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788" r:id="rId5"/>
  </p:sldMasterIdLst>
  <p:notesMasterIdLst>
    <p:notesMasterId r:id="rId18"/>
  </p:notesMasterIdLst>
  <p:sldIdLst>
    <p:sldId id="282" r:id="rId6"/>
    <p:sldId id="1348" r:id="rId7"/>
    <p:sldId id="1350" r:id="rId8"/>
    <p:sldId id="259" r:id="rId9"/>
    <p:sldId id="1344" r:id="rId10"/>
    <p:sldId id="1336" r:id="rId11"/>
    <p:sldId id="1351" r:id="rId12"/>
    <p:sldId id="1352" r:id="rId13"/>
    <p:sldId id="1353" r:id="rId14"/>
    <p:sldId id="1354" r:id="rId15"/>
    <p:sldId id="268" r:id="rId16"/>
    <p:sldId id="1330" r:id="rId17"/>
  </p:sldIdLst>
  <p:sldSz cx="12192000" cy="6858000"/>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3" name="Armin Ghobadi" initials="AS" lastIdx="1" clrIdx="42">
    <p:extLst>
      <p:ext uri="{19B8F6BF-5375-455C-9EA6-DF929625EA0E}">
        <p15:presenceInfo xmlns:p15="http://schemas.microsoft.com/office/powerpoint/2012/main" userId="Armin Ghobadi" providerId="None"/>
      </p:ext>
    </p:extLst>
  </p:cmAuthor>
  <p:cmAuthor id="1" name="Jun Kawashima" initials="JK" lastIdx="10" clrIdx="0">
    <p:extLst>
      <p:ext uri="{19B8F6BF-5375-455C-9EA6-DF929625EA0E}">
        <p15:presenceInfo xmlns:p15="http://schemas.microsoft.com/office/powerpoint/2012/main" userId="S::jkawashima@kitepharma.com::78664e46-d7fc-46b1-96f3-72525c221b57" providerId="AD"/>
      </p:ext>
    </p:extLst>
  </p:cmAuthor>
  <p:cmAuthor id="44" name="Matthew Lunning" initials="AS" lastIdx="3" clrIdx="43">
    <p:extLst>
      <p:ext uri="{19B8F6BF-5375-455C-9EA6-DF929625EA0E}">
        <p15:presenceInfo xmlns:p15="http://schemas.microsoft.com/office/powerpoint/2012/main" userId="Matthew Lunning" providerId="None"/>
      </p:ext>
    </p:extLst>
  </p:cmAuthor>
  <p:cmAuthor id="2" name="Anna Purdum" initials="AP" lastIdx="11" clrIdx="1">
    <p:extLst>
      <p:ext uri="{19B8F6BF-5375-455C-9EA6-DF929625EA0E}">
        <p15:presenceInfo xmlns:p15="http://schemas.microsoft.com/office/powerpoint/2012/main" userId="S::apurdum@kitepharma.com::586d45aa-a220-47d3-bde2-18582db7dc82" providerId="AD"/>
      </p:ext>
    </p:extLst>
  </p:cmAuthor>
  <p:cmAuthor id="45" name="Anik Patel" initials="AS" lastIdx="4" clrIdx="44">
    <p:extLst>
      <p:ext uri="{19B8F6BF-5375-455C-9EA6-DF929625EA0E}">
        <p15:presenceInfo xmlns:p15="http://schemas.microsoft.com/office/powerpoint/2012/main" userId="Anik Patel" providerId="None"/>
      </p:ext>
    </p:extLst>
  </p:cmAuthor>
  <p:cmAuthor id="3" name="Hua Dong" initials="HD" lastIdx="36" clrIdx="2">
    <p:extLst>
      <p:ext uri="{19B8F6BF-5375-455C-9EA6-DF929625EA0E}">
        <p15:presenceInfo xmlns:p15="http://schemas.microsoft.com/office/powerpoint/2012/main" userId="S-1-5-21-3008774973-3247515278-340131690-16637" providerId="AD"/>
      </p:ext>
    </p:extLst>
  </p:cmAuthor>
  <p:cmAuthor id="46" name="Sattva Neelapu" initials="AS" lastIdx="3" clrIdx="45">
    <p:extLst>
      <p:ext uri="{19B8F6BF-5375-455C-9EA6-DF929625EA0E}">
        <p15:presenceInfo xmlns:p15="http://schemas.microsoft.com/office/powerpoint/2012/main" userId="Sattva Neelapu" providerId="None"/>
      </p:ext>
    </p:extLst>
  </p:cmAuthor>
  <p:cmAuthor id="4" name="Xavier Espejo" initials="XE" lastIdx="1" clrIdx="3">
    <p:extLst>
      <p:ext uri="{19B8F6BF-5375-455C-9EA6-DF929625EA0E}">
        <p15:presenceInfo xmlns:p15="http://schemas.microsoft.com/office/powerpoint/2012/main" userId="S::xespejo@kitepharma.com::6817bb6a-60ca-4c16-b46a-a7b3012fa672" providerId="AD"/>
      </p:ext>
    </p:extLst>
  </p:cmAuthor>
  <p:cmAuthor id="47" name="Ashley" initials="AS" lastIdx="1" clrIdx="46">
    <p:extLst>
      <p:ext uri="{19B8F6BF-5375-455C-9EA6-DF929625EA0E}">
        <p15:presenceInfo xmlns:p15="http://schemas.microsoft.com/office/powerpoint/2012/main" userId="Ashley" providerId="None"/>
      </p:ext>
    </p:extLst>
  </p:cmAuthor>
  <p:cmAuthor id="5" name="Pasquini, Marcelo" initials="PM" lastIdx="29" clrIdx="4">
    <p:extLst>
      <p:ext uri="{19B8F6BF-5375-455C-9EA6-DF929625EA0E}">
        <p15:presenceInfo xmlns:p15="http://schemas.microsoft.com/office/powerpoint/2012/main" userId="S::mpasquini@mcw.edu::2f10e757-f645-4e5a-ab95-16f1bdffaf2a" providerId="AD"/>
      </p:ext>
    </p:extLst>
  </p:cmAuthor>
  <p:cmAuthor id="48" name="Jim Whitmore" initials="AS" lastIdx="3" clrIdx="47">
    <p:extLst>
      <p:ext uri="{19B8F6BF-5375-455C-9EA6-DF929625EA0E}">
        <p15:presenceInfo xmlns:p15="http://schemas.microsoft.com/office/powerpoint/2012/main" userId="Jim Whitmore" providerId="None"/>
      </p:ext>
    </p:extLst>
  </p:cmAuthor>
  <p:cmAuthor id="6" name="Marcelo Pasquini" initials="MP" lastIdx="24" clrIdx="5">
    <p:extLst>
      <p:ext uri="{19B8F6BF-5375-455C-9EA6-DF929625EA0E}">
        <p15:presenceInfo xmlns:p15="http://schemas.microsoft.com/office/powerpoint/2012/main" userId="Marcelo Pasquini" providerId="None"/>
      </p:ext>
    </p:extLst>
  </p:cmAuthor>
  <p:cmAuthor id="49" name="SCS" initials="AS" lastIdx="2" clrIdx="48">
    <p:extLst>
      <p:ext uri="{19B8F6BF-5375-455C-9EA6-DF929625EA0E}">
        <p15:presenceInfo xmlns:p15="http://schemas.microsoft.com/office/powerpoint/2012/main" userId="SCS" providerId="None"/>
      </p:ext>
    </p:extLst>
  </p:cmAuthor>
  <p:cmAuthor id="7" name="Pasquini, Marcelo" initials="PM [2]" lastIdx="2" clrIdx="6">
    <p:extLst>
      <p:ext uri="{19B8F6BF-5375-455C-9EA6-DF929625EA0E}">
        <p15:presenceInfo xmlns:p15="http://schemas.microsoft.com/office/powerpoint/2012/main" userId="Pasquini, Marcelo" providerId="None"/>
      </p:ext>
    </p:extLst>
  </p:cmAuthor>
  <p:cmAuthor id="8" name="Skye" initials="SG" lastIdx="24" clrIdx="7">
    <p:extLst>
      <p:ext uri="{19B8F6BF-5375-455C-9EA6-DF929625EA0E}">
        <p15:presenceInfo xmlns:p15="http://schemas.microsoft.com/office/powerpoint/2012/main" userId="Skye" providerId="None"/>
      </p:ext>
    </p:extLst>
  </p:cmAuthor>
  <p:cmAuthor id="9" name="Nexus" initials="SG" lastIdx="470" clrIdx="8">
    <p:extLst>
      <p:ext uri="{19B8F6BF-5375-455C-9EA6-DF929625EA0E}">
        <p15:presenceInfo xmlns:p15="http://schemas.microsoft.com/office/powerpoint/2012/main" userId="Nexus" providerId="None"/>
      </p:ext>
    </p:extLst>
  </p:cmAuthor>
  <p:cmAuthor id="10" name="Hairong Xu" initials="HX" lastIdx="65" clrIdx="9">
    <p:extLst>
      <p:ext uri="{19B8F6BF-5375-455C-9EA6-DF929625EA0E}">
        <p15:presenceInfo xmlns:p15="http://schemas.microsoft.com/office/powerpoint/2012/main" userId="S::hairong.xu2@gilead.com::4e715ef1-4c1a-41b1-98bf-4994616c22a4" providerId="AD"/>
      </p:ext>
    </p:extLst>
  </p:cmAuthor>
  <p:cmAuthor id="11" name="Kenny Hu" initials="KH" lastIdx="41" clrIdx="10">
    <p:extLst>
      <p:ext uri="{19B8F6BF-5375-455C-9EA6-DF929625EA0E}">
        <p15:presenceInfo xmlns:p15="http://schemas.microsoft.com/office/powerpoint/2012/main" userId="S::Kenny.Hu@gilead.com::3f8df21b-b8bf-42ae-a0df-1250177ede19" providerId="AD"/>
      </p:ext>
    </p:extLst>
  </p:cmAuthor>
  <p:cmAuthor id="12" name="Julius Asubonteng" initials="JA" lastIdx="4" clrIdx="11">
    <p:extLst>
      <p:ext uri="{19B8F6BF-5375-455C-9EA6-DF929625EA0E}">
        <p15:presenceInfo xmlns:p15="http://schemas.microsoft.com/office/powerpoint/2012/main" userId="S::Julius.Asubonteng@gilead.com::5875fb6d-dd4f-457c-8ba7-3167eddd1eed" providerId="AD"/>
      </p:ext>
    </p:extLst>
  </p:cmAuthor>
  <p:cmAuthor id="13" name="Hua Dong" initials="HD [2]" lastIdx="10" clrIdx="12">
    <p:extLst>
      <p:ext uri="{19B8F6BF-5375-455C-9EA6-DF929625EA0E}">
        <p15:presenceInfo xmlns:p15="http://schemas.microsoft.com/office/powerpoint/2012/main" userId="S::Hua.Dong@gilead.com::b1d0d853-8a7c-469f-8d7f-a5660abf9d0f" providerId="AD"/>
      </p:ext>
    </p:extLst>
  </p:cmAuthor>
  <p:cmAuthor id="14" name="Kenny Hu" initials="JDH" lastIdx="17" clrIdx="13">
    <p:extLst>
      <p:ext uri="{19B8F6BF-5375-455C-9EA6-DF929625EA0E}">
        <p15:presenceInfo xmlns:p15="http://schemas.microsoft.com/office/powerpoint/2012/main" userId="Kenny Hu" providerId="None"/>
      </p:ext>
    </p:extLst>
  </p:cmAuthor>
  <p:cmAuthor id="15" name="David B. Miklos" initials="JDH" lastIdx="1" clrIdx="14">
    <p:extLst>
      <p:ext uri="{19B8F6BF-5375-455C-9EA6-DF929625EA0E}">
        <p15:presenceInfo xmlns:p15="http://schemas.microsoft.com/office/powerpoint/2012/main" userId="David B. Miklos" providerId="None"/>
      </p:ext>
    </p:extLst>
  </p:cmAuthor>
  <p:cmAuthor id="16" name="Megan Herr" initials="JDH" lastIdx="1" clrIdx="15">
    <p:extLst>
      <p:ext uri="{19B8F6BF-5375-455C-9EA6-DF929625EA0E}">
        <p15:presenceInfo xmlns:p15="http://schemas.microsoft.com/office/powerpoint/2012/main" userId="Megan Herr" providerId="None"/>
      </p:ext>
    </p:extLst>
  </p:cmAuthor>
  <p:cmAuthor id="17" name="Miguel-Angel Perales" initials="JDH" lastIdx="1" clrIdx="16">
    <p:extLst>
      <p:ext uri="{19B8F6BF-5375-455C-9EA6-DF929625EA0E}">
        <p15:presenceInfo xmlns:p15="http://schemas.microsoft.com/office/powerpoint/2012/main" userId="Miguel-Angel Perales" providerId="None"/>
      </p:ext>
    </p:extLst>
  </p:cmAuthor>
  <p:cmAuthor id="18" name="Tanya Siddiqi" initials="JDH" lastIdx="2" clrIdx="17">
    <p:extLst>
      <p:ext uri="{19B8F6BF-5375-455C-9EA6-DF929625EA0E}">
        <p15:presenceInfo xmlns:p15="http://schemas.microsoft.com/office/powerpoint/2012/main" userId="Tanya Siddiqi" providerId="None"/>
      </p:ext>
    </p:extLst>
  </p:cmAuthor>
  <p:cmAuthor id="19" name="Frederick L. Locke" initials="JDH" lastIdx="1" clrIdx="18">
    <p:extLst>
      <p:ext uri="{19B8F6BF-5375-455C-9EA6-DF929625EA0E}">
        <p15:presenceInfo xmlns:p15="http://schemas.microsoft.com/office/powerpoint/2012/main" userId="Frederick L. Locke" providerId="None"/>
      </p:ext>
    </p:extLst>
  </p:cmAuthor>
  <p:cmAuthor id="20" name="Yi Lin" initials="JDH" lastIdx="1" clrIdx="19">
    <p:extLst>
      <p:ext uri="{19B8F6BF-5375-455C-9EA6-DF929625EA0E}">
        <p15:presenceInfo xmlns:p15="http://schemas.microsoft.com/office/powerpoint/2012/main" userId="Yi Lin" providerId="None"/>
      </p:ext>
    </p:extLst>
  </p:cmAuthor>
  <p:cmAuthor id="21" name="Hua Dong" initials="JDH" lastIdx="8" clrIdx="20">
    <p:extLst>
      <p:ext uri="{19B8F6BF-5375-455C-9EA6-DF929625EA0E}">
        <p15:presenceInfo xmlns:p15="http://schemas.microsoft.com/office/powerpoint/2012/main" userId="Hua Dong" providerId="None"/>
      </p:ext>
    </p:extLst>
  </p:cmAuthor>
  <p:cmAuthor id="22" name="Frederick  L. Locke" initials="JDH" lastIdx="2" clrIdx="21">
    <p:extLst>
      <p:ext uri="{19B8F6BF-5375-455C-9EA6-DF929625EA0E}">
        <p15:presenceInfo xmlns:p15="http://schemas.microsoft.com/office/powerpoint/2012/main" userId="Frederick  L. Locke" providerId="None"/>
      </p:ext>
    </p:extLst>
  </p:cmAuthor>
  <p:cmAuthor id="23" name="Sarah Nikiforow" initials="JDH" lastIdx="8" clrIdx="22">
    <p:extLst>
      <p:ext uri="{19B8F6BF-5375-455C-9EA6-DF929625EA0E}">
        <p15:presenceInfo xmlns:p15="http://schemas.microsoft.com/office/powerpoint/2012/main" userId="Sarah Nikiforow" providerId="None"/>
      </p:ext>
    </p:extLst>
  </p:cmAuthor>
  <p:cmAuthor id="24" name="Team 9 Science" initials="JDH" lastIdx="8" clrIdx="23">
    <p:extLst>
      <p:ext uri="{19B8F6BF-5375-455C-9EA6-DF929625EA0E}">
        <p15:presenceInfo xmlns:p15="http://schemas.microsoft.com/office/powerpoint/2012/main" userId="Team 9 Science" providerId="None"/>
      </p:ext>
    </p:extLst>
  </p:cmAuthor>
  <p:cmAuthor id="25" name="Jim Whitmore" initials="JW" lastIdx="4" clrIdx="24">
    <p:extLst>
      <p:ext uri="{19B8F6BF-5375-455C-9EA6-DF929625EA0E}">
        <p15:presenceInfo xmlns:p15="http://schemas.microsoft.com/office/powerpoint/2012/main" userId="S::jim.whitmore3@gilead.com::1e441b1b-7fee-485c-b768-764ceb995ebd" providerId="AD"/>
      </p:ext>
    </p:extLst>
  </p:cmAuthor>
  <p:cmAuthor id="26" name="Zhen-Huan Hu" initials="JDH" lastIdx="1" clrIdx="25">
    <p:extLst>
      <p:ext uri="{19B8F6BF-5375-455C-9EA6-DF929625EA0E}">
        <p15:presenceInfo xmlns:p15="http://schemas.microsoft.com/office/powerpoint/2012/main" userId="Zhen-Huan Hu" providerId="None"/>
      </p:ext>
    </p:extLst>
  </p:cmAuthor>
  <p:cmAuthor id="27" name="Hairong Xu" initials="JDH" lastIdx="6" clrIdx="26">
    <p:extLst>
      <p:ext uri="{19B8F6BF-5375-455C-9EA6-DF929625EA0E}">
        <p15:presenceInfo xmlns:p15="http://schemas.microsoft.com/office/powerpoint/2012/main" userId="Hairong Xu" providerId="None"/>
      </p:ext>
    </p:extLst>
  </p:cmAuthor>
  <p:cmAuthor id="28" name="Danielle" initials="A" lastIdx="7" clrIdx="27">
    <p:extLst>
      <p:ext uri="{19B8F6BF-5375-455C-9EA6-DF929625EA0E}">
        <p15:presenceInfo xmlns:p15="http://schemas.microsoft.com/office/powerpoint/2012/main" userId="Danielle" providerId="None"/>
      </p:ext>
    </p:extLst>
  </p:cmAuthor>
  <p:cmAuthor id="29" name="Locke, Frederick L" initials="LFL" lastIdx="22" clrIdx="28">
    <p:extLst>
      <p:ext uri="{19B8F6BF-5375-455C-9EA6-DF929625EA0E}">
        <p15:presenceInfo xmlns:p15="http://schemas.microsoft.com/office/powerpoint/2012/main" userId="S::Frederick.Locke@moffitt.org::cfe31844-a10d-46ce-bf5f-a61074d51488" providerId="AD"/>
      </p:ext>
    </p:extLst>
  </p:cmAuthor>
  <p:cmAuthor id="30" name="exus" initials="A" lastIdx="1" clrIdx="29">
    <p:extLst>
      <p:ext uri="{19B8F6BF-5375-455C-9EA6-DF929625EA0E}">
        <p15:presenceInfo xmlns:p15="http://schemas.microsoft.com/office/powerpoint/2012/main" userId="exus" providerId="None"/>
      </p:ext>
    </p:extLst>
  </p:cmAuthor>
  <p:cmAuthor id="31" name="Linda Lemire" initials="LL" lastIdx="18" clrIdx="30">
    <p:extLst>
      <p:ext uri="{19B8F6BF-5375-455C-9EA6-DF929625EA0E}">
        <p15:presenceInfo xmlns:p15="http://schemas.microsoft.com/office/powerpoint/2012/main" userId="S::lindal@vaniamgroup.com::b0955978-3232-439e-bcfe-f5da44ba9694" providerId="AD"/>
      </p:ext>
    </p:extLst>
  </p:cmAuthor>
  <p:cmAuthor id="32" name="Kaela Weeks" initials="KW" lastIdx="1" clrIdx="31">
    <p:extLst>
      <p:ext uri="{19B8F6BF-5375-455C-9EA6-DF929625EA0E}">
        <p15:presenceInfo xmlns:p15="http://schemas.microsoft.com/office/powerpoint/2012/main" userId="Kaela Weeks" providerId="None"/>
      </p:ext>
    </p:extLst>
  </p:cmAuthor>
  <p:cmAuthor id="33" name="Pat Johansen" initials="AS" lastIdx="5" clrIdx="32">
    <p:extLst>
      <p:ext uri="{19B8F6BF-5375-455C-9EA6-DF929625EA0E}">
        <p15:presenceInfo xmlns:p15="http://schemas.microsoft.com/office/powerpoint/2012/main" userId="Pat Johansen" providerId="None"/>
      </p:ext>
    </p:extLst>
  </p:cmAuthor>
  <p:cmAuthor id="34" name="Erin Cookson" initials="EC" lastIdx="19" clrIdx="33">
    <p:extLst>
      <p:ext uri="{19B8F6BF-5375-455C-9EA6-DF929625EA0E}">
        <p15:presenceInfo xmlns:p15="http://schemas.microsoft.com/office/powerpoint/2012/main" userId="S::erinc@vaniamgroup.com::be3cf41d-c08b-4d38-bb7c-1e4236a0a1a8" providerId="AD"/>
      </p:ext>
    </p:extLst>
  </p:cmAuthor>
  <p:cmAuthor id="35" name="Anik Patel" initials="AP" lastIdx="13" clrIdx="34">
    <p:extLst>
      <p:ext uri="{19B8F6BF-5375-455C-9EA6-DF929625EA0E}">
        <p15:presenceInfo xmlns:p15="http://schemas.microsoft.com/office/powerpoint/2012/main" userId="S::anik.patel23@gilead.com::500df04d-3eb5-4ce0-9322-73db1e866f14" providerId="AD"/>
      </p:ext>
    </p:extLst>
  </p:cmAuthor>
  <p:cmAuthor id="36" name="Shilpa Shahani" initials="SS" lastIdx="14" clrIdx="35">
    <p:extLst>
      <p:ext uri="{19B8F6BF-5375-455C-9EA6-DF929625EA0E}">
        <p15:presenceInfo xmlns:p15="http://schemas.microsoft.com/office/powerpoint/2012/main" userId="S::Shilpa.Shahani@gilead.com::a3df51bc-be35-4c9d-9abe-bfa21d15f9df" providerId="AD"/>
      </p:ext>
    </p:extLst>
  </p:cmAuthor>
  <p:cmAuthor id="37" name="Christine Fu" initials="CF" lastIdx="27" clrIdx="36">
    <p:extLst>
      <p:ext uri="{19B8F6BF-5375-455C-9EA6-DF929625EA0E}">
        <p15:presenceInfo xmlns:p15="http://schemas.microsoft.com/office/powerpoint/2012/main" userId="S::christine.fu1@gilead.com::ed058007-9142-4b92-b175-c43df4de985f" providerId="AD"/>
      </p:ext>
    </p:extLst>
  </p:cmAuthor>
  <p:cmAuthor id="38" name="Clare Spooner" initials="AS" lastIdx="15" clrIdx="37">
    <p:extLst>
      <p:ext uri="{19B8F6BF-5375-455C-9EA6-DF929625EA0E}">
        <p15:presenceInfo xmlns:p15="http://schemas.microsoft.com/office/powerpoint/2012/main" userId="Clare Spooner" providerId="None"/>
      </p:ext>
    </p:extLst>
  </p:cmAuthor>
  <p:cmAuthor id="39" name="Hailin Wang" initials="AS" lastIdx="11" clrIdx="38">
    <p:extLst>
      <p:ext uri="{19B8F6BF-5375-455C-9EA6-DF929625EA0E}">
        <p15:presenceInfo xmlns:p15="http://schemas.microsoft.com/office/powerpoint/2012/main" userId="Hailin Wang" providerId="None"/>
      </p:ext>
    </p:extLst>
  </p:cmAuthor>
  <p:cmAuthor id="40" name="Suhaida Selamat" initials="AS" lastIdx="37" clrIdx="39">
    <p:extLst>
      <p:ext uri="{19B8F6BF-5375-455C-9EA6-DF929625EA0E}">
        <p15:presenceInfo xmlns:p15="http://schemas.microsoft.com/office/powerpoint/2012/main" userId="Suhaida Selamat" providerId="None"/>
      </p:ext>
    </p:extLst>
  </p:cmAuthor>
  <p:cmAuthor id="41" name="Christine Fu" initials="AS" lastIdx="8" clrIdx="40">
    <p:extLst>
      <p:ext uri="{19B8F6BF-5375-455C-9EA6-DF929625EA0E}">
        <p15:presenceInfo xmlns:p15="http://schemas.microsoft.com/office/powerpoint/2012/main" userId="Christine Fu" providerId="None"/>
      </p:ext>
    </p:extLst>
  </p:cmAuthor>
  <p:cmAuthor id="42" name="David Miklos" initials="AS" lastIdx="2" clrIdx="41">
    <p:extLst>
      <p:ext uri="{19B8F6BF-5375-455C-9EA6-DF929625EA0E}">
        <p15:presenceInfo xmlns:p15="http://schemas.microsoft.com/office/powerpoint/2012/main" userId="David Miklo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6F7073"/>
    <a:srgbClr val="E7ECF4"/>
    <a:srgbClr val="D3E1CC"/>
    <a:srgbClr val="EAF1E7"/>
    <a:srgbClr val="63A70A"/>
    <a:srgbClr val="CBCBCB"/>
    <a:srgbClr val="E7E7E7"/>
    <a:srgbClr val="7F7F7F"/>
    <a:srgbClr val="0079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16" autoAdjust="0"/>
    <p:restoredTop sz="96438" autoAdjust="0"/>
  </p:normalViewPr>
  <p:slideViewPr>
    <p:cSldViewPr snapToGrid="0">
      <p:cViewPr varScale="1">
        <p:scale>
          <a:sx n="83" d="100"/>
          <a:sy n="83" d="100"/>
        </p:scale>
        <p:origin x="1050" y="60"/>
      </p:cViewPr>
      <p:guideLst>
        <p:guide orient="horz" pos="2184"/>
        <p:guide pos="3840"/>
      </p:guideLst>
    </p:cSldViewPr>
  </p:slideViewPr>
  <p:notesTextViewPr>
    <p:cViewPr>
      <p:scale>
        <a:sx n="1" d="1"/>
        <a:sy n="1" d="1"/>
      </p:scale>
      <p:origin x="0" y="0"/>
    </p:cViewPr>
  </p:notesTextViewPr>
  <p:sorterViewPr>
    <p:cViewPr>
      <p:scale>
        <a:sx n="100" d="100"/>
        <a:sy n="100" d="100"/>
      </p:scale>
      <p:origin x="0" y="-550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Axi-Cel</c:v>
                </c:pt>
              </c:strCache>
            </c:strRef>
          </c:tx>
          <c:spPr>
            <a:solidFill>
              <a:srgbClr val="0079C1"/>
            </a:solidFill>
            <a:ln>
              <a:noFill/>
            </a:ln>
            <a:effectLst/>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errBars>
            <c:errBarType val="both"/>
            <c:errValType val="cust"/>
            <c:noEndCap val="0"/>
            <c:plus>
              <c:numRef>
                <c:f>Sheet1!$E$2:$E$4</c:f>
                <c:numCache>
                  <c:formatCode>General</c:formatCode>
                  <c:ptCount val="3"/>
                  <c:pt idx="0">
                    <c:v>4</c:v>
                  </c:pt>
                  <c:pt idx="1">
                    <c:v>5</c:v>
                  </c:pt>
                  <c:pt idx="2">
                    <c:v>10</c:v>
                  </c:pt>
                </c:numCache>
              </c:numRef>
            </c:plus>
            <c:minus>
              <c:numRef>
                <c:f>Sheet1!$D$2:$D$4</c:f>
                <c:numCache>
                  <c:formatCode>General</c:formatCode>
                  <c:ptCount val="3"/>
                  <c:pt idx="0">
                    <c:v>4</c:v>
                  </c:pt>
                  <c:pt idx="1">
                    <c:v>5</c:v>
                  </c:pt>
                  <c:pt idx="2">
                    <c:v>10</c:v>
                  </c:pt>
                </c:numCache>
              </c:numRef>
            </c:minus>
            <c:spPr>
              <a:noFill/>
              <a:ln w="19050">
                <a:solidFill>
                  <a:srgbClr val="000000"/>
                </a:solidFill>
                <a:round/>
              </a:ln>
              <a:effectLst/>
            </c:spPr>
          </c:errBars>
          <c:cat>
            <c:strRef>
              <c:f>Sheet1!$A$2:$A$4</c:f>
              <c:strCache>
                <c:ptCount val="3"/>
                <c:pt idx="0">
                  <c:v>Overall</c:v>
                </c:pt>
                <c:pt idx="1">
                  <c:v>&lt;65 Years</c:v>
                </c:pt>
                <c:pt idx="2">
                  <c:v>≥65 Years</c:v>
                </c:pt>
              </c:strCache>
            </c:strRef>
          </c:cat>
          <c:val>
            <c:numRef>
              <c:f>Sheet1!$B$2:$B$4</c:f>
              <c:numCache>
                <c:formatCode>General</c:formatCode>
                <c:ptCount val="3"/>
                <c:pt idx="0">
                  <c:v>58</c:v>
                </c:pt>
                <c:pt idx="1">
                  <c:v>56</c:v>
                </c:pt>
                <c:pt idx="2">
                  <c:v>68</c:v>
                </c:pt>
              </c:numCache>
            </c:numRef>
          </c:val>
          <c:extLst>
            <c:ext xmlns:c16="http://schemas.microsoft.com/office/drawing/2014/chart" uri="{C3380CC4-5D6E-409C-BE32-E72D297353CC}">
              <c16:uniqueId val="{00000000-2B80-4AF8-9A31-F467B2FB3B79}"/>
            </c:ext>
          </c:extLst>
        </c:ser>
        <c:ser>
          <c:idx val="1"/>
          <c:order val="1"/>
          <c:tx>
            <c:strRef>
              <c:f>Sheet1!$C$1</c:f>
              <c:strCache>
                <c:ptCount val="1"/>
                <c:pt idx="0">
                  <c:v>CIT</c:v>
                </c:pt>
              </c:strCache>
            </c:strRef>
          </c:tx>
          <c:spPr>
            <a:solidFill>
              <a:srgbClr val="63A70A"/>
            </a:solidFill>
            <a:ln>
              <a:noFill/>
            </a:ln>
            <a:effectLst/>
          </c:spPr>
          <c:invertIfNegative val="0"/>
          <c:dLbls>
            <c:dLbl>
              <c:idx val="2"/>
              <c:layout>
                <c:manualLayout>
                  <c:x val="0"/>
                  <c:y val="0.1192890015233293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2C3-454B-A1EE-4F82F497A898}"/>
                </c:ext>
              </c:extLst>
            </c:dLbl>
            <c:spPr>
              <a:noFill/>
              <a:ln>
                <a:noFill/>
              </a:ln>
              <a:effectLst/>
            </c:spPr>
            <c:txPr>
              <a:bodyPr rot="0" spcFirstLastPara="1" vertOverflow="clip" horzOverflow="clip"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errBars>
            <c:errBarType val="both"/>
            <c:errValType val="cust"/>
            <c:noEndCap val="0"/>
            <c:plus>
              <c:numRef>
                <c:f>Sheet1!$G$2:$G$4</c:f>
                <c:numCache>
                  <c:formatCode>General</c:formatCode>
                  <c:ptCount val="3"/>
                  <c:pt idx="0">
                    <c:v>5</c:v>
                  </c:pt>
                  <c:pt idx="1">
                    <c:v>5</c:v>
                  </c:pt>
                  <c:pt idx="2">
                    <c:v>13</c:v>
                  </c:pt>
                </c:numCache>
              </c:numRef>
            </c:plus>
            <c:minus>
              <c:numRef>
                <c:f>Sheet1!$F$2:$F$4</c:f>
                <c:numCache>
                  <c:formatCode>General</c:formatCode>
                  <c:ptCount val="3"/>
                  <c:pt idx="0">
                    <c:v>4</c:v>
                  </c:pt>
                  <c:pt idx="1">
                    <c:v>5</c:v>
                  </c:pt>
                  <c:pt idx="2">
                    <c:v>7</c:v>
                  </c:pt>
                </c:numCache>
              </c:numRef>
            </c:minus>
            <c:spPr>
              <a:noFill/>
              <a:ln w="19050">
                <a:solidFill>
                  <a:srgbClr val="000000"/>
                </a:solidFill>
                <a:round/>
              </a:ln>
              <a:effectLst/>
            </c:spPr>
          </c:errBars>
          <c:cat>
            <c:strRef>
              <c:f>Sheet1!$A$2:$A$4</c:f>
              <c:strCache>
                <c:ptCount val="3"/>
                <c:pt idx="0">
                  <c:v>Overall</c:v>
                </c:pt>
                <c:pt idx="1">
                  <c:v>&lt;65 Years</c:v>
                </c:pt>
                <c:pt idx="2">
                  <c:v>≥65 Years</c:v>
                </c:pt>
              </c:strCache>
            </c:strRef>
          </c:cat>
          <c:val>
            <c:numRef>
              <c:f>Sheet1!$C$2:$C$4</c:f>
              <c:numCache>
                <c:formatCode>General</c:formatCode>
                <c:ptCount val="3"/>
                <c:pt idx="0">
                  <c:v>16</c:v>
                </c:pt>
                <c:pt idx="1">
                  <c:v>17</c:v>
                </c:pt>
                <c:pt idx="2">
                  <c:v>13</c:v>
                </c:pt>
              </c:numCache>
            </c:numRef>
          </c:val>
          <c:extLst>
            <c:ext xmlns:c16="http://schemas.microsoft.com/office/drawing/2014/chart" uri="{C3380CC4-5D6E-409C-BE32-E72D297353CC}">
              <c16:uniqueId val="{00000001-2B80-4AF8-9A31-F467B2FB3B79}"/>
            </c:ext>
          </c:extLst>
        </c:ser>
        <c:dLbls>
          <c:dLblPos val="outEnd"/>
          <c:showLegendKey val="0"/>
          <c:showVal val="1"/>
          <c:showCatName val="0"/>
          <c:showSerName val="0"/>
          <c:showPercent val="0"/>
          <c:showBubbleSize val="0"/>
        </c:dLbls>
        <c:gapWidth val="141"/>
        <c:overlap val="-34"/>
        <c:axId val="918136904"/>
        <c:axId val="918129032"/>
      </c:barChart>
      <c:catAx>
        <c:axId val="918136904"/>
        <c:scaling>
          <c:orientation val="minMax"/>
        </c:scaling>
        <c:delete val="0"/>
        <c:axPos val="b"/>
        <c:numFmt formatCode="General" sourceLinked="1"/>
        <c:majorTickMark val="none"/>
        <c:minorTickMark val="none"/>
        <c:tickLblPos val="nextTo"/>
        <c:spPr>
          <a:noFill/>
          <a:ln w="15875" cap="flat" cmpd="sng" algn="ctr">
            <a:solidFill>
              <a:srgbClr val="000000"/>
            </a:solidFill>
            <a:round/>
          </a:ln>
          <a:effectLst/>
        </c:spPr>
        <c:txPr>
          <a:bodyPr rot="-60000000" spcFirstLastPara="1" vertOverflow="ellipsis" vert="horz" wrap="square" anchor="ctr" anchorCtr="1"/>
          <a:lstStyle/>
          <a:p>
            <a:pPr>
              <a:defRPr sz="1600" b="1" i="0" u="none" strike="noStrike" kern="1200" cap="none" spc="120" normalizeH="0" baseline="0">
                <a:solidFill>
                  <a:schemeClr val="tx1"/>
                </a:solidFill>
                <a:latin typeface="+mn-lt"/>
                <a:ea typeface="+mn-ea"/>
                <a:cs typeface="+mn-cs"/>
              </a:defRPr>
            </a:pPr>
            <a:endParaRPr lang="en-US"/>
          </a:p>
        </c:txPr>
        <c:crossAx val="918129032"/>
        <c:crosses val="autoZero"/>
        <c:auto val="1"/>
        <c:lblAlgn val="ctr"/>
        <c:lblOffset val="100"/>
        <c:noMultiLvlLbl val="0"/>
      </c:catAx>
      <c:valAx>
        <c:axId val="918129032"/>
        <c:scaling>
          <c:orientation val="minMax"/>
        </c:scaling>
        <c:delete val="0"/>
        <c:axPos val="l"/>
        <c:title>
          <c:tx>
            <c:rich>
              <a:bodyPr rot="-5400000" spcFirstLastPara="1" vertOverflow="ellipsis" vert="horz" wrap="square" anchor="ctr" anchorCtr="1"/>
              <a:lstStyle/>
              <a:p>
                <a:pPr>
                  <a:defRPr sz="1600" b="1" i="0" u="none" strike="noStrike" kern="1200" cap="none" baseline="0">
                    <a:solidFill>
                      <a:schemeClr val="tx1"/>
                    </a:solidFill>
                    <a:latin typeface="+mn-lt"/>
                    <a:ea typeface="+mn-ea"/>
                    <a:cs typeface="+mn-cs"/>
                  </a:defRPr>
                </a:pPr>
                <a:r>
                  <a:rPr lang="en-US" b="1" dirty="0"/>
                  <a:t>Proportion of Patients, %</a:t>
                </a:r>
              </a:p>
            </c:rich>
          </c:tx>
          <c:overlay val="0"/>
          <c:spPr>
            <a:noFill/>
            <a:ln>
              <a:noFill/>
            </a:ln>
            <a:effectLst/>
          </c:spPr>
          <c:txPr>
            <a:bodyPr rot="-5400000" spcFirstLastPara="1" vertOverflow="ellipsis" vert="horz" wrap="square" anchor="ctr" anchorCtr="1"/>
            <a:lstStyle/>
            <a:p>
              <a:pPr>
                <a:defRPr sz="1600" b="1" i="0" u="none" strike="noStrike" kern="1200" cap="none"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15875" cap="flat" cmpd="sng" algn="ctr">
            <a:solidFill>
              <a:srgbClr val="000000"/>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918136904"/>
        <c:crosses val="autoZero"/>
        <c:crossBetween val="between"/>
        <c:majorUnit val="20"/>
      </c:valAx>
      <c:spPr>
        <a:noFill/>
        <a:ln w="19050">
          <a:noFill/>
        </a:ln>
        <a:effectLst/>
      </c:spPr>
    </c:plotArea>
    <c:legend>
      <c:legendPos val="r"/>
      <c:layout>
        <c:manualLayout>
          <c:xMode val="edge"/>
          <c:yMode val="edge"/>
          <c:x val="0.66938037453377541"/>
          <c:y val="1.2833382996635431E-2"/>
          <c:w val="0.32833526874107843"/>
          <c:h val="0.10070881907739408"/>
        </c:manualLayout>
      </c:layout>
      <c:overlay val="1"/>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extLst/>
  </c:chart>
  <c:spPr>
    <a:noFill/>
    <a:ln>
      <a:noFill/>
    </a:ln>
    <a:effectLst/>
  </c:spPr>
  <c:txPr>
    <a:bodyPr/>
    <a:lstStyle/>
    <a:p>
      <a:pPr>
        <a:defRPr sz="1600" baseline="0">
          <a:solidFill>
            <a:schemeClr val="tx1"/>
          </a:solidFill>
          <a:latin typeface="+mn-lt"/>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Axi-Cel</c:v>
                </c:pt>
              </c:strCache>
            </c:strRef>
          </c:tx>
          <c:spPr>
            <a:solidFill>
              <a:srgbClr val="0079C1"/>
            </a:solidFill>
            <a:ln>
              <a:noFill/>
            </a:ln>
            <a:effectLst/>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errBars>
            <c:errBarType val="both"/>
            <c:errValType val="cust"/>
            <c:noEndCap val="0"/>
            <c:plus>
              <c:numRef>
                <c:f>Sheet1!$E$2:$E$4</c:f>
                <c:numCache>
                  <c:formatCode>General</c:formatCode>
                  <c:ptCount val="3"/>
                  <c:pt idx="0">
                    <c:v>4</c:v>
                  </c:pt>
                  <c:pt idx="1">
                    <c:v>4</c:v>
                  </c:pt>
                  <c:pt idx="2">
                    <c:v>7</c:v>
                  </c:pt>
                </c:numCache>
              </c:numRef>
            </c:plus>
            <c:minus>
              <c:numRef>
                <c:f>Sheet1!$D$2:$D$4</c:f>
                <c:numCache>
                  <c:formatCode>General</c:formatCode>
                  <c:ptCount val="3"/>
                  <c:pt idx="0">
                    <c:v>4</c:v>
                  </c:pt>
                  <c:pt idx="1">
                    <c:v>5</c:v>
                  </c:pt>
                  <c:pt idx="2">
                    <c:v>10</c:v>
                  </c:pt>
                </c:numCache>
              </c:numRef>
            </c:minus>
            <c:spPr>
              <a:noFill/>
              <a:ln w="19050">
                <a:solidFill>
                  <a:srgbClr val="000000"/>
                </a:solidFill>
                <a:round/>
              </a:ln>
              <a:effectLst/>
            </c:spPr>
          </c:errBars>
          <c:cat>
            <c:strRef>
              <c:f>Sheet1!$A$2:$A$4</c:f>
              <c:strCache>
                <c:ptCount val="3"/>
                <c:pt idx="0">
                  <c:v>Overall</c:v>
                </c:pt>
                <c:pt idx="1">
                  <c:v>&lt;65 Years</c:v>
                </c:pt>
                <c:pt idx="2">
                  <c:v>≥65 Years</c:v>
                </c:pt>
              </c:strCache>
            </c:strRef>
          </c:cat>
          <c:val>
            <c:numRef>
              <c:f>Sheet1!$B$2:$B$4</c:f>
              <c:numCache>
                <c:formatCode>General</c:formatCode>
                <c:ptCount val="3"/>
                <c:pt idx="0">
                  <c:v>76</c:v>
                </c:pt>
                <c:pt idx="1">
                  <c:v>75</c:v>
                </c:pt>
                <c:pt idx="2">
                  <c:v>82</c:v>
                </c:pt>
              </c:numCache>
            </c:numRef>
          </c:val>
          <c:extLst>
            <c:ext xmlns:c16="http://schemas.microsoft.com/office/drawing/2014/chart" uri="{C3380CC4-5D6E-409C-BE32-E72D297353CC}">
              <c16:uniqueId val="{00000000-2B80-4AF8-9A31-F467B2FB3B79}"/>
            </c:ext>
          </c:extLst>
        </c:ser>
        <c:ser>
          <c:idx val="1"/>
          <c:order val="1"/>
          <c:tx>
            <c:strRef>
              <c:f>Sheet1!$C$1</c:f>
              <c:strCache>
                <c:ptCount val="1"/>
                <c:pt idx="0">
                  <c:v>CIT</c:v>
                </c:pt>
              </c:strCache>
            </c:strRef>
          </c:tx>
          <c:spPr>
            <a:solidFill>
              <a:srgbClr val="63A70A"/>
            </a:solidFill>
            <a:ln>
              <a:noFill/>
            </a:ln>
            <a:effectLst/>
          </c:spPr>
          <c:invertIfNegative val="0"/>
          <c:dLbls>
            <c:dLbl>
              <c:idx val="2"/>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B80-4AF8-9A31-F467B2FB3B79}"/>
                </c:ext>
              </c:extLst>
            </c:dLbl>
            <c:spPr>
              <a:noFill/>
              <a:ln>
                <a:noFill/>
              </a:ln>
              <a:effectLst/>
            </c:spPr>
            <c:txPr>
              <a:bodyPr rot="0" spcFirstLastPara="1" vertOverflow="clip" horzOverflow="clip"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errBars>
            <c:errBarType val="both"/>
            <c:errValType val="cust"/>
            <c:noEndCap val="0"/>
            <c:plus>
              <c:numRef>
                <c:f>Sheet1!$G$2:$G$4</c:f>
                <c:numCache>
                  <c:formatCode>General</c:formatCode>
                  <c:ptCount val="3"/>
                  <c:pt idx="0">
                    <c:v>6</c:v>
                  </c:pt>
                  <c:pt idx="1">
                    <c:v>6</c:v>
                  </c:pt>
                  <c:pt idx="2">
                    <c:v>14</c:v>
                  </c:pt>
                </c:numCache>
              </c:numRef>
            </c:plus>
            <c:minus>
              <c:numRef>
                <c:f>Sheet1!$F$2:$F$4</c:f>
                <c:numCache>
                  <c:formatCode>General</c:formatCode>
                  <c:ptCount val="3"/>
                  <c:pt idx="0">
                    <c:v>5</c:v>
                  </c:pt>
                  <c:pt idx="1">
                    <c:v>6</c:v>
                  </c:pt>
                  <c:pt idx="2">
                    <c:v>11</c:v>
                  </c:pt>
                </c:numCache>
              </c:numRef>
            </c:minus>
            <c:spPr>
              <a:noFill/>
              <a:ln w="19050">
                <a:solidFill>
                  <a:srgbClr val="000000"/>
                </a:solidFill>
                <a:round/>
              </a:ln>
              <a:effectLst/>
            </c:spPr>
          </c:errBars>
          <c:cat>
            <c:strRef>
              <c:f>Sheet1!$A$2:$A$4</c:f>
              <c:strCache>
                <c:ptCount val="3"/>
                <c:pt idx="0">
                  <c:v>Overall</c:v>
                </c:pt>
                <c:pt idx="1">
                  <c:v>&lt;65 Years</c:v>
                </c:pt>
                <c:pt idx="2">
                  <c:v>≥65 Years</c:v>
                </c:pt>
              </c:strCache>
            </c:strRef>
          </c:cat>
          <c:val>
            <c:numRef>
              <c:f>Sheet1!$C$2:$C$4</c:f>
              <c:numCache>
                <c:formatCode>General</c:formatCode>
                <c:ptCount val="3"/>
                <c:pt idx="0">
                  <c:v>28</c:v>
                </c:pt>
                <c:pt idx="1">
                  <c:v>29</c:v>
                </c:pt>
                <c:pt idx="2">
                  <c:v>25</c:v>
                </c:pt>
              </c:numCache>
            </c:numRef>
          </c:val>
          <c:extLst>
            <c:ext xmlns:c16="http://schemas.microsoft.com/office/drawing/2014/chart" uri="{C3380CC4-5D6E-409C-BE32-E72D297353CC}">
              <c16:uniqueId val="{00000001-2B80-4AF8-9A31-F467B2FB3B79}"/>
            </c:ext>
          </c:extLst>
        </c:ser>
        <c:dLbls>
          <c:dLblPos val="outEnd"/>
          <c:showLegendKey val="0"/>
          <c:showVal val="1"/>
          <c:showCatName val="0"/>
          <c:showSerName val="0"/>
          <c:showPercent val="0"/>
          <c:showBubbleSize val="0"/>
        </c:dLbls>
        <c:gapWidth val="141"/>
        <c:overlap val="-34"/>
        <c:axId val="918136904"/>
        <c:axId val="918129032"/>
      </c:barChart>
      <c:catAx>
        <c:axId val="918136904"/>
        <c:scaling>
          <c:orientation val="minMax"/>
        </c:scaling>
        <c:delete val="0"/>
        <c:axPos val="b"/>
        <c:numFmt formatCode="General" sourceLinked="1"/>
        <c:majorTickMark val="none"/>
        <c:minorTickMark val="none"/>
        <c:tickLblPos val="nextTo"/>
        <c:spPr>
          <a:noFill/>
          <a:ln w="15875" cap="flat" cmpd="sng" algn="ctr">
            <a:solidFill>
              <a:srgbClr val="000000"/>
            </a:solidFill>
            <a:round/>
          </a:ln>
          <a:effectLst/>
        </c:spPr>
        <c:txPr>
          <a:bodyPr rot="-60000000" spcFirstLastPara="1" vertOverflow="ellipsis" vert="horz" wrap="square" anchor="ctr" anchorCtr="1"/>
          <a:lstStyle/>
          <a:p>
            <a:pPr>
              <a:defRPr sz="1600" b="1" i="0" u="none" strike="noStrike" kern="1200" cap="none" spc="120" normalizeH="0" baseline="0">
                <a:solidFill>
                  <a:schemeClr val="tx1"/>
                </a:solidFill>
                <a:latin typeface="+mn-lt"/>
                <a:ea typeface="+mn-ea"/>
                <a:cs typeface="+mn-cs"/>
              </a:defRPr>
            </a:pPr>
            <a:endParaRPr lang="en-US"/>
          </a:p>
        </c:txPr>
        <c:crossAx val="918129032"/>
        <c:crosses val="autoZero"/>
        <c:auto val="1"/>
        <c:lblAlgn val="ctr"/>
        <c:lblOffset val="100"/>
        <c:noMultiLvlLbl val="0"/>
      </c:catAx>
      <c:valAx>
        <c:axId val="918129032"/>
        <c:scaling>
          <c:orientation val="minMax"/>
        </c:scaling>
        <c:delete val="0"/>
        <c:axPos val="l"/>
        <c:title>
          <c:tx>
            <c:rich>
              <a:bodyPr rot="-5400000" spcFirstLastPara="1" vertOverflow="ellipsis" vert="horz" wrap="square" anchor="ctr" anchorCtr="1"/>
              <a:lstStyle/>
              <a:p>
                <a:pPr>
                  <a:defRPr sz="1600" b="0" i="0" u="none" strike="noStrike" kern="1200" cap="none" baseline="0">
                    <a:solidFill>
                      <a:schemeClr val="tx1"/>
                    </a:solidFill>
                    <a:latin typeface="+mn-lt"/>
                    <a:ea typeface="+mn-ea"/>
                    <a:cs typeface="+mn-cs"/>
                  </a:defRPr>
                </a:pPr>
                <a:r>
                  <a:rPr lang="en-US" b="1" cap="none" baseline="0" dirty="0"/>
                  <a:t>Proportion of Patients, %</a:t>
                </a:r>
              </a:p>
            </c:rich>
          </c:tx>
          <c:overlay val="0"/>
          <c:spPr>
            <a:noFill/>
            <a:ln>
              <a:noFill/>
            </a:ln>
            <a:effectLst/>
          </c:spPr>
          <c:txPr>
            <a:bodyPr rot="-5400000" spcFirstLastPara="1" vertOverflow="ellipsis" vert="horz" wrap="square" anchor="ctr" anchorCtr="1"/>
            <a:lstStyle/>
            <a:p>
              <a:pPr>
                <a:defRPr sz="1600" b="0" i="0" u="none" strike="noStrike" kern="1200" cap="none"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15875" cap="flat" cmpd="sng" algn="ctr">
            <a:solidFill>
              <a:srgbClr val="000000"/>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918136904"/>
        <c:crosses val="autoZero"/>
        <c:crossBetween val="between"/>
        <c:majorUnit val="20"/>
      </c:valAx>
      <c:spPr>
        <a:noFill/>
        <a:ln w="19050">
          <a:noFill/>
        </a:ln>
        <a:effectLst/>
      </c:spPr>
    </c:plotArea>
    <c:legend>
      <c:legendPos val="r"/>
      <c:layout>
        <c:manualLayout>
          <c:xMode val="edge"/>
          <c:yMode val="edge"/>
          <c:x val="0.69661246344206973"/>
          <c:y val="8.7510274196073295E-3"/>
          <c:w val="0.30338753655793022"/>
          <c:h val="0.10070881907739407"/>
        </c:manualLayout>
      </c:layout>
      <c:overlay val="1"/>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baseline="0">
          <a:solidFill>
            <a:schemeClr val="tx1"/>
          </a:solidFill>
          <a:latin typeface="+mn-lt"/>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eaLnBrk="1" fontAlgn="auto" hangingPunct="1">
              <a:spcBef>
                <a:spcPts val="0"/>
              </a:spcBef>
              <a:spcAft>
                <a:spcPts val="0"/>
              </a:spcAft>
              <a:defRPr sz="1200">
                <a:latin typeface="+mn-lt"/>
              </a:defRPr>
            </a:lvl1pPr>
          </a:lstStyle>
          <a:p>
            <a:pPr>
              <a:defRPr/>
            </a:pPr>
            <a:fld id="{67577007-076D-4AAB-A5F9-02BFD9C1F8B1}" type="datetimeFigureOut">
              <a:rPr lang="en-US"/>
              <a:pPr>
                <a:defRPr/>
              </a:pPr>
              <a:t>11/16/2022</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C96D76C2-58B0-4F28-B7EB-7F69110126BD}" type="slidenum">
              <a:rPr lang="en-US" altLang="en-US"/>
              <a:pPr>
                <a:defRPr/>
              </a:pPr>
              <a:t>‹#›</a:t>
            </a:fld>
            <a:endParaRPr lang="en-US" altLang="en-US" dirty="0"/>
          </a:p>
        </p:txBody>
      </p:sp>
    </p:spTree>
    <p:extLst>
      <p:ext uri="{BB962C8B-B14F-4D97-AF65-F5344CB8AC3E}">
        <p14:creationId xmlns:p14="http://schemas.microsoft.com/office/powerpoint/2010/main" val="4774289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 typeface="Arial" panose="020B0604020202020204" pitchFamily="34" charset="0"/>
              <a:buNone/>
            </a:pPr>
            <a:endParaRPr lang="en-US" sz="800" b="1" dirty="0">
              <a:solidFill>
                <a:srgbClr val="0079C1"/>
              </a:solidFill>
              <a:latin typeface="Arial" pitchFamily="34" charset="0"/>
              <a:cs typeface="Arial" pitchFamily="34" charset="0"/>
            </a:endParaRPr>
          </a:p>
          <a:p>
            <a:pPr eaLnBrk="1" hangingPunct="1">
              <a:spcBef>
                <a:spcPct val="0"/>
              </a:spcBef>
            </a:pPr>
            <a:endParaRPr lang="en-US" altLang="en-US" dirty="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702326C-D90F-4FB6-AF26-7503EAFAF184}" type="slidenum">
              <a:rPr lang="en-US" altLang="en-US" smtClean="0"/>
              <a:pPr>
                <a:spcBef>
                  <a:spcPct val="0"/>
                </a:spcBef>
              </a:pPr>
              <a:t>1</a:t>
            </a:fld>
            <a:endParaRPr lang="en-US" altLang="en-US" dirty="0"/>
          </a:p>
        </p:txBody>
      </p:sp>
    </p:spTree>
    <p:extLst>
      <p:ext uri="{BB962C8B-B14F-4D97-AF65-F5344CB8AC3E}">
        <p14:creationId xmlns:p14="http://schemas.microsoft.com/office/powerpoint/2010/main" val="201358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C96D76C2-58B0-4F28-B7EB-7F69110126BD}" type="slidenum">
              <a:rPr lang="en-US" altLang="en-US" smtClean="0"/>
              <a:pPr>
                <a:defRPr/>
              </a:pPr>
              <a:t>4</a:t>
            </a:fld>
            <a:endParaRPr lang="en-US" altLang="en-US" dirty="0"/>
          </a:p>
        </p:txBody>
      </p:sp>
    </p:spTree>
    <p:extLst>
      <p:ext uri="{BB962C8B-B14F-4D97-AF65-F5344CB8AC3E}">
        <p14:creationId xmlns:p14="http://schemas.microsoft.com/office/powerpoint/2010/main" val="2862196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C96D76C2-58B0-4F28-B7EB-7F69110126BD}" type="slidenum">
              <a:rPr lang="en-US" altLang="en-US" smtClean="0"/>
              <a:pPr>
                <a:defRPr/>
              </a:pPr>
              <a:t>5</a:t>
            </a:fld>
            <a:endParaRPr lang="en-US" altLang="en-US" dirty="0"/>
          </a:p>
        </p:txBody>
      </p:sp>
    </p:spTree>
    <p:extLst>
      <p:ext uri="{BB962C8B-B14F-4D97-AF65-F5344CB8AC3E}">
        <p14:creationId xmlns:p14="http://schemas.microsoft.com/office/powerpoint/2010/main" val="641578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C96D76C2-58B0-4F28-B7EB-7F69110126BD}" type="slidenum">
              <a:rPr lang="en-US" altLang="en-US" smtClean="0"/>
              <a:pPr>
                <a:defRPr/>
              </a:pPr>
              <a:t>6</a:t>
            </a:fld>
            <a:endParaRPr lang="en-US" altLang="en-US" dirty="0"/>
          </a:p>
        </p:txBody>
      </p:sp>
    </p:spTree>
    <p:extLst>
      <p:ext uri="{BB962C8B-B14F-4D97-AF65-F5344CB8AC3E}">
        <p14:creationId xmlns:p14="http://schemas.microsoft.com/office/powerpoint/2010/main" val="24585076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RGB New PP_5_cj.jpg"/>
          <p:cNvPicPr>
            <a:picLocks noChangeAspect="1"/>
          </p:cNvPicPr>
          <p:nvPr userDrawn="1"/>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l="2280" t="3252" r="2521" b="25790"/>
          <a:stretch>
            <a:fillRect/>
          </a:stretch>
        </p:blipFill>
        <p:spPr bwMode="auto">
          <a:xfrm>
            <a:off x="0" y="0"/>
            <a:ext cx="12268200" cy="6858000"/>
          </a:xfrm>
          <a:prstGeom prst="rect">
            <a:avLst/>
          </a:prstGeom>
          <a:solidFill>
            <a:schemeClr val="accent1"/>
          </a:solidFill>
          <a:ln>
            <a:noFill/>
          </a:ln>
        </p:spPr>
      </p:pic>
      <p:sp>
        <p:nvSpPr>
          <p:cNvPr id="5" name="TextBox 4"/>
          <p:cNvSpPr txBox="1"/>
          <p:nvPr userDrawn="1"/>
        </p:nvSpPr>
        <p:spPr>
          <a:xfrm>
            <a:off x="-19050" y="5473700"/>
            <a:ext cx="12287250" cy="1477328"/>
          </a:xfrm>
          <a:prstGeom prst="rect">
            <a:avLst/>
          </a:prstGeom>
          <a:solidFill>
            <a:schemeClr val="bg1"/>
          </a:solidFill>
        </p:spPr>
        <p:txBody>
          <a:bodyPr wrap="square">
            <a:spAutoFit/>
          </a:bodyPr>
          <a:lstStyle/>
          <a:p>
            <a:pPr marL="4686300">
              <a:defRPr/>
            </a:pPr>
            <a:endParaRPr lang="en-US" sz="1050" dirty="0">
              <a:solidFill>
                <a:schemeClr val="tx1">
                  <a:lumMod val="50000"/>
                  <a:lumOff val="50000"/>
                </a:schemeClr>
              </a:solidFill>
            </a:endParaRPr>
          </a:p>
          <a:p>
            <a:pPr marL="5086350">
              <a:defRPr/>
            </a:pPr>
            <a:endParaRPr lang="en-US" sz="1050" dirty="0">
              <a:solidFill>
                <a:schemeClr val="tx1">
                  <a:lumMod val="50000"/>
                  <a:lumOff val="50000"/>
                </a:schemeClr>
              </a:solidFill>
            </a:endParaRPr>
          </a:p>
          <a:p>
            <a:pPr marL="5086350">
              <a:defRPr/>
            </a:pPr>
            <a:endParaRPr lang="en-US" sz="1050" dirty="0">
              <a:solidFill>
                <a:schemeClr val="tx1">
                  <a:lumMod val="50000"/>
                  <a:lumOff val="50000"/>
                </a:schemeClr>
              </a:solidFill>
            </a:endParaRPr>
          </a:p>
          <a:p>
            <a:pPr marL="4057650">
              <a:defRPr/>
            </a:pPr>
            <a:endParaRPr lang="en-US" sz="1200" dirty="0">
              <a:solidFill>
                <a:schemeClr val="tx1">
                  <a:lumMod val="50000"/>
                  <a:lumOff val="50000"/>
                </a:schemeClr>
              </a:solidFill>
            </a:endParaRPr>
          </a:p>
          <a:p>
            <a:pPr marL="4057650">
              <a:defRPr/>
            </a:pPr>
            <a:endParaRPr lang="en-US" sz="1200" dirty="0">
              <a:solidFill>
                <a:schemeClr val="tx1">
                  <a:lumMod val="50000"/>
                  <a:lumOff val="50000"/>
                </a:schemeClr>
              </a:solidFill>
            </a:endParaRPr>
          </a:p>
          <a:p>
            <a:pPr marL="4057650">
              <a:defRPr/>
            </a:pPr>
            <a:endParaRPr lang="en-US" sz="1200" dirty="0">
              <a:solidFill>
                <a:schemeClr val="tx1">
                  <a:lumMod val="50000"/>
                  <a:lumOff val="50000"/>
                </a:schemeClr>
              </a:solidFill>
            </a:endParaRPr>
          </a:p>
          <a:p>
            <a:pPr marL="4057650">
              <a:defRPr/>
            </a:pPr>
            <a:endParaRPr lang="en-US" sz="1200" dirty="0">
              <a:solidFill>
                <a:schemeClr val="tx1">
                  <a:lumMod val="50000"/>
                  <a:lumOff val="50000"/>
                </a:schemeClr>
              </a:solidFill>
            </a:endParaRPr>
          </a:p>
          <a:p>
            <a:pPr marL="4686300">
              <a:defRPr/>
            </a:pPr>
            <a:endParaRPr lang="en-US" sz="1050" dirty="0">
              <a:solidFill>
                <a:schemeClr val="tx1">
                  <a:lumMod val="50000"/>
                  <a:lumOff val="50000"/>
                </a:schemeClr>
              </a:solidFill>
            </a:endParaRPr>
          </a:p>
        </p:txBody>
      </p:sp>
      <p:pic>
        <p:nvPicPr>
          <p:cNvPr id="6"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04800" y="5872923"/>
            <a:ext cx="26447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812800" y="1981202"/>
            <a:ext cx="10464800" cy="1219199"/>
          </a:xfrm>
        </p:spPr>
        <p:txBody>
          <a:bodyPr>
            <a:normAutofit/>
          </a:bodyPr>
          <a:lstStyle>
            <a:lvl1pPr algn="l">
              <a:defRPr sz="4000" b="0" cap="none" baseline="0">
                <a:solidFill>
                  <a:schemeClr val="bg1"/>
                </a:solidFill>
                <a:latin typeface="+mj-lt"/>
              </a:defRPr>
            </a:lvl1pPr>
          </a:lstStyle>
          <a:p>
            <a:r>
              <a:rPr lang="en-US"/>
              <a:t>Click to edit Master title style</a:t>
            </a:r>
          </a:p>
        </p:txBody>
      </p:sp>
      <p:sp>
        <p:nvSpPr>
          <p:cNvPr id="3" name="Subtitle 2"/>
          <p:cNvSpPr>
            <a:spLocks noGrp="1"/>
          </p:cNvSpPr>
          <p:nvPr>
            <p:ph type="subTitle" idx="1"/>
          </p:nvPr>
        </p:nvSpPr>
        <p:spPr>
          <a:xfrm>
            <a:off x="812800" y="3200400"/>
            <a:ext cx="9956800" cy="990600"/>
          </a:xfrm>
        </p:spPr>
        <p:txBody>
          <a:bodyPr/>
          <a:lstStyle>
            <a:lvl1pPr marL="0" indent="0" algn="l">
              <a:buNone/>
              <a:defRPr>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8" name="Picture 7" descr="A picture containing clipart&#10;&#10;Description automatically generated">
            <a:extLst>
              <a:ext uri="{FF2B5EF4-FFF2-40B4-BE49-F238E27FC236}">
                <a16:creationId xmlns:a16="http://schemas.microsoft.com/office/drawing/2014/main" id="{6F5F7D69-AFE4-4259-8F85-8C790C921A3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13520" y="5861877"/>
            <a:ext cx="2926080" cy="843723"/>
          </a:xfrm>
          <a:prstGeom prst="rect">
            <a:avLst/>
          </a:prstGeom>
        </p:spPr>
      </p:pic>
      <p:sp>
        <p:nvSpPr>
          <p:cNvPr id="9" name="TextBox 8">
            <a:extLst>
              <a:ext uri="{FF2B5EF4-FFF2-40B4-BE49-F238E27FC236}">
                <a16:creationId xmlns:a16="http://schemas.microsoft.com/office/drawing/2014/main" id="{17E093B3-FEF0-4541-A850-94855260095B}"/>
              </a:ext>
            </a:extLst>
          </p:cNvPr>
          <p:cNvSpPr txBox="1"/>
          <p:nvPr userDrawn="1"/>
        </p:nvSpPr>
        <p:spPr>
          <a:xfrm>
            <a:off x="3248876" y="5912392"/>
            <a:ext cx="5742724" cy="6463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200" dirty="0">
                <a:solidFill>
                  <a:schemeClr val="tx1">
                    <a:lumMod val="50000"/>
                    <a:lumOff val="50000"/>
                  </a:schemeClr>
                </a:solidFill>
              </a:rPr>
              <a:t>The CIBMTR</a:t>
            </a:r>
            <a:r>
              <a:rPr lang="en-US" sz="1200" baseline="30000" dirty="0">
                <a:solidFill>
                  <a:schemeClr val="tx1">
                    <a:lumMod val="50000"/>
                    <a:lumOff val="50000"/>
                  </a:schemeClr>
                </a:solidFill>
              </a:rPr>
              <a:t>®</a:t>
            </a:r>
            <a:r>
              <a:rPr lang="en-US" sz="1200" dirty="0">
                <a:solidFill>
                  <a:schemeClr val="tx1">
                    <a:lumMod val="50000"/>
                    <a:lumOff val="50000"/>
                  </a:schemeClr>
                </a:solidFill>
              </a:rPr>
              <a:t> (Center for International Blood and Marrow Transplant Research</a:t>
            </a:r>
            <a:r>
              <a:rPr lang="en-US" sz="1200" baseline="30000" dirty="0">
                <a:solidFill>
                  <a:schemeClr val="tx1">
                    <a:lumMod val="50000"/>
                    <a:lumOff val="50000"/>
                  </a:schemeClr>
                </a:solidFill>
              </a:rPr>
              <a:t>®</a:t>
            </a:r>
            <a:r>
              <a:rPr lang="en-US" sz="1200" dirty="0">
                <a:solidFill>
                  <a:schemeClr val="tx1">
                    <a:lumMod val="50000"/>
                    <a:lumOff val="50000"/>
                  </a:schemeClr>
                </a:solidFill>
              </a:rPr>
              <a:t>) is a research collaboration between the National Marrow Donor Program</a:t>
            </a:r>
            <a:r>
              <a:rPr lang="en-US" sz="1200" baseline="30000" dirty="0">
                <a:solidFill>
                  <a:schemeClr val="tx1">
                    <a:lumMod val="50000"/>
                    <a:lumOff val="50000"/>
                  </a:schemeClr>
                </a:solidFill>
              </a:rPr>
              <a:t>®</a:t>
            </a:r>
            <a:r>
              <a:rPr lang="en-US" sz="1200" dirty="0">
                <a:solidFill>
                  <a:schemeClr val="tx1">
                    <a:lumMod val="50000"/>
                    <a:lumOff val="50000"/>
                  </a:schemeClr>
                </a:solidFill>
              </a:rPr>
              <a:t> (NMDP)/Be The Match</a:t>
            </a:r>
            <a:r>
              <a:rPr lang="en-US" sz="1200" baseline="30000" dirty="0">
                <a:solidFill>
                  <a:schemeClr val="tx1">
                    <a:lumMod val="50000"/>
                    <a:lumOff val="50000"/>
                  </a:schemeClr>
                </a:solidFill>
              </a:rPr>
              <a:t>®</a:t>
            </a:r>
            <a:r>
              <a:rPr lang="en-US" sz="1200" dirty="0">
                <a:solidFill>
                  <a:schemeClr val="tx1">
                    <a:lumMod val="50000"/>
                    <a:lumOff val="50000"/>
                  </a:schemeClr>
                </a:solidFill>
              </a:rPr>
              <a:t> and the Medical College of Wisconsin (MCW).</a:t>
            </a:r>
          </a:p>
        </p:txBody>
      </p:sp>
    </p:spTree>
    <p:extLst>
      <p:ext uri="{BB962C8B-B14F-4D97-AF65-F5344CB8AC3E}">
        <p14:creationId xmlns:p14="http://schemas.microsoft.com/office/powerpoint/2010/main" val="3006647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dirty="0"/>
          </a:p>
        </p:txBody>
      </p:sp>
      <p:sp>
        <p:nvSpPr>
          <p:cNvPr id="6" name="Slide Number Placeholder 5"/>
          <p:cNvSpPr>
            <a:spLocks noGrp="1"/>
          </p:cNvSpPr>
          <p:nvPr>
            <p:ph type="sldNum" sz="quarter" idx="11"/>
          </p:nvPr>
        </p:nvSpPr>
        <p:spPr/>
        <p:txBody>
          <a:bodyPr/>
          <a:lstStyle>
            <a:lvl1pPr>
              <a:defRPr/>
            </a:lvl1pPr>
          </a:lstStyle>
          <a:p>
            <a:pPr>
              <a:defRPr/>
            </a:pPr>
            <a:fld id="{A75DDE7A-8910-45FB-A945-E4202BC4F6BA}" type="slidenum">
              <a:rPr lang="en-US" altLang="en-US"/>
              <a:pPr>
                <a:defRPr/>
              </a:pPr>
              <a:t>‹#›</a:t>
            </a:fld>
            <a:endParaRPr lang="en-US" altLang="en-US" dirty="0"/>
          </a:p>
        </p:txBody>
      </p:sp>
    </p:spTree>
    <p:extLst>
      <p:ext uri="{BB962C8B-B14F-4D97-AF65-F5344CB8AC3E}">
        <p14:creationId xmlns:p14="http://schemas.microsoft.com/office/powerpoint/2010/main" val="2674332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cxnSp>
        <p:nvCxnSpPr>
          <p:cNvPr id="4" name="Straight Connector 9">
            <a:extLst>
              <a:ext uri="{FF2B5EF4-FFF2-40B4-BE49-F238E27FC236}">
                <a16:creationId xmlns:a16="http://schemas.microsoft.com/office/drawing/2014/main" id="{21B7BC79-C6F9-4455-B7D5-A5265570C1AF}"/>
              </a:ext>
            </a:extLst>
          </p:cNvPr>
          <p:cNvCxnSpPr>
            <a:cxnSpLocks noChangeShapeType="1"/>
          </p:cNvCxnSpPr>
          <p:nvPr/>
        </p:nvCxnSpPr>
        <p:spPr bwMode="auto">
          <a:xfrm>
            <a:off x="626533" y="1191684"/>
            <a:ext cx="10972800" cy="0"/>
          </a:xfrm>
          <a:prstGeom prst="line">
            <a:avLst/>
          </a:prstGeom>
          <a:noFill/>
          <a:ln w="12700">
            <a:solidFill>
              <a:srgbClr val="767676"/>
            </a:solidFill>
            <a:round/>
            <a:headEnd/>
            <a:tailEnd/>
          </a:ln>
          <a:extLst>
            <a:ext uri="{909E8E84-426E-40DD-AFC4-6F175D3DCCD1}">
              <a14:hiddenFill xmlns:a14="http://schemas.microsoft.com/office/drawing/2010/main">
                <a:noFill/>
              </a14:hiddenFill>
            </a:ext>
          </a:extLst>
        </p:spPr>
      </p:cxnSp>
      <p:pic>
        <p:nvPicPr>
          <p:cNvPr id="5" name="Picture 16">
            <a:extLst>
              <a:ext uri="{FF2B5EF4-FFF2-40B4-BE49-F238E27FC236}">
                <a16:creationId xmlns:a16="http://schemas.microsoft.com/office/drawing/2014/main" id="{4EC65302-FD19-4535-9698-55FF676D807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9101" y="6216651"/>
            <a:ext cx="1157817" cy="505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8">
            <a:extLst>
              <a:ext uri="{FF2B5EF4-FFF2-40B4-BE49-F238E27FC236}">
                <a16:creationId xmlns:a16="http://schemas.microsoft.com/office/drawing/2014/main" id="{B594B7E9-FCA6-48C8-B67E-79D8B90220F0}"/>
              </a:ext>
            </a:extLst>
          </p:cNvPr>
          <p:cNvSpPr>
            <a:spLocks noChangeArrowheads="1"/>
          </p:cNvSpPr>
          <p:nvPr/>
        </p:nvSpPr>
        <p:spPr bwMode="auto">
          <a:xfrm>
            <a:off x="3771900" y="6371167"/>
            <a:ext cx="4616970"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1333" dirty="0">
                <a:solidFill>
                  <a:srgbClr val="1F497D"/>
                </a:solidFill>
                <a:latin typeface="+mn-lt"/>
              </a:rPr>
              <a:t>Kite Pharma, Inc. Confidential and Proprietary Information </a:t>
            </a:r>
            <a:endParaRPr lang="en-US" altLang="en-US" sz="1333" dirty="0">
              <a:latin typeface="+mn-lt"/>
            </a:endParaRPr>
          </a:p>
        </p:txBody>
      </p:sp>
      <p:sp>
        <p:nvSpPr>
          <p:cNvPr id="9" name="Rectangle 2"/>
          <p:cNvSpPr>
            <a:spLocks noGrp="1" noChangeArrowheads="1"/>
          </p:cNvSpPr>
          <p:nvPr>
            <p:ph type="title"/>
          </p:nvPr>
        </p:nvSpPr>
        <p:spPr bwMode="auto">
          <a:xfrm>
            <a:off x="493184" y="327780"/>
            <a:ext cx="11235267" cy="786672"/>
          </a:xfrm>
          <a:prstGeom prst="rect">
            <a:avLst/>
          </a:prstGeom>
          <a:noFill/>
          <a:ln>
            <a:noFill/>
          </a:ln>
        </p:spPr>
        <p:txBody>
          <a:bodyPr/>
          <a:lstStyle>
            <a:lvl1pPr>
              <a:defRPr sz="3733"/>
            </a:lvl1pPr>
          </a:lstStyle>
          <a:p>
            <a:pPr lvl="0"/>
            <a:r>
              <a:rPr lang="en-US" altLang="en-US" noProof="0"/>
              <a:t>Click to edit Master title style</a:t>
            </a:r>
            <a:endParaRPr lang="en-US" altLang="en-US" dirty="0"/>
          </a:p>
        </p:txBody>
      </p:sp>
      <p:sp>
        <p:nvSpPr>
          <p:cNvPr id="3" name="Content Placeholder 2"/>
          <p:cNvSpPr>
            <a:spLocks noGrp="1"/>
          </p:cNvSpPr>
          <p:nvPr>
            <p:ph idx="1"/>
          </p:nvPr>
        </p:nvSpPr>
        <p:spPr>
          <a:xfrm>
            <a:off x="493184" y="1341121"/>
            <a:ext cx="11235267" cy="4032385"/>
          </a:xfrm>
        </p:spPr>
        <p:txBody>
          <a:bodyPr/>
          <a:lstStyle>
            <a:lvl2pPr marL="615935" indent="-309026">
              <a:tabLst/>
              <a:defRPr/>
            </a:lvl2pPr>
            <a:lvl3pPr marL="912261" indent="-296326">
              <a:tabLst/>
              <a:defRPr/>
            </a:lvl3pPr>
            <a:lvl4pPr marL="1219170" indent="-306910">
              <a:tabLst/>
              <a:defRPr/>
            </a:lvl4pPr>
            <a:lvl5pPr marL="1526079" indent="-306910">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a:extLst>
              <a:ext uri="{FF2B5EF4-FFF2-40B4-BE49-F238E27FC236}">
                <a16:creationId xmlns:a16="http://schemas.microsoft.com/office/drawing/2014/main" id="{C1CEBB59-913A-4641-AEF3-BB0CAC3FCE42}"/>
              </a:ext>
            </a:extLst>
          </p:cNvPr>
          <p:cNvSpPr>
            <a:spLocks noGrp="1"/>
          </p:cNvSpPr>
          <p:nvPr>
            <p:ph type="sldNum" sz="quarter" idx="10"/>
          </p:nvPr>
        </p:nvSpPr>
        <p:spPr/>
        <p:txBody>
          <a:bodyPr/>
          <a:lstStyle>
            <a:lvl1pPr>
              <a:defRPr/>
            </a:lvl1pPr>
          </a:lstStyle>
          <a:p>
            <a:fld id="{46FE8280-E5DE-4863-B606-A1EEE0A16261}" type="slidenum">
              <a:rPr lang="en-US" altLang="en-US"/>
              <a:pPr/>
              <a:t>‹#›</a:t>
            </a:fld>
            <a:endParaRPr lang="en-US" altLang="en-US" dirty="0"/>
          </a:p>
        </p:txBody>
      </p:sp>
      <p:sp>
        <p:nvSpPr>
          <p:cNvPr id="11" name="Text Placeholder 10">
            <a:extLst>
              <a:ext uri="{FF2B5EF4-FFF2-40B4-BE49-F238E27FC236}">
                <a16:creationId xmlns:a16="http://schemas.microsoft.com/office/drawing/2014/main" id="{CBCF75C9-B9BE-4DE9-81E8-980E0133D9DB}"/>
              </a:ext>
            </a:extLst>
          </p:cNvPr>
          <p:cNvSpPr>
            <a:spLocks noGrp="1"/>
          </p:cNvSpPr>
          <p:nvPr>
            <p:ph type="body" sz="quarter" idx="11"/>
          </p:nvPr>
        </p:nvSpPr>
        <p:spPr>
          <a:xfrm>
            <a:off x="493184" y="5516880"/>
            <a:ext cx="11235267" cy="366184"/>
          </a:xfrm>
        </p:spPr>
        <p:txBody>
          <a:bodyPr/>
          <a:lstStyle>
            <a:lvl1pPr marL="0" indent="0">
              <a:buNone/>
              <a:defRPr sz="1867"/>
            </a:lvl1pPr>
          </a:lstStyle>
          <a:p>
            <a:pPr lvl="0"/>
            <a:r>
              <a:rPr lang="en-US" dirty="0"/>
              <a:t>Click to edit Master text styles</a:t>
            </a:r>
          </a:p>
        </p:txBody>
      </p:sp>
    </p:spTree>
    <p:extLst>
      <p:ext uri="{BB962C8B-B14F-4D97-AF65-F5344CB8AC3E}">
        <p14:creationId xmlns:p14="http://schemas.microsoft.com/office/powerpoint/2010/main" val="3257978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wo-Column Content">
    <p:spTree>
      <p:nvGrpSpPr>
        <p:cNvPr id="1" name=""/>
        <p:cNvGrpSpPr/>
        <p:nvPr/>
      </p:nvGrpSpPr>
      <p:grpSpPr>
        <a:xfrm>
          <a:off x="0" y="0"/>
          <a:ext cx="0" cy="0"/>
          <a:chOff x="0" y="0"/>
          <a:chExt cx="0" cy="0"/>
        </a:xfrm>
      </p:grpSpPr>
      <p:cxnSp>
        <p:nvCxnSpPr>
          <p:cNvPr id="5" name="Straight Connector 9">
            <a:extLst>
              <a:ext uri="{FF2B5EF4-FFF2-40B4-BE49-F238E27FC236}">
                <a16:creationId xmlns:a16="http://schemas.microsoft.com/office/drawing/2014/main" id="{18135735-7C33-4165-A41D-E0B92A09A4AE}"/>
              </a:ext>
            </a:extLst>
          </p:cNvPr>
          <p:cNvCxnSpPr>
            <a:cxnSpLocks noChangeShapeType="1"/>
          </p:cNvCxnSpPr>
          <p:nvPr/>
        </p:nvCxnSpPr>
        <p:spPr bwMode="auto">
          <a:xfrm>
            <a:off x="626533" y="1191684"/>
            <a:ext cx="10972800" cy="0"/>
          </a:xfrm>
          <a:prstGeom prst="line">
            <a:avLst/>
          </a:prstGeom>
          <a:noFill/>
          <a:ln w="12700">
            <a:solidFill>
              <a:srgbClr val="767676"/>
            </a:solidFill>
            <a:round/>
            <a:headEnd/>
            <a:tailEnd/>
          </a:ln>
          <a:extLst>
            <a:ext uri="{909E8E84-426E-40DD-AFC4-6F175D3DCCD1}">
              <a14:hiddenFill xmlns:a14="http://schemas.microsoft.com/office/drawing/2010/main">
                <a:noFill/>
              </a14:hiddenFill>
            </a:ext>
          </a:extLst>
        </p:spPr>
      </p:cxnSp>
      <p:pic>
        <p:nvPicPr>
          <p:cNvPr id="6" name="Picture 16">
            <a:extLst>
              <a:ext uri="{FF2B5EF4-FFF2-40B4-BE49-F238E27FC236}">
                <a16:creationId xmlns:a16="http://schemas.microsoft.com/office/drawing/2014/main" id="{D47859E4-AF87-4A96-8FAC-1DD45A3CAF2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9101" y="6216651"/>
            <a:ext cx="1157817" cy="505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8">
            <a:extLst>
              <a:ext uri="{FF2B5EF4-FFF2-40B4-BE49-F238E27FC236}">
                <a16:creationId xmlns:a16="http://schemas.microsoft.com/office/drawing/2014/main" id="{8B1C4643-AC6B-4125-BC65-9079E76E4B50}"/>
              </a:ext>
            </a:extLst>
          </p:cNvPr>
          <p:cNvSpPr>
            <a:spLocks noChangeArrowheads="1"/>
          </p:cNvSpPr>
          <p:nvPr/>
        </p:nvSpPr>
        <p:spPr bwMode="auto">
          <a:xfrm>
            <a:off x="3771900" y="6371167"/>
            <a:ext cx="4616970"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1333" dirty="0">
                <a:solidFill>
                  <a:srgbClr val="1F497D"/>
                </a:solidFill>
                <a:latin typeface="+mn-lt"/>
              </a:rPr>
              <a:t>Kite Pharma, Inc. Confidential and Proprietary Information </a:t>
            </a:r>
            <a:endParaRPr lang="en-US" altLang="en-US" sz="1333" dirty="0">
              <a:latin typeface="+mn-lt"/>
            </a:endParaRPr>
          </a:p>
        </p:txBody>
      </p:sp>
      <p:sp>
        <p:nvSpPr>
          <p:cNvPr id="3" name="Content Placeholder 2"/>
          <p:cNvSpPr>
            <a:spLocks noGrp="1"/>
          </p:cNvSpPr>
          <p:nvPr>
            <p:ph sz="half" idx="1"/>
          </p:nvPr>
        </p:nvSpPr>
        <p:spPr>
          <a:xfrm>
            <a:off x="493184" y="1381125"/>
            <a:ext cx="5556249" cy="4127833"/>
          </a:xfrm>
        </p:spPr>
        <p:txBody>
          <a:bodyPr/>
          <a:lstStyle>
            <a:lvl1pPr marL="306910" marR="0" indent="-306910" algn="l" defTabSz="913798" rtl="0" eaLnBrk="1" fontAlgn="auto" latinLnBrk="0" hangingPunct="1">
              <a:lnSpc>
                <a:spcPct val="90000"/>
              </a:lnSpc>
              <a:spcBef>
                <a:spcPts val="400"/>
              </a:spcBef>
              <a:spcAft>
                <a:spcPts val="0"/>
              </a:spcAft>
              <a:buClrTx/>
              <a:buSzTx/>
              <a:buFont typeface="Arial"/>
              <a:buChar char="•"/>
              <a:tabLst/>
              <a:defRPr/>
            </a:lvl1pPr>
            <a:lvl2pPr marL="615935" marR="0" indent="-309026" algn="l" defTabSz="913798" rtl="0" eaLnBrk="1" fontAlgn="auto" latinLnBrk="0" hangingPunct="1">
              <a:lnSpc>
                <a:spcPct val="90000"/>
              </a:lnSpc>
              <a:spcBef>
                <a:spcPts val="400"/>
              </a:spcBef>
              <a:spcAft>
                <a:spcPts val="0"/>
              </a:spcAft>
              <a:buClrTx/>
              <a:buSzTx/>
              <a:buFont typeface="Arial" panose="020B0604020202020204" pitchFamily="34" charset="0"/>
              <a:buChar char="–"/>
              <a:tabLst/>
              <a:defRPr/>
            </a:lvl2pPr>
            <a:lvl3pPr marL="912261" marR="0" indent="-296326" algn="l" defTabSz="913798" rtl="0" eaLnBrk="1" fontAlgn="auto" latinLnBrk="0" hangingPunct="1">
              <a:lnSpc>
                <a:spcPct val="90000"/>
              </a:lnSpc>
              <a:spcBef>
                <a:spcPts val="400"/>
              </a:spcBef>
              <a:spcAft>
                <a:spcPts val="0"/>
              </a:spcAft>
              <a:buClrTx/>
              <a:buSzTx/>
              <a:buFont typeface="Arial" panose="020B0604020202020204" pitchFamily="34" charset="0"/>
              <a:buChar char="•"/>
              <a:tabLst/>
              <a:defRPr/>
            </a:lvl3pPr>
            <a:lvl4pPr marL="1219170" marR="0" indent="-306910" algn="l" defTabSz="913798" rtl="0" eaLnBrk="1" fontAlgn="auto" latinLnBrk="0" hangingPunct="1">
              <a:lnSpc>
                <a:spcPct val="90000"/>
              </a:lnSpc>
              <a:spcBef>
                <a:spcPts val="400"/>
              </a:spcBef>
              <a:spcAft>
                <a:spcPts val="0"/>
              </a:spcAft>
              <a:buClrTx/>
              <a:buSzTx/>
              <a:buFont typeface="Calibri" panose="020F0502020204030204" pitchFamily="34" charset="0"/>
              <a:buChar char="−"/>
              <a:tabLst/>
              <a:defRPr/>
            </a:lvl4pPr>
            <a:lvl5pPr marL="1526079" marR="0" indent="-306910" algn="l" defTabSz="913798" rtl="0" eaLnBrk="1" fontAlgn="auto" latinLnBrk="0" hangingPunct="1">
              <a:lnSpc>
                <a:spcPct val="90000"/>
              </a:lnSpc>
              <a:spcBef>
                <a:spcPts val="400"/>
              </a:spcBef>
              <a:spcAft>
                <a:spcPts val="0"/>
              </a:spcAft>
              <a:buClrTx/>
              <a:buSzTx/>
              <a:buFont typeface="Arial"/>
              <a:buChar char="•"/>
              <a:tabLst/>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Content Placeholder 3"/>
          <p:cNvSpPr>
            <a:spLocks noGrp="1"/>
          </p:cNvSpPr>
          <p:nvPr>
            <p:ph sz="half" idx="2"/>
          </p:nvPr>
        </p:nvSpPr>
        <p:spPr>
          <a:xfrm>
            <a:off x="6142571" y="1381125"/>
            <a:ext cx="5585880" cy="4127823"/>
          </a:xfrm>
        </p:spPr>
        <p:txBody>
          <a:bodyPr/>
          <a:lstStyle>
            <a:lvl1pPr marL="306910" marR="0" indent="-306910" algn="l" defTabSz="913798" rtl="0" eaLnBrk="1" fontAlgn="auto" latinLnBrk="0" hangingPunct="1">
              <a:lnSpc>
                <a:spcPct val="90000"/>
              </a:lnSpc>
              <a:spcBef>
                <a:spcPts val="400"/>
              </a:spcBef>
              <a:spcAft>
                <a:spcPts val="0"/>
              </a:spcAft>
              <a:buClrTx/>
              <a:buSzTx/>
              <a:buFont typeface="Arial"/>
              <a:buChar char="•"/>
              <a:tabLst/>
              <a:defRPr/>
            </a:lvl1pPr>
            <a:lvl2pPr marL="615935" marR="0" indent="-309026" algn="l" defTabSz="913798" rtl="0" eaLnBrk="1" fontAlgn="auto" latinLnBrk="0" hangingPunct="1">
              <a:lnSpc>
                <a:spcPct val="90000"/>
              </a:lnSpc>
              <a:spcBef>
                <a:spcPts val="400"/>
              </a:spcBef>
              <a:spcAft>
                <a:spcPts val="0"/>
              </a:spcAft>
              <a:buClrTx/>
              <a:buSzTx/>
              <a:buFont typeface="Arial" panose="020B0604020202020204" pitchFamily="34" charset="0"/>
              <a:buChar char="–"/>
              <a:tabLst/>
              <a:defRPr/>
            </a:lvl2pPr>
            <a:lvl3pPr marL="912261" marR="0" indent="-296326" algn="l" defTabSz="913798" rtl="0" eaLnBrk="1" fontAlgn="auto" latinLnBrk="0" hangingPunct="1">
              <a:lnSpc>
                <a:spcPct val="90000"/>
              </a:lnSpc>
              <a:spcBef>
                <a:spcPts val="400"/>
              </a:spcBef>
              <a:spcAft>
                <a:spcPts val="0"/>
              </a:spcAft>
              <a:buClrTx/>
              <a:buSzTx/>
              <a:buFont typeface="Arial" panose="020B0604020202020204" pitchFamily="34" charset="0"/>
              <a:buChar char="•"/>
              <a:tabLst/>
              <a:defRPr/>
            </a:lvl3pPr>
            <a:lvl4pPr marL="1219170" marR="0" indent="-306910" algn="l" defTabSz="913798" rtl="0" eaLnBrk="1" fontAlgn="auto" latinLnBrk="0" hangingPunct="1">
              <a:lnSpc>
                <a:spcPct val="90000"/>
              </a:lnSpc>
              <a:spcBef>
                <a:spcPts val="400"/>
              </a:spcBef>
              <a:spcAft>
                <a:spcPts val="0"/>
              </a:spcAft>
              <a:buClrTx/>
              <a:buSzTx/>
              <a:buFont typeface="Calibri" panose="020F0502020204030204" pitchFamily="34" charset="0"/>
              <a:buChar char="−"/>
              <a:tabLst/>
              <a:defRPr/>
            </a:lvl4pPr>
            <a:lvl5pPr marL="1526079" marR="0" indent="-306910" algn="l" defTabSz="913798" rtl="0" eaLnBrk="1" fontAlgn="auto" latinLnBrk="0" hangingPunct="1">
              <a:lnSpc>
                <a:spcPct val="90000"/>
              </a:lnSpc>
              <a:spcBef>
                <a:spcPts val="400"/>
              </a:spcBef>
              <a:spcAft>
                <a:spcPts val="0"/>
              </a:spcAft>
              <a:buClrTx/>
              <a:buSzTx/>
              <a:buFont typeface="Arial"/>
              <a:buChar char="•"/>
              <a:tabLst/>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2" name="Rectangle 2"/>
          <p:cNvSpPr>
            <a:spLocks noGrp="1" noChangeArrowheads="1"/>
          </p:cNvSpPr>
          <p:nvPr>
            <p:ph type="title"/>
          </p:nvPr>
        </p:nvSpPr>
        <p:spPr bwMode="auto">
          <a:xfrm>
            <a:off x="493184" y="327780"/>
            <a:ext cx="11235267" cy="786672"/>
          </a:xfrm>
          <a:prstGeom prst="rect">
            <a:avLst/>
          </a:prstGeom>
          <a:noFill/>
          <a:ln>
            <a:noFill/>
          </a:ln>
        </p:spPr>
        <p:txBody>
          <a:bodyPr/>
          <a:lstStyle>
            <a:lvl1pPr>
              <a:defRPr>
                <a:solidFill>
                  <a:srgbClr val="2C70AC"/>
                </a:solidFill>
              </a:defRPr>
            </a:lvl1pPr>
          </a:lstStyle>
          <a:p>
            <a:pPr lvl="0"/>
            <a:r>
              <a:rPr lang="en-US" altLang="en-US"/>
              <a:t>Click to edit Master title style</a:t>
            </a:r>
            <a:endParaRPr lang="en-US" altLang="en-US" dirty="0"/>
          </a:p>
        </p:txBody>
      </p:sp>
      <p:sp>
        <p:nvSpPr>
          <p:cNvPr id="8" name="Slide Number Placeholder 5">
            <a:extLst>
              <a:ext uri="{FF2B5EF4-FFF2-40B4-BE49-F238E27FC236}">
                <a16:creationId xmlns:a16="http://schemas.microsoft.com/office/drawing/2014/main" id="{3F507D20-D805-4287-B1D6-30745DC836DC}"/>
              </a:ext>
            </a:extLst>
          </p:cNvPr>
          <p:cNvSpPr>
            <a:spLocks noGrp="1"/>
          </p:cNvSpPr>
          <p:nvPr>
            <p:ph type="sldNum" sz="quarter" idx="10"/>
          </p:nvPr>
        </p:nvSpPr>
        <p:spPr/>
        <p:txBody>
          <a:bodyPr/>
          <a:lstStyle>
            <a:lvl1pPr>
              <a:defRPr/>
            </a:lvl1pPr>
          </a:lstStyle>
          <a:p>
            <a:fld id="{596778CC-3CE0-4863-9B27-67A5CDD72EEF}" type="slidenum">
              <a:rPr lang="en-US" altLang="en-US"/>
              <a:pPr/>
              <a:t>‹#›</a:t>
            </a:fld>
            <a:endParaRPr lang="en-US" altLang="en-US" dirty="0"/>
          </a:p>
        </p:txBody>
      </p:sp>
      <p:sp>
        <p:nvSpPr>
          <p:cNvPr id="9" name="Text Placeholder 8">
            <a:extLst>
              <a:ext uri="{FF2B5EF4-FFF2-40B4-BE49-F238E27FC236}">
                <a16:creationId xmlns:a16="http://schemas.microsoft.com/office/drawing/2014/main" id="{859F85F4-F644-4885-A9DD-F503A90ECD13}"/>
              </a:ext>
            </a:extLst>
          </p:cNvPr>
          <p:cNvSpPr>
            <a:spLocks noGrp="1"/>
          </p:cNvSpPr>
          <p:nvPr>
            <p:ph type="body" sz="quarter" idx="11"/>
          </p:nvPr>
        </p:nvSpPr>
        <p:spPr>
          <a:xfrm>
            <a:off x="493184" y="5592527"/>
            <a:ext cx="11235267" cy="366183"/>
          </a:xfrm>
        </p:spPr>
        <p:txBody>
          <a:bodyPr/>
          <a:lstStyle>
            <a:lvl1pPr marL="0" indent="0">
              <a:buNone/>
              <a:defRPr sz="1867"/>
            </a:lvl1pPr>
          </a:lstStyle>
          <a:p>
            <a:pPr lvl="0"/>
            <a:r>
              <a:rPr lang="en-US" dirty="0"/>
              <a:t>Click to edit Master text styles</a:t>
            </a:r>
          </a:p>
        </p:txBody>
      </p:sp>
    </p:spTree>
    <p:extLst>
      <p:ext uri="{BB962C8B-B14F-4D97-AF65-F5344CB8AC3E}">
        <p14:creationId xmlns:p14="http://schemas.microsoft.com/office/powerpoint/2010/main" val="1992396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0" name="Picture 6">
            <a:extLst>
              <a:ext uri="{FF2B5EF4-FFF2-40B4-BE49-F238E27FC236}">
                <a16:creationId xmlns:a16="http://schemas.microsoft.com/office/drawing/2014/main" id="{B3F5D04B-7C66-4377-BD3E-41D03DEDA5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8" y="0"/>
            <a:ext cx="1218776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2C670357-98A3-43F6-915A-9F07E96E7264}"/>
              </a:ext>
            </a:extLst>
          </p:cNvPr>
          <p:cNvSpPr/>
          <p:nvPr/>
        </p:nvSpPr>
        <p:spPr>
          <a:xfrm>
            <a:off x="5219701" y="1957918"/>
            <a:ext cx="6481233" cy="4908549"/>
          </a:xfrm>
          <a:prstGeom prst="rect">
            <a:avLst/>
          </a:prstGeom>
          <a:solidFill>
            <a:schemeClr val="bg1">
              <a:alpha val="82000"/>
            </a:schemeClr>
          </a:solidFill>
          <a:ln>
            <a:noFill/>
          </a:ln>
        </p:spPr>
        <p:style>
          <a:lnRef idx="1">
            <a:schemeClr val="accent1"/>
          </a:lnRef>
          <a:fillRef idx="3">
            <a:schemeClr val="accent1"/>
          </a:fillRef>
          <a:effectRef idx="2">
            <a:schemeClr val="accent1"/>
          </a:effectRef>
          <a:fontRef idx="minor">
            <a:schemeClr val="lt1"/>
          </a:fontRef>
        </p:style>
        <p:txBody>
          <a:bodyPr/>
          <a:lstStyle/>
          <a:p>
            <a:pPr algn="ctr">
              <a:defRPr/>
            </a:pPr>
            <a:endParaRPr lang="en-US" altLang="en-US" sz="2400" dirty="0">
              <a:solidFill>
                <a:srgbClr val="FFFFFF"/>
              </a:solidFill>
              <a:cs typeface="Arial" panose="020B0604020202020204" pitchFamily="34" charset="0"/>
            </a:endParaRPr>
          </a:p>
        </p:txBody>
      </p:sp>
      <p:pic>
        <p:nvPicPr>
          <p:cNvPr id="14" name="Picture 2">
            <a:extLst>
              <a:ext uri="{FF2B5EF4-FFF2-40B4-BE49-F238E27FC236}">
                <a16:creationId xmlns:a16="http://schemas.microsoft.com/office/drawing/2014/main" id="{76A69C7B-09A2-4313-B0ED-F5C0E99E993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67900" y="6057900"/>
            <a:ext cx="1636184"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4"/>
          <p:cNvSpPr>
            <a:spLocks noGrp="1"/>
          </p:cNvSpPr>
          <p:nvPr>
            <p:ph type="body" sz="quarter" idx="12"/>
          </p:nvPr>
        </p:nvSpPr>
        <p:spPr>
          <a:xfrm>
            <a:off x="5524500" y="2247901"/>
            <a:ext cx="5877984" cy="613488"/>
          </a:xfrm>
        </p:spPr>
        <p:txBody>
          <a:bodyPr/>
          <a:lstStyle>
            <a:lvl1pPr marL="0" indent="0">
              <a:buNone/>
              <a:defRPr sz="3733" b="1">
                <a:solidFill>
                  <a:schemeClr val="accent3"/>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p:txBody>
      </p:sp>
      <p:sp>
        <p:nvSpPr>
          <p:cNvPr id="8" name="Text Placeholder 16"/>
          <p:cNvSpPr>
            <a:spLocks noGrp="1"/>
          </p:cNvSpPr>
          <p:nvPr>
            <p:ph type="body" sz="quarter" idx="13"/>
          </p:nvPr>
        </p:nvSpPr>
        <p:spPr>
          <a:xfrm>
            <a:off x="5524500" y="2945151"/>
            <a:ext cx="5877984" cy="524933"/>
          </a:xfrm>
        </p:spPr>
        <p:txBody>
          <a:bodyPr/>
          <a:lstStyle>
            <a:lvl1pPr marL="0" indent="0">
              <a:buNone/>
              <a:defRPr sz="3733"/>
            </a:lvl1pPr>
          </a:lstStyle>
          <a:p>
            <a:pPr lvl="0"/>
            <a:r>
              <a:rPr lang="en-US"/>
              <a:t>Click to edit Master text styles</a:t>
            </a:r>
          </a:p>
        </p:txBody>
      </p:sp>
      <p:sp>
        <p:nvSpPr>
          <p:cNvPr id="9" name="Text Placeholder 18"/>
          <p:cNvSpPr>
            <a:spLocks noGrp="1"/>
          </p:cNvSpPr>
          <p:nvPr>
            <p:ph type="body" sz="quarter" idx="14"/>
          </p:nvPr>
        </p:nvSpPr>
        <p:spPr>
          <a:xfrm>
            <a:off x="5524500" y="4569885"/>
            <a:ext cx="5877984" cy="414736"/>
          </a:xfrm>
        </p:spPr>
        <p:txBody>
          <a:bodyPr/>
          <a:lstStyle>
            <a:lvl1pPr marL="0" indent="0">
              <a:buNone/>
              <a:defRPr/>
            </a:lvl1pPr>
          </a:lstStyle>
          <a:p>
            <a:pPr lvl="0"/>
            <a:r>
              <a:rPr lang="en-US"/>
              <a:t>Click to edit Master text styles</a:t>
            </a:r>
          </a:p>
        </p:txBody>
      </p:sp>
      <p:sp>
        <p:nvSpPr>
          <p:cNvPr id="12" name="Text Placeholder 18"/>
          <p:cNvSpPr>
            <a:spLocks noGrp="1"/>
          </p:cNvSpPr>
          <p:nvPr>
            <p:ph type="body" sz="quarter" idx="15"/>
          </p:nvPr>
        </p:nvSpPr>
        <p:spPr>
          <a:xfrm>
            <a:off x="5524500" y="4926188"/>
            <a:ext cx="5877984" cy="414736"/>
          </a:xfrm>
        </p:spPr>
        <p:txBody>
          <a:bodyPr/>
          <a:lstStyle>
            <a:lvl1pPr marL="0" indent="0">
              <a:buNone/>
              <a:defRPr/>
            </a:lvl1pPr>
          </a:lstStyle>
          <a:p>
            <a:pPr lvl="0"/>
            <a:r>
              <a:rPr lang="en-US"/>
              <a:t>Click to edit Master text styles</a:t>
            </a:r>
          </a:p>
        </p:txBody>
      </p:sp>
      <p:sp>
        <p:nvSpPr>
          <p:cNvPr id="13" name="Text Placeholder 18"/>
          <p:cNvSpPr>
            <a:spLocks noGrp="1"/>
          </p:cNvSpPr>
          <p:nvPr>
            <p:ph type="body" sz="quarter" idx="16"/>
          </p:nvPr>
        </p:nvSpPr>
        <p:spPr>
          <a:xfrm>
            <a:off x="5524500" y="5469132"/>
            <a:ext cx="5877984" cy="414736"/>
          </a:xfrm>
        </p:spPr>
        <p:txBody>
          <a:bodyPr/>
          <a:lstStyle>
            <a:lvl1pPr marL="0" indent="0">
              <a:buNone/>
              <a:defRPr>
                <a:solidFill>
                  <a:schemeClr val="tx1">
                    <a:lumMod val="65000"/>
                    <a:lumOff val="35000"/>
                  </a:schemeClr>
                </a:solidFill>
              </a:defRPr>
            </a:lvl1pPr>
          </a:lstStyle>
          <a:p>
            <a:pPr lvl="0"/>
            <a:r>
              <a:rPr lang="en-US"/>
              <a:t>Click to edit Master text styles</a:t>
            </a:r>
          </a:p>
        </p:txBody>
      </p:sp>
    </p:spTree>
    <p:extLst>
      <p:ext uri="{BB962C8B-B14F-4D97-AF65-F5344CB8AC3E}">
        <p14:creationId xmlns:p14="http://schemas.microsoft.com/office/powerpoint/2010/main" val="1691274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cxnSp>
        <p:nvCxnSpPr>
          <p:cNvPr id="4" name="Straight Connector 9">
            <a:extLst>
              <a:ext uri="{FF2B5EF4-FFF2-40B4-BE49-F238E27FC236}">
                <a16:creationId xmlns:a16="http://schemas.microsoft.com/office/drawing/2014/main" id="{21B7BC79-C6F9-4455-B7D5-A5265570C1AF}"/>
              </a:ext>
            </a:extLst>
          </p:cNvPr>
          <p:cNvCxnSpPr>
            <a:cxnSpLocks noChangeShapeType="1"/>
          </p:cNvCxnSpPr>
          <p:nvPr/>
        </p:nvCxnSpPr>
        <p:spPr bwMode="auto">
          <a:xfrm>
            <a:off x="626533" y="1191684"/>
            <a:ext cx="10972800" cy="0"/>
          </a:xfrm>
          <a:prstGeom prst="line">
            <a:avLst/>
          </a:prstGeom>
          <a:noFill/>
          <a:ln w="12700">
            <a:solidFill>
              <a:srgbClr val="767676"/>
            </a:solidFill>
            <a:round/>
            <a:headEnd/>
            <a:tailEnd/>
          </a:ln>
          <a:extLst>
            <a:ext uri="{909E8E84-426E-40DD-AFC4-6F175D3DCCD1}">
              <a14:hiddenFill xmlns:a14="http://schemas.microsoft.com/office/drawing/2010/main">
                <a:noFill/>
              </a14:hiddenFill>
            </a:ext>
          </a:extLst>
        </p:spPr>
      </p:cxnSp>
      <p:pic>
        <p:nvPicPr>
          <p:cNvPr id="5" name="Picture 16">
            <a:extLst>
              <a:ext uri="{FF2B5EF4-FFF2-40B4-BE49-F238E27FC236}">
                <a16:creationId xmlns:a16="http://schemas.microsoft.com/office/drawing/2014/main" id="{4EC65302-FD19-4535-9698-55FF676D807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9101" y="6216651"/>
            <a:ext cx="1157817" cy="505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8">
            <a:extLst>
              <a:ext uri="{FF2B5EF4-FFF2-40B4-BE49-F238E27FC236}">
                <a16:creationId xmlns:a16="http://schemas.microsoft.com/office/drawing/2014/main" id="{B594B7E9-FCA6-48C8-B67E-79D8B90220F0}"/>
              </a:ext>
            </a:extLst>
          </p:cNvPr>
          <p:cNvSpPr>
            <a:spLocks noChangeArrowheads="1"/>
          </p:cNvSpPr>
          <p:nvPr/>
        </p:nvSpPr>
        <p:spPr bwMode="auto">
          <a:xfrm>
            <a:off x="3771900" y="6371167"/>
            <a:ext cx="4616970"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1333" dirty="0">
                <a:solidFill>
                  <a:srgbClr val="1F497D"/>
                </a:solidFill>
              </a:rPr>
              <a:t>Kite Pharma, Inc. Confidential and Proprietary Information </a:t>
            </a:r>
            <a:endParaRPr lang="en-US" altLang="en-US" sz="1333" dirty="0"/>
          </a:p>
        </p:txBody>
      </p:sp>
      <p:sp>
        <p:nvSpPr>
          <p:cNvPr id="9" name="Rectangle 2"/>
          <p:cNvSpPr>
            <a:spLocks noGrp="1" noChangeArrowheads="1"/>
          </p:cNvSpPr>
          <p:nvPr>
            <p:ph type="title"/>
          </p:nvPr>
        </p:nvSpPr>
        <p:spPr bwMode="auto">
          <a:xfrm>
            <a:off x="493184" y="327780"/>
            <a:ext cx="11235267" cy="786672"/>
          </a:xfrm>
          <a:prstGeom prst="rect">
            <a:avLst/>
          </a:prstGeom>
          <a:noFill/>
          <a:ln>
            <a:noFill/>
          </a:ln>
        </p:spPr>
        <p:txBody>
          <a:bodyPr/>
          <a:lstStyle>
            <a:lvl1pPr>
              <a:defRPr sz="3733"/>
            </a:lvl1pPr>
          </a:lstStyle>
          <a:p>
            <a:pPr lvl="0"/>
            <a:r>
              <a:rPr lang="en-US" altLang="en-US" noProof="0"/>
              <a:t>Click to edit Master title style</a:t>
            </a:r>
            <a:endParaRPr lang="en-US" altLang="en-US" dirty="0"/>
          </a:p>
        </p:txBody>
      </p:sp>
      <p:sp>
        <p:nvSpPr>
          <p:cNvPr id="3" name="Content Placeholder 2"/>
          <p:cNvSpPr>
            <a:spLocks noGrp="1"/>
          </p:cNvSpPr>
          <p:nvPr>
            <p:ph idx="1"/>
          </p:nvPr>
        </p:nvSpPr>
        <p:spPr>
          <a:xfrm>
            <a:off x="493184" y="1341120"/>
            <a:ext cx="11235267" cy="4351339"/>
          </a:xfrm>
        </p:spPr>
        <p:txBody>
          <a:bodyPr/>
          <a:lstStyle>
            <a:lvl2pPr marL="615935" indent="-309026">
              <a:tabLst/>
              <a:defRPr/>
            </a:lvl2pPr>
            <a:lvl3pPr marL="912261" indent="-296326">
              <a:tabLst/>
              <a:defRPr/>
            </a:lvl3pPr>
            <a:lvl4pPr marL="1219170" indent="-306910">
              <a:tabLst/>
              <a:defRPr/>
            </a:lvl4pPr>
            <a:lvl5pPr marL="1526079" indent="-306910">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a:extLst>
              <a:ext uri="{FF2B5EF4-FFF2-40B4-BE49-F238E27FC236}">
                <a16:creationId xmlns:a16="http://schemas.microsoft.com/office/drawing/2014/main" id="{C1CEBB59-913A-4641-AEF3-BB0CAC3FCE42}"/>
              </a:ext>
            </a:extLst>
          </p:cNvPr>
          <p:cNvSpPr>
            <a:spLocks noGrp="1"/>
          </p:cNvSpPr>
          <p:nvPr>
            <p:ph type="sldNum" sz="quarter" idx="10"/>
          </p:nvPr>
        </p:nvSpPr>
        <p:spPr/>
        <p:txBody>
          <a:bodyPr/>
          <a:lstStyle>
            <a:lvl1pPr>
              <a:defRPr/>
            </a:lvl1pPr>
          </a:lstStyle>
          <a:p>
            <a:fld id="{46FE8280-E5DE-4863-B606-A1EEE0A16261}" type="slidenum">
              <a:rPr lang="en-US" altLang="en-US"/>
              <a:pPr/>
              <a:t>‹#›</a:t>
            </a:fld>
            <a:endParaRPr lang="en-US" altLang="en-US" dirty="0"/>
          </a:p>
        </p:txBody>
      </p:sp>
    </p:spTree>
    <p:extLst>
      <p:ext uri="{BB962C8B-B14F-4D97-AF65-F5344CB8AC3E}">
        <p14:creationId xmlns:p14="http://schemas.microsoft.com/office/powerpoint/2010/main" val="10023367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Section Header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EE7A5D5-43D5-4450-B64B-D00394CE603E}"/>
              </a:ext>
            </a:extLst>
          </p:cNvPr>
          <p:cNvSpPr/>
          <p:nvPr/>
        </p:nvSpPr>
        <p:spPr>
          <a:xfrm>
            <a:off x="0" y="935567"/>
            <a:ext cx="12192000" cy="6286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ltLang="en-US" dirty="0">
              <a:solidFill>
                <a:srgbClr val="FFFFFF"/>
              </a:solidFill>
              <a:cs typeface="Arial" panose="020B0604020202020204" pitchFamily="34" charset="0"/>
            </a:endParaRPr>
          </a:p>
        </p:txBody>
      </p:sp>
      <p:cxnSp>
        <p:nvCxnSpPr>
          <p:cNvPr id="4" name="Straight Connector 9">
            <a:extLst>
              <a:ext uri="{FF2B5EF4-FFF2-40B4-BE49-F238E27FC236}">
                <a16:creationId xmlns:a16="http://schemas.microsoft.com/office/drawing/2014/main" id="{815A2265-A5E3-414D-8AB7-BCCC9296C5EF}"/>
              </a:ext>
            </a:extLst>
          </p:cNvPr>
          <p:cNvCxnSpPr>
            <a:cxnSpLocks noChangeShapeType="1"/>
          </p:cNvCxnSpPr>
          <p:nvPr/>
        </p:nvCxnSpPr>
        <p:spPr bwMode="auto">
          <a:xfrm>
            <a:off x="626533" y="3617384"/>
            <a:ext cx="10972800" cy="0"/>
          </a:xfrm>
          <a:prstGeom prst="line">
            <a:avLst/>
          </a:prstGeom>
          <a:noFill/>
          <a:ln w="12700">
            <a:solidFill>
              <a:srgbClr val="767676"/>
            </a:solidFill>
            <a:round/>
            <a:headEnd/>
            <a:tailEnd/>
          </a:ln>
          <a:extLst>
            <a:ext uri="{909E8E84-426E-40DD-AFC4-6F175D3DCCD1}">
              <a14:hiddenFill xmlns:a14="http://schemas.microsoft.com/office/drawing/2010/main">
                <a:noFill/>
              </a14:hiddenFill>
            </a:ext>
          </a:extLst>
        </p:spPr>
      </p:cxnSp>
      <p:pic>
        <p:nvPicPr>
          <p:cNvPr id="5" name="Picture 16">
            <a:extLst>
              <a:ext uri="{FF2B5EF4-FFF2-40B4-BE49-F238E27FC236}">
                <a16:creationId xmlns:a16="http://schemas.microsoft.com/office/drawing/2014/main" id="{7572FE63-023D-4F99-9242-9260FB9CD42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9101" y="6216651"/>
            <a:ext cx="1157817" cy="505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
            <a:extLst>
              <a:ext uri="{FF2B5EF4-FFF2-40B4-BE49-F238E27FC236}">
                <a16:creationId xmlns:a16="http://schemas.microsoft.com/office/drawing/2014/main" id="{8DF4027A-81D8-470E-94DB-42553A983D06}"/>
              </a:ext>
            </a:extLst>
          </p:cNvPr>
          <p:cNvSpPr>
            <a:spLocks noChangeArrowheads="1"/>
          </p:cNvSpPr>
          <p:nvPr/>
        </p:nvSpPr>
        <p:spPr bwMode="auto">
          <a:xfrm>
            <a:off x="3771900" y="6371167"/>
            <a:ext cx="4616970"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1333" dirty="0">
                <a:solidFill>
                  <a:srgbClr val="1F497D"/>
                </a:solidFill>
              </a:rPr>
              <a:t>Kite Pharma, Inc. Confidential and Proprietary Information </a:t>
            </a:r>
            <a:endParaRPr lang="en-US" altLang="en-US" sz="1333" dirty="0"/>
          </a:p>
        </p:txBody>
      </p:sp>
      <p:sp>
        <p:nvSpPr>
          <p:cNvPr id="2" name="Title 1"/>
          <p:cNvSpPr>
            <a:spLocks noGrp="1"/>
          </p:cNvSpPr>
          <p:nvPr>
            <p:ph type="title"/>
          </p:nvPr>
        </p:nvSpPr>
        <p:spPr>
          <a:xfrm>
            <a:off x="504921" y="2223606"/>
            <a:ext cx="10848879" cy="1390388"/>
          </a:xfrm>
          <a:prstGeom prst="rect">
            <a:avLst/>
          </a:prstGeom>
        </p:spPr>
        <p:txBody>
          <a:bodyPr>
            <a:normAutofit/>
          </a:bodyPr>
          <a:lstStyle>
            <a:lvl1pPr>
              <a:defRPr sz="3733" b="1">
                <a:solidFill>
                  <a:srgbClr val="2C70AC"/>
                </a:solidFill>
              </a:defRPr>
            </a:lvl1pPr>
          </a:lstStyle>
          <a:p>
            <a:r>
              <a:rPr lang="en-US" altLang="en-US"/>
              <a:t>Click to edit Master title style</a:t>
            </a:r>
            <a:endParaRPr lang="en-US" dirty="0"/>
          </a:p>
        </p:txBody>
      </p:sp>
      <p:sp>
        <p:nvSpPr>
          <p:cNvPr id="7" name="Slide Number Placeholder 5">
            <a:extLst>
              <a:ext uri="{FF2B5EF4-FFF2-40B4-BE49-F238E27FC236}">
                <a16:creationId xmlns:a16="http://schemas.microsoft.com/office/drawing/2014/main" id="{24E48E8D-BC3A-4370-9E5E-5F5DC89F5B95}"/>
              </a:ext>
            </a:extLst>
          </p:cNvPr>
          <p:cNvSpPr>
            <a:spLocks noGrp="1"/>
          </p:cNvSpPr>
          <p:nvPr>
            <p:ph type="sldNum" sz="quarter" idx="10"/>
          </p:nvPr>
        </p:nvSpPr>
        <p:spPr/>
        <p:txBody>
          <a:bodyPr/>
          <a:lstStyle>
            <a:lvl1pPr>
              <a:defRPr>
                <a:solidFill>
                  <a:schemeClr val="bg1"/>
                </a:solidFill>
              </a:defRPr>
            </a:lvl1pPr>
          </a:lstStyle>
          <a:p>
            <a:fld id="{DFD648FA-DD77-4FDC-A09F-55D82636A9E5}" type="slidenum">
              <a:rPr lang="en-US" altLang="en-US"/>
              <a:pPr/>
              <a:t>‹#›</a:t>
            </a:fld>
            <a:endParaRPr lang="en-US" altLang="en-US" dirty="0"/>
          </a:p>
        </p:txBody>
      </p:sp>
    </p:spTree>
    <p:extLst>
      <p:ext uri="{BB962C8B-B14F-4D97-AF65-F5344CB8AC3E}">
        <p14:creationId xmlns:p14="http://schemas.microsoft.com/office/powerpoint/2010/main" val="25353205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a:extLst>
              <a:ext uri="{FF2B5EF4-FFF2-40B4-BE49-F238E27FC236}">
                <a16:creationId xmlns:a16="http://schemas.microsoft.com/office/drawing/2014/main" id="{929CB641-AF5F-40BA-B5DC-B8538BAC92C9}"/>
              </a:ext>
            </a:extLst>
          </p:cNvPr>
          <p:cNvSpPr>
            <a:spLocks noGrp="1"/>
          </p:cNvSpPr>
          <p:nvPr>
            <p:ph type="sldNum" sz="quarter" idx="10"/>
          </p:nvPr>
        </p:nvSpPr>
        <p:spPr/>
        <p:txBody>
          <a:bodyPr/>
          <a:lstStyle>
            <a:lvl1pPr>
              <a:defRPr/>
            </a:lvl1pPr>
          </a:lstStyle>
          <a:p>
            <a:fld id="{6F0FB44C-B22C-4FFC-8860-D2AB658B550F}" type="slidenum">
              <a:rPr lang="en-US" altLang="en-US"/>
              <a:pPr/>
              <a:t>‹#›</a:t>
            </a:fld>
            <a:endParaRPr lang="en-US" altLang="en-US" dirty="0"/>
          </a:p>
        </p:txBody>
      </p:sp>
    </p:spTree>
    <p:extLst>
      <p:ext uri="{BB962C8B-B14F-4D97-AF65-F5344CB8AC3E}">
        <p14:creationId xmlns:p14="http://schemas.microsoft.com/office/powerpoint/2010/main" val="8913258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wo-Column Content">
    <p:spTree>
      <p:nvGrpSpPr>
        <p:cNvPr id="1" name=""/>
        <p:cNvGrpSpPr/>
        <p:nvPr/>
      </p:nvGrpSpPr>
      <p:grpSpPr>
        <a:xfrm>
          <a:off x="0" y="0"/>
          <a:ext cx="0" cy="0"/>
          <a:chOff x="0" y="0"/>
          <a:chExt cx="0" cy="0"/>
        </a:xfrm>
      </p:grpSpPr>
      <p:cxnSp>
        <p:nvCxnSpPr>
          <p:cNvPr id="5" name="Straight Connector 9">
            <a:extLst>
              <a:ext uri="{FF2B5EF4-FFF2-40B4-BE49-F238E27FC236}">
                <a16:creationId xmlns:a16="http://schemas.microsoft.com/office/drawing/2014/main" id="{18135735-7C33-4165-A41D-E0B92A09A4AE}"/>
              </a:ext>
            </a:extLst>
          </p:cNvPr>
          <p:cNvCxnSpPr>
            <a:cxnSpLocks noChangeShapeType="1"/>
          </p:cNvCxnSpPr>
          <p:nvPr/>
        </p:nvCxnSpPr>
        <p:spPr bwMode="auto">
          <a:xfrm>
            <a:off x="626533" y="1191684"/>
            <a:ext cx="10972800" cy="0"/>
          </a:xfrm>
          <a:prstGeom prst="line">
            <a:avLst/>
          </a:prstGeom>
          <a:noFill/>
          <a:ln w="12700">
            <a:solidFill>
              <a:srgbClr val="767676"/>
            </a:solidFill>
            <a:round/>
            <a:headEnd/>
            <a:tailEnd/>
          </a:ln>
          <a:extLst>
            <a:ext uri="{909E8E84-426E-40DD-AFC4-6F175D3DCCD1}">
              <a14:hiddenFill xmlns:a14="http://schemas.microsoft.com/office/drawing/2010/main">
                <a:noFill/>
              </a14:hiddenFill>
            </a:ext>
          </a:extLst>
        </p:spPr>
      </p:cxnSp>
      <p:pic>
        <p:nvPicPr>
          <p:cNvPr id="6" name="Picture 16">
            <a:extLst>
              <a:ext uri="{FF2B5EF4-FFF2-40B4-BE49-F238E27FC236}">
                <a16:creationId xmlns:a16="http://schemas.microsoft.com/office/drawing/2014/main" id="{D47859E4-AF87-4A96-8FAC-1DD45A3CAF2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9101" y="6216651"/>
            <a:ext cx="1157817" cy="505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8">
            <a:extLst>
              <a:ext uri="{FF2B5EF4-FFF2-40B4-BE49-F238E27FC236}">
                <a16:creationId xmlns:a16="http://schemas.microsoft.com/office/drawing/2014/main" id="{8B1C4643-AC6B-4125-BC65-9079E76E4B50}"/>
              </a:ext>
            </a:extLst>
          </p:cNvPr>
          <p:cNvSpPr>
            <a:spLocks noChangeArrowheads="1"/>
          </p:cNvSpPr>
          <p:nvPr/>
        </p:nvSpPr>
        <p:spPr bwMode="auto">
          <a:xfrm>
            <a:off x="3771900" y="6371167"/>
            <a:ext cx="4616970"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1333" dirty="0">
                <a:solidFill>
                  <a:srgbClr val="1F497D"/>
                </a:solidFill>
              </a:rPr>
              <a:t>Kite Pharma, Inc. Confidential and Proprietary Information </a:t>
            </a:r>
            <a:endParaRPr lang="en-US" altLang="en-US" sz="1333" dirty="0"/>
          </a:p>
        </p:txBody>
      </p:sp>
      <p:sp>
        <p:nvSpPr>
          <p:cNvPr id="3" name="Content Placeholder 2"/>
          <p:cNvSpPr>
            <a:spLocks noGrp="1"/>
          </p:cNvSpPr>
          <p:nvPr>
            <p:ph sz="half" idx="1"/>
          </p:nvPr>
        </p:nvSpPr>
        <p:spPr>
          <a:xfrm>
            <a:off x="493184" y="1381125"/>
            <a:ext cx="5526616" cy="4351339"/>
          </a:xfrm>
        </p:spPr>
        <p:txBody>
          <a:bodyPr/>
          <a:lstStyle>
            <a:lvl1pPr marL="306910" marR="0" indent="-306910" algn="l" defTabSz="913798" rtl="0" eaLnBrk="1" fontAlgn="auto" latinLnBrk="0" hangingPunct="1">
              <a:lnSpc>
                <a:spcPct val="90000"/>
              </a:lnSpc>
              <a:spcBef>
                <a:spcPts val="400"/>
              </a:spcBef>
              <a:spcAft>
                <a:spcPts val="0"/>
              </a:spcAft>
              <a:buClrTx/>
              <a:buSzTx/>
              <a:buFont typeface="Arial"/>
              <a:buChar char="•"/>
              <a:tabLst/>
              <a:defRPr/>
            </a:lvl1pPr>
            <a:lvl2pPr marL="615935" marR="0" indent="-309026" algn="l" defTabSz="913798" rtl="0" eaLnBrk="1" fontAlgn="auto" latinLnBrk="0" hangingPunct="1">
              <a:lnSpc>
                <a:spcPct val="90000"/>
              </a:lnSpc>
              <a:spcBef>
                <a:spcPts val="400"/>
              </a:spcBef>
              <a:spcAft>
                <a:spcPts val="0"/>
              </a:spcAft>
              <a:buClrTx/>
              <a:buSzTx/>
              <a:buFont typeface="Arial" panose="020B0604020202020204" pitchFamily="34" charset="0"/>
              <a:buChar char="–"/>
              <a:tabLst/>
              <a:defRPr/>
            </a:lvl2pPr>
            <a:lvl3pPr marL="912261" marR="0" indent="-296326" algn="l" defTabSz="913798" rtl="0" eaLnBrk="1" fontAlgn="auto" latinLnBrk="0" hangingPunct="1">
              <a:lnSpc>
                <a:spcPct val="90000"/>
              </a:lnSpc>
              <a:spcBef>
                <a:spcPts val="400"/>
              </a:spcBef>
              <a:spcAft>
                <a:spcPts val="0"/>
              </a:spcAft>
              <a:buClrTx/>
              <a:buSzTx/>
              <a:buFont typeface="Wingdings" panose="05000000000000000000" pitchFamily="2" charset="2"/>
              <a:buChar char="§"/>
              <a:tabLst/>
              <a:defRPr/>
            </a:lvl3pPr>
            <a:lvl4pPr marL="1219170" marR="0" indent="-306910" algn="l" defTabSz="913798" rtl="0" eaLnBrk="1" fontAlgn="auto" latinLnBrk="0" hangingPunct="1">
              <a:lnSpc>
                <a:spcPct val="90000"/>
              </a:lnSpc>
              <a:spcBef>
                <a:spcPts val="400"/>
              </a:spcBef>
              <a:spcAft>
                <a:spcPts val="0"/>
              </a:spcAft>
              <a:buClrTx/>
              <a:buSzTx/>
              <a:buFont typeface="Arial"/>
              <a:buChar char="•"/>
              <a:tabLst/>
              <a:defRPr/>
            </a:lvl4pPr>
            <a:lvl5pPr marL="1526079" marR="0" indent="-306910" algn="l" defTabSz="913798" rtl="0" eaLnBrk="1" fontAlgn="auto" latinLnBrk="0" hangingPunct="1">
              <a:lnSpc>
                <a:spcPct val="90000"/>
              </a:lnSpc>
              <a:spcBef>
                <a:spcPts val="400"/>
              </a:spcBef>
              <a:spcAft>
                <a:spcPts val="0"/>
              </a:spcAft>
              <a:buClrTx/>
              <a:buSzTx/>
              <a:buFont typeface="Arial"/>
              <a:buChar char="•"/>
              <a:tabLs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Content Placeholder 3"/>
          <p:cNvSpPr>
            <a:spLocks noGrp="1"/>
          </p:cNvSpPr>
          <p:nvPr>
            <p:ph sz="half" idx="2"/>
          </p:nvPr>
        </p:nvSpPr>
        <p:spPr>
          <a:xfrm>
            <a:off x="6172200" y="1381125"/>
            <a:ext cx="5556251" cy="4351339"/>
          </a:xfrm>
        </p:spPr>
        <p:txBody>
          <a:bodyPr/>
          <a:lstStyle>
            <a:lvl1pPr marL="306910" marR="0" indent="-306910" algn="l" defTabSz="913798" rtl="0" eaLnBrk="1" fontAlgn="auto" latinLnBrk="0" hangingPunct="1">
              <a:lnSpc>
                <a:spcPct val="90000"/>
              </a:lnSpc>
              <a:spcBef>
                <a:spcPts val="400"/>
              </a:spcBef>
              <a:spcAft>
                <a:spcPts val="0"/>
              </a:spcAft>
              <a:buClrTx/>
              <a:buSzTx/>
              <a:buFont typeface="Arial"/>
              <a:buChar char="•"/>
              <a:tabLst/>
              <a:defRPr/>
            </a:lvl1pPr>
            <a:lvl2pPr marL="615935" marR="0" indent="-309026" algn="l" defTabSz="913798" rtl="0" eaLnBrk="1" fontAlgn="auto" latinLnBrk="0" hangingPunct="1">
              <a:lnSpc>
                <a:spcPct val="90000"/>
              </a:lnSpc>
              <a:spcBef>
                <a:spcPts val="400"/>
              </a:spcBef>
              <a:spcAft>
                <a:spcPts val="0"/>
              </a:spcAft>
              <a:buClrTx/>
              <a:buSzTx/>
              <a:buFont typeface="Arial" panose="020B0604020202020204" pitchFamily="34" charset="0"/>
              <a:buChar char="–"/>
              <a:tabLst/>
              <a:defRPr/>
            </a:lvl2pPr>
            <a:lvl3pPr marL="912261" marR="0" indent="-296326" algn="l" defTabSz="913798" rtl="0" eaLnBrk="1" fontAlgn="auto" latinLnBrk="0" hangingPunct="1">
              <a:lnSpc>
                <a:spcPct val="90000"/>
              </a:lnSpc>
              <a:spcBef>
                <a:spcPts val="400"/>
              </a:spcBef>
              <a:spcAft>
                <a:spcPts val="0"/>
              </a:spcAft>
              <a:buClrTx/>
              <a:buSzTx/>
              <a:buFont typeface="Wingdings" panose="05000000000000000000" pitchFamily="2" charset="2"/>
              <a:buChar char="§"/>
              <a:tabLst/>
              <a:defRPr/>
            </a:lvl3pPr>
            <a:lvl4pPr marL="1219170" marR="0" indent="-306910" algn="l" defTabSz="913798" rtl="0" eaLnBrk="1" fontAlgn="auto" latinLnBrk="0" hangingPunct="1">
              <a:lnSpc>
                <a:spcPct val="90000"/>
              </a:lnSpc>
              <a:spcBef>
                <a:spcPts val="400"/>
              </a:spcBef>
              <a:spcAft>
                <a:spcPts val="0"/>
              </a:spcAft>
              <a:buClrTx/>
              <a:buSzTx/>
              <a:buFont typeface="Arial"/>
              <a:buChar char="•"/>
              <a:tabLst/>
              <a:defRPr/>
            </a:lvl4pPr>
            <a:lvl5pPr marL="1526079" marR="0" indent="-306910" algn="l" defTabSz="913798" rtl="0" eaLnBrk="1" fontAlgn="auto" latinLnBrk="0" hangingPunct="1">
              <a:lnSpc>
                <a:spcPct val="90000"/>
              </a:lnSpc>
              <a:spcBef>
                <a:spcPts val="400"/>
              </a:spcBef>
              <a:spcAft>
                <a:spcPts val="0"/>
              </a:spcAft>
              <a:buClrTx/>
              <a:buSzTx/>
              <a:buFont typeface="Arial"/>
              <a:buChar char="•"/>
              <a:tabLs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2" name="Rectangle 2"/>
          <p:cNvSpPr>
            <a:spLocks noGrp="1" noChangeArrowheads="1"/>
          </p:cNvSpPr>
          <p:nvPr>
            <p:ph type="title"/>
          </p:nvPr>
        </p:nvSpPr>
        <p:spPr bwMode="auto">
          <a:xfrm>
            <a:off x="493184" y="327780"/>
            <a:ext cx="11235267" cy="786672"/>
          </a:xfrm>
          <a:prstGeom prst="rect">
            <a:avLst/>
          </a:prstGeom>
          <a:noFill/>
          <a:ln>
            <a:noFill/>
          </a:ln>
        </p:spPr>
        <p:txBody>
          <a:bodyPr/>
          <a:lstStyle>
            <a:lvl1pPr>
              <a:defRPr>
                <a:solidFill>
                  <a:srgbClr val="2C70AC"/>
                </a:solidFill>
              </a:defRPr>
            </a:lvl1pPr>
          </a:lstStyle>
          <a:p>
            <a:pPr lvl="0"/>
            <a:r>
              <a:rPr lang="en-US" altLang="en-US"/>
              <a:t>Click to edit Master title style</a:t>
            </a:r>
            <a:endParaRPr lang="en-US" altLang="en-US" dirty="0"/>
          </a:p>
        </p:txBody>
      </p:sp>
      <p:sp>
        <p:nvSpPr>
          <p:cNvPr id="8" name="Slide Number Placeholder 5">
            <a:extLst>
              <a:ext uri="{FF2B5EF4-FFF2-40B4-BE49-F238E27FC236}">
                <a16:creationId xmlns:a16="http://schemas.microsoft.com/office/drawing/2014/main" id="{3F507D20-D805-4287-B1D6-30745DC836DC}"/>
              </a:ext>
            </a:extLst>
          </p:cNvPr>
          <p:cNvSpPr>
            <a:spLocks noGrp="1"/>
          </p:cNvSpPr>
          <p:nvPr>
            <p:ph type="sldNum" sz="quarter" idx="10"/>
          </p:nvPr>
        </p:nvSpPr>
        <p:spPr/>
        <p:txBody>
          <a:bodyPr/>
          <a:lstStyle>
            <a:lvl1pPr>
              <a:defRPr/>
            </a:lvl1pPr>
          </a:lstStyle>
          <a:p>
            <a:fld id="{596778CC-3CE0-4863-9B27-67A5CDD72EEF}" type="slidenum">
              <a:rPr lang="en-US" altLang="en-US"/>
              <a:pPr/>
              <a:t>‹#›</a:t>
            </a:fld>
            <a:endParaRPr lang="en-US" altLang="en-US" dirty="0"/>
          </a:p>
        </p:txBody>
      </p:sp>
    </p:spTree>
    <p:extLst>
      <p:ext uri="{BB962C8B-B14F-4D97-AF65-F5344CB8AC3E}">
        <p14:creationId xmlns:p14="http://schemas.microsoft.com/office/powerpoint/2010/main" val="33667829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Title Only">
    <p:spTree>
      <p:nvGrpSpPr>
        <p:cNvPr id="1" name=""/>
        <p:cNvGrpSpPr/>
        <p:nvPr/>
      </p:nvGrpSpPr>
      <p:grpSpPr>
        <a:xfrm>
          <a:off x="0" y="0"/>
          <a:ext cx="0" cy="0"/>
          <a:chOff x="0" y="0"/>
          <a:chExt cx="0" cy="0"/>
        </a:xfrm>
      </p:grpSpPr>
      <p:cxnSp>
        <p:nvCxnSpPr>
          <p:cNvPr id="3" name="Straight Connector 9">
            <a:extLst>
              <a:ext uri="{FF2B5EF4-FFF2-40B4-BE49-F238E27FC236}">
                <a16:creationId xmlns:a16="http://schemas.microsoft.com/office/drawing/2014/main" id="{5162E817-F726-46FC-8EAF-D0F667E31BCB}"/>
              </a:ext>
            </a:extLst>
          </p:cNvPr>
          <p:cNvCxnSpPr>
            <a:cxnSpLocks noChangeShapeType="1"/>
          </p:cNvCxnSpPr>
          <p:nvPr/>
        </p:nvCxnSpPr>
        <p:spPr bwMode="auto">
          <a:xfrm>
            <a:off x="626533" y="1191684"/>
            <a:ext cx="10972800" cy="0"/>
          </a:xfrm>
          <a:prstGeom prst="line">
            <a:avLst/>
          </a:prstGeom>
          <a:noFill/>
          <a:ln w="12700">
            <a:solidFill>
              <a:srgbClr val="767676"/>
            </a:solidFill>
            <a:round/>
            <a:headEnd/>
            <a:tailEnd/>
          </a:ln>
          <a:extLst>
            <a:ext uri="{909E8E84-426E-40DD-AFC4-6F175D3DCCD1}">
              <a14:hiddenFill xmlns:a14="http://schemas.microsoft.com/office/drawing/2010/main">
                <a:noFill/>
              </a14:hiddenFill>
            </a:ext>
          </a:extLst>
        </p:spPr>
      </p:cxnSp>
      <p:pic>
        <p:nvPicPr>
          <p:cNvPr id="4" name="Picture 16">
            <a:extLst>
              <a:ext uri="{FF2B5EF4-FFF2-40B4-BE49-F238E27FC236}">
                <a16:creationId xmlns:a16="http://schemas.microsoft.com/office/drawing/2014/main" id="{4513C8F6-681E-421F-A654-98738C05D00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9101" y="6216651"/>
            <a:ext cx="1157817" cy="505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8">
            <a:extLst>
              <a:ext uri="{FF2B5EF4-FFF2-40B4-BE49-F238E27FC236}">
                <a16:creationId xmlns:a16="http://schemas.microsoft.com/office/drawing/2014/main" id="{1A4CB1B6-170A-4D90-9EAD-995C09C5A860}"/>
              </a:ext>
            </a:extLst>
          </p:cNvPr>
          <p:cNvSpPr>
            <a:spLocks noChangeArrowheads="1"/>
          </p:cNvSpPr>
          <p:nvPr/>
        </p:nvSpPr>
        <p:spPr bwMode="auto">
          <a:xfrm>
            <a:off x="3771900" y="6371167"/>
            <a:ext cx="4616970"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1333" dirty="0">
                <a:solidFill>
                  <a:srgbClr val="1F497D"/>
                </a:solidFill>
              </a:rPr>
              <a:t>Kite Pharma, Inc. Confidential and Proprietary Information </a:t>
            </a:r>
            <a:endParaRPr lang="en-US" altLang="en-US" sz="1333" dirty="0"/>
          </a:p>
        </p:txBody>
      </p:sp>
      <p:sp>
        <p:nvSpPr>
          <p:cNvPr id="8" name="Rectangle 2"/>
          <p:cNvSpPr>
            <a:spLocks noGrp="1" noChangeArrowheads="1"/>
          </p:cNvSpPr>
          <p:nvPr>
            <p:ph type="title"/>
          </p:nvPr>
        </p:nvSpPr>
        <p:spPr bwMode="auto">
          <a:xfrm>
            <a:off x="493184" y="327780"/>
            <a:ext cx="11235267" cy="786672"/>
          </a:xfrm>
          <a:prstGeom prst="rect">
            <a:avLst/>
          </a:prstGeom>
          <a:noFill/>
          <a:ln>
            <a:noFill/>
          </a:ln>
        </p:spPr>
        <p:txBody>
          <a:bodyPr/>
          <a:lstStyle>
            <a:lvl1pPr>
              <a:defRPr>
                <a:solidFill>
                  <a:srgbClr val="2C70AC"/>
                </a:solidFill>
              </a:defRPr>
            </a:lvl1pPr>
          </a:lstStyle>
          <a:p>
            <a:pPr lvl="0"/>
            <a:r>
              <a:rPr lang="en-US" altLang="en-US"/>
              <a:t>Click to edit Master title style</a:t>
            </a:r>
            <a:endParaRPr lang="en-US" altLang="en-US" dirty="0"/>
          </a:p>
        </p:txBody>
      </p:sp>
      <p:sp>
        <p:nvSpPr>
          <p:cNvPr id="6" name="Slide Number Placeholder 5">
            <a:extLst>
              <a:ext uri="{FF2B5EF4-FFF2-40B4-BE49-F238E27FC236}">
                <a16:creationId xmlns:a16="http://schemas.microsoft.com/office/drawing/2014/main" id="{994085FA-176D-4144-9460-CF1BA33B905F}"/>
              </a:ext>
            </a:extLst>
          </p:cNvPr>
          <p:cNvSpPr>
            <a:spLocks noGrp="1"/>
          </p:cNvSpPr>
          <p:nvPr>
            <p:ph type="sldNum" sz="quarter" idx="10"/>
          </p:nvPr>
        </p:nvSpPr>
        <p:spPr/>
        <p:txBody>
          <a:bodyPr/>
          <a:lstStyle>
            <a:lvl1pPr>
              <a:defRPr/>
            </a:lvl1pPr>
          </a:lstStyle>
          <a:p>
            <a:fld id="{E266B39A-B04D-46D4-939D-1DFEC9499438}" type="slidenum">
              <a:rPr lang="en-US" altLang="en-US"/>
              <a:pPr/>
              <a:t>‹#›</a:t>
            </a:fld>
            <a:endParaRPr lang="en-US" altLang="en-US" dirty="0"/>
          </a:p>
        </p:txBody>
      </p:sp>
    </p:spTree>
    <p:extLst>
      <p:ext uri="{BB962C8B-B14F-4D97-AF65-F5344CB8AC3E}">
        <p14:creationId xmlns:p14="http://schemas.microsoft.com/office/powerpoint/2010/main" val="11492703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Slide">
    <p:spTree>
      <p:nvGrpSpPr>
        <p:cNvPr id="1" name=""/>
        <p:cNvGrpSpPr/>
        <p:nvPr/>
      </p:nvGrpSpPr>
      <p:grpSpPr>
        <a:xfrm>
          <a:off x="0" y="0"/>
          <a:ext cx="0" cy="0"/>
          <a:chOff x="0" y="0"/>
          <a:chExt cx="0" cy="0"/>
        </a:xfrm>
      </p:grpSpPr>
      <p:pic>
        <p:nvPicPr>
          <p:cNvPr id="2" name="Picture 16">
            <a:extLst>
              <a:ext uri="{FF2B5EF4-FFF2-40B4-BE49-F238E27FC236}">
                <a16:creationId xmlns:a16="http://schemas.microsoft.com/office/drawing/2014/main" id="{EF3EE4AA-040A-4BC1-B545-3B32089C9B2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9101" y="6216651"/>
            <a:ext cx="1157817" cy="505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7">
            <a:extLst>
              <a:ext uri="{FF2B5EF4-FFF2-40B4-BE49-F238E27FC236}">
                <a16:creationId xmlns:a16="http://schemas.microsoft.com/office/drawing/2014/main" id="{4A61B6A3-2145-4914-B6EE-984CC88F2970}"/>
              </a:ext>
            </a:extLst>
          </p:cNvPr>
          <p:cNvSpPr>
            <a:spLocks noChangeArrowheads="1"/>
          </p:cNvSpPr>
          <p:nvPr/>
        </p:nvSpPr>
        <p:spPr bwMode="auto">
          <a:xfrm>
            <a:off x="3771900" y="6371167"/>
            <a:ext cx="4616970"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1333" dirty="0">
                <a:solidFill>
                  <a:srgbClr val="1F497D"/>
                </a:solidFill>
              </a:rPr>
              <a:t>Kite Pharma, Inc. Confidential and Proprietary Information </a:t>
            </a:r>
            <a:endParaRPr lang="en-US" altLang="en-US" sz="1333" dirty="0"/>
          </a:p>
        </p:txBody>
      </p:sp>
      <p:sp>
        <p:nvSpPr>
          <p:cNvPr id="4" name="Slide Number Placeholder 3">
            <a:extLst>
              <a:ext uri="{FF2B5EF4-FFF2-40B4-BE49-F238E27FC236}">
                <a16:creationId xmlns:a16="http://schemas.microsoft.com/office/drawing/2014/main" id="{3582BA77-C240-4A7F-B789-91E6BA5BD359}"/>
              </a:ext>
            </a:extLst>
          </p:cNvPr>
          <p:cNvSpPr>
            <a:spLocks noGrp="1"/>
          </p:cNvSpPr>
          <p:nvPr>
            <p:ph type="sldNum" sz="quarter" idx="10"/>
          </p:nvPr>
        </p:nvSpPr>
        <p:spPr/>
        <p:txBody>
          <a:bodyPr/>
          <a:lstStyle>
            <a:lvl1pPr>
              <a:defRPr/>
            </a:lvl1pPr>
          </a:lstStyle>
          <a:p>
            <a:fld id="{DE5ACE72-00EF-4CF2-82C6-0C8CC467B499}" type="slidenum">
              <a:rPr lang="en-US" altLang="en-US"/>
              <a:pPr/>
              <a:t>‹#›</a:t>
            </a:fld>
            <a:endParaRPr lang="en-US" altLang="en-US" dirty="0"/>
          </a:p>
        </p:txBody>
      </p:sp>
    </p:spTree>
    <p:extLst>
      <p:ext uri="{BB962C8B-B14F-4D97-AF65-F5344CB8AC3E}">
        <p14:creationId xmlns:p14="http://schemas.microsoft.com/office/powerpoint/2010/main" val="1921259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7" descr="RGB New PP_5_cj.jpg"/>
          <p:cNvPicPr>
            <a:picLocks noChangeAspect="1"/>
          </p:cNvPicPr>
          <p:nvPr userDrawn="1"/>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l="2280" t="3252" r="2521" b="25790"/>
          <a:stretch>
            <a:fillRect/>
          </a:stretch>
        </p:blipFill>
        <p:spPr bwMode="auto">
          <a:xfrm>
            <a:off x="0" y="0"/>
            <a:ext cx="12268200" cy="6858000"/>
          </a:xfrm>
          <a:prstGeom prst="rect">
            <a:avLst/>
          </a:prstGeom>
          <a:solidFill>
            <a:schemeClr val="accent1"/>
          </a:solidFill>
          <a:ln>
            <a:noFill/>
          </a:ln>
        </p:spPr>
      </p:pic>
      <p:sp>
        <p:nvSpPr>
          <p:cNvPr id="2" name="Title 1"/>
          <p:cNvSpPr>
            <a:spLocks noGrp="1"/>
          </p:cNvSpPr>
          <p:nvPr>
            <p:ph type="ctrTitle" hasCustomPrompt="1"/>
          </p:nvPr>
        </p:nvSpPr>
        <p:spPr>
          <a:xfrm>
            <a:off x="812800" y="1981202"/>
            <a:ext cx="10464800" cy="1219199"/>
          </a:xfrm>
        </p:spPr>
        <p:txBody>
          <a:bodyPr>
            <a:normAutofit/>
          </a:bodyPr>
          <a:lstStyle>
            <a:lvl1pPr algn="ctr">
              <a:defRPr sz="4000" b="0" cap="none" baseline="0">
                <a:solidFill>
                  <a:schemeClr val="bg1"/>
                </a:solidFill>
                <a:latin typeface="+mj-lt"/>
              </a:defRPr>
            </a:lvl1pPr>
          </a:lstStyle>
          <a:p>
            <a:r>
              <a:rPr lang="en-US" dirty="0"/>
              <a:t>Disclosures</a:t>
            </a:r>
          </a:p>
        </p:txBody>
      </p:sp>
      <p:sp>
        <p:nvSpPr>
          <p:cNvPr id="3" name="Subtitle 2"/>
          <p:cNvSpPr>
            <a:spLocks noGrp="1"/>
          </p:cNvSpPr>
          <p:nvPr>
            <p:ph type="subTitle" idx="1"/>
          </p:nvPr>
        </p:nvSpPr>
        <p:spPr>
          <a:xfrm>
            <a:off x="812800" y="3200400"/>
            <a:ext cx="9956800" cy="990600"/>
          </a:xfrm>
        </p:spPr>
        <p:txBody>
          <a:bodyPr/>
          <a:lstStyle>
            <a:lvl1pPr marL="0" indent="0" algn="ctr">
              <a:buNone/>
              <a:defRPr sz="240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611652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ext and Left-Hand Call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5D11369-BF62-447F-9DFE-D1E91F0F335D}"/>
              </a:ext>
            </a:extLst>
          </p:cNvPr>
          <p:cNvSpPr/>
          <p:nvPr/>
        </p:nvSpPr>
        <p:spPr>
          <a:xfrm>
            <a:off x="0" y="1206501"/>
            <a:ext cx="3727451" cy="5651500"/>
          </a:xfrm>
          <a:prstGeom prst="rect">
            <a:avLst/>
          </a:prstGeom>
          <a:gradFill flip="none" rotWithShape="1">
            <a:gsLst>
              <a:gs pos="30000">
                <a:schemeClr val="bg1">
                  <a:alpha val="38000"/>
                </a:schemeClr>
              </a:gs>
              <a:gs pos="62000">
                <a:schemeClr val="bg1">
                  <a:lumMod val="85000"/>
                  <a:alpha val="38000"/>
                </a:schemeClr>
              </a:gs>
              <a:gs pos="100000">
                <a:schemeClr val="bg1">
                  <a:lumMod val="75000"/>
                  <a:alpha val="38000"/>
                </a:schemeClr>
              </a:gs>
            </a:gsLst>
            <a:lin ang="18900000" scaled="0"/>
            <a:tileRect/>
          </a:gradFill>
          <a:ln>
            <a:noFill/>
          </a:ln>
        </p:spPr>
        <p:style>
          <a:lnRef idx="1">
            <a:schemeClr val="accent1"/>
          </a:lnRef>
          <a:fillRef idx="3">
            <a:schemeClr val="accent1"/>
          </a:fillRef>
          <a:effectRef idx="2">
            <a:schemeClr val="accent1"/>
          </a:effectRef>
          <a:fontRef idx="minor">
            <a:schemeClr val="lt1"/>
          </a:fontRef>
        </p:style>
        <p:txBody>
          <a:bodyPr lIns="91380" tIns="45689" rIns="91380" bIns="45689" anchor="ctr"/>
          <a:lstStyle/>
          <a:p>
            <a:pPr algn="ctr" eaLnBrk="1" hangingPunct="1">
              <a:defRPr/>
            </a:pPr>
            <a:endParaRPr lang="en-US" altLang="en-US" sz="1733" dirty="0">
              <a:solidFill>
                <a:srgbClr val="FFFFFF"/>
              </a:solidFill>
              <a:cs typeface="Arial" panose="020B0604020202020204" pitchFamily="34" charset="0"/>
            </a:endParaRPr>
          </a:p>
        </p:txBody>
      </p:sp>
      <p:cxnSp>
        <p:nvCxnSpPr>
          <p:cNvPr id="6" name="Straight Connector 9">
            <a:extLst>
              <a:ext uri="{FF2B5EF4-FFF2-40B4-BE49-F238E27FC236}">
                <a16:creationId xmlns:a16="http://schemas.microsoft.com/office/drawing/2014/main" id="{5E776469-F6D7-41F9-9DA9-91AE2E3E5E31}"/>
              </a:ext>
            </a:extLst>
          </p:cNvPr>
          <p:cNvCxnSpPr>
            <a:cxnSpLocks noChangeShapeType="1"/>
          </p:cNvCxnSpPr>
          <p:nvPr/>
        </p:nvCxnSpPr>
        <p:spPr bwMode="auto">
          <a:xfrm>
            <a:off x="626533" y="1191684"/>
            <a:ext cx="10972800" cy="0"/>
          </a:xfrm>
          <a:prstGeom prst="line">
            <a:avLst/>
          </a:prstGeom>
          <a:noFill/>
          <a:ln w="12700">
            <a:solidFill>
              <a:srgbClr val="767676"/>
            </a:solidFill>
            <a:round/>
            <a:headEnd/>
            <a:tailEnd/>
          </a:ln>
          <a:extLst>
            <a:ext uri="{909E8E84-426E-40DD-AFC4-6F175D3DCCD1}">
              <a14:hiddenFill xmlns:a14="http://schemas.microsoft.com/office/drawing/2010/main">
                <a:noFill/>
              </a14:hiddenFill>
            </a:ext>
          </a:extLst>
        </p:spPr>
      </p:cxnSp>
      <p:pic>
        <p:nvPicPr>
          <p:cNvPr id="7" name="Picture 16">
            <a:extLst>
              <a:ext uri="{FF2B5EF4-FFF2-40B4-BE49-F238E27FC236}">
                <a16:creationId xmlns:a16="http://schemas.microsoft.com/office/drawing/2014/main" id="{BFAB749C-3AB6-42A1-A9DC-4F4583561DE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9101" y="6216651"/>
            <a:ext cx="1157817" cy="505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9">
            <a:extLst>
              <a:ext uri="{FF2B5EF4-FFF2-40B4-BE49-F238E27FC236}">
                <a16:creationId xmlns:a16="http://schemas.microsoft.com/office/drawing/2014/main" id="{2B193221-42BE-4158-A11C-EC9BA8CA0288}"/>
              </a:ext>
            </a:extLst>
          </p:cNvPr>
          <p:cNvSpPr>
            <a:spLocks noChangeArrowheads="1"/>
          </p:cNvSpPr>
          <p:nvPr/>
        </p:nvSpPr>
        <p:spPr bwMode="auto">
          <a:xfrm>
            <a:off x="3771900" y="6371167"/>
            <a:ext cx="4616970"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1333" dirty="0">
                <a:solidFill>
                  <a:srgbClr val="1F497D"/>
                </a:solidFill>
              </a:rPr>
              <a:t>Kite Pharma, Inc. Confidential and Proprietary Information </a:t>
            </a:r>
            <a:endParaRPr lang="en-US" altLang="en-US" sz="1333" dirty="0"/>
          </a:p>
        </p:txBody>
      </p:sp>
      <p:sp>
        <p:nvSpPr>
          <p:cNvPr id="3" name="Content Placeholder 2"/>
          <p:cNvSpPr>
            <a:spLocks noGrp="1"/>
          </p:cNvSpPr>
          <p:nvPr>
            <p:ph idx="1"/>
          </p:nvPr>
        </p:nvSpPr>
        <p:spPr>
          <a:xfrm>
            <a:off x="4012616" y="1415596"/>
            <a:ext cx="7342773" cy="4445456"/>
          </a:xfrm>
        </p:spPr>
        <p:txBody>
          <a:bodyPr/>
          <a:lstStyle>
            <a:lvl1pPr>
              <a:defRPr sz="2397"/>
            </a:lvl1pPr>
            <a:lvl2pPr>
              <a:defRPr sz="1865"/>
            </a:lvl2pPr>
            <a:lvl3pPr>
              <a:defRPr sz="1865"/>
            </a:lvl3pPr>
            <a:lvl4pPr>
              <a:defRPr sz="1865"/>
            </a:lvl4pPr>
            <a:lvl5pPr>
              <a:defRPr sz="1865"/>
            </a:lvl5pPr>
            <a:lvl6pPr>
              <a:defRPr sz="1999"/>
            </a:lvl6pPr>
            <a:lvl7pPr>
              <a:defRPr sz="1999"/>
            </a:lvl7pPr>
            <a:lvl8pPr>
              <a:defRPr sz="1999"/>
            </a:lvl8pPr>
            <a:lvl9pPr>
              <a:defRPr sz="1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93185" y="1415147"/>
            <a:ext cx="3234139" cy="4453845"/>
          </a:xfrm>
        </p:spPr>
        <p:txBody>
          <a:bodyPr>
            <a:normAutofit/>
          </a:bodyPr>
          <a:lstStyle>
            <a:lvl1pPr marL="0" indent="0">
              <a:buNone/>
              <a:defRPr sz="3197" i="1">
                <a:solidFill>
                  <a:schemeClr val="bg1">
                    <a:lumMod val="50000"/>
                  </a:schemeClr>
                </a:solidFill>
              </a:defRPr>
            </a:lvl1pPr>
            <a:lvl2pPr marL="456897" indent="0">
              <a:buNone/>
              <a:defRPr sz="1465"/>
            </a:lvl2pPr>
            <a:lvl3pPr marL="913798" indent="0">
              <a:buNone/>
              <a:defRPr sz="1199"/>
            </a:lvl3pPr>
            <a:lvl4pPr marL="1370695" indent="0">
              <a:buNone/>
              <a:defRPr sz="1065"/>
            </a:lvl4pPr>
            <a:lvl5pPr marL="1827594" indent="0">
              <a:buNone/>
              <a:defRPr sz="1065"/>
            </a:lvl5pPr>
            <a:lvl6pPr marL="2284494" indent="0">
              <a:buNone/>
              <a:defRPr sz="1065"/>
            </a:lvl6pPr>
            <a:lvl7pPr marL="2741391" indent="0">
              <a:buNone/>
              <a:defRPr sz="1065"/>
            </a:lvl7pPr>
            <a:lvl8pPr marL="3198289" indent="0">
              <a:buNone/>
              <a:defRPr sz="1065"/>
            </a:lvl8pPr>
            <a:lvl9pPr marL="3655187" indent="0">
              <a:buNone/>
              <a:defRPr sz="1065"/>
            </a:lvl9pPr>
          </a:lstStyle>
          <a:p>
            <a:pPr lvl="0"/>
            <a:r>
              <a:rPr lang="en-US"/>
              <a:t>Click to edit Master text styles</a:t>
            </a:r>
          </a:p>
        </p:txBody>
      </p:sp>
      <p:sp>
        <p:nvSpPr>
          <p:cNvPr id="9" name="Rectangle 2"/>
          <p:cNvSpPr>
            <a:spLocks noGrp="1" noChangeArrowheads="1"/>
          </p:cNvSpPr>
          <p:nvPr>
            <p:ph type="title"/>
          </p:nvPr>
        </p:nvSpPr>
        <p:spPr bwMode="auto">
          <a:xfrm>
            <a:off x="493184" y="327780"/>
            <a:ext cx="11235267" cy="786672"/>
          </a:xfrm>
          <a:prstGeom prst="rect">
            <a:avLst/>
          </a:prstGeom>
          <a:noFill/>
          <a:ln>
            <a:noFill/>
          </a:ln>
        </p:spPr>
        <p:txBody>
          <a:bodyPr/>
          <a:lstStyle>
            <a:lvl1pPr>
              <a:defRPr>
                <a:solidFill>
                  <a:srgbClr val="2C70AC"/>
                </a:solidFill>
              </a:defRPr>
            </a:lvl1pPr>
          </a:lstStyle>
          <a:p>
            <a:pPr lvl="0"/>
            <a:r>
              <a:rPr lang="en-US" altLang="en-US"/>
              <a:t>Click to edit Master title style</a:t>
            </a:r>
            <a:endParaRPr lang="en-US" altLang="en-US" dirty="0"/>
          </a:p>
        </p:txBody>
      </p:sp>
      <p:sp>
        <p:nvSpPr>
          <p:cNvPr id="10" name="Slide Number Placeholder 6">
            <a:extLst>
              <a:ext uri="{FF2B5EF4-FFF2-40B4-BE49-F238E27FC236}">
                <a16:creationId xmlns:a16="http://schemas.microsoft.com/office/drawing/2014/main" id="{0CE190CB-343D-4190-B670-1C758BECDE1C}"/>
              </a:ext>
            </a:extLst>
          </p:cNvPr>
          <p:cNvSpPr>
            <a:spLocks noGrp="1"/>
          </p:cNvSpPr>
          <p:nvPr>
            <p:ph type="sldNum" sz="quarter" idx="10"/>
          </p:nvPr>
        </p:nvSpPr>
        <p:spPr/>
        <p:txBody>
          <a:bodyPr/>
          <a:lstStyle>
            <a:lvl1pPr>
              <a:defRPr/>
            </a:lvl1pPr>
          </a:lstStyle>
          <a:p>
            <a:fld id="{FD294022-D515-4BEB-B8EA-BB3D80FD7480}" type="slidenum">
              <a:rPr lang="en-US" altLang="en-US"/>
              <a:pPr/>
              <a:t>‹#›</a:t>
            </a:fld>
            <a:endParaRPr lang="en-US" altLang="en-US" dirty="0"/>
          </a:p>
        </p:txBody>
      </p:sp>
    </p:spTree>
    <p:extLst>
      <p:ext uri="{BB962C8B-B14F-4D97-AF65-F5344CB8AC3E}">
        <p14:creationId xmlns:p14="http://schemas.microsoft.com/office/powerpoint/2010/main" val="3809589781"/>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ext and Right-Hand Call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B36644F-A2C9-4205-9C95-B2AB105ECE97}"/>
              </a:ext>
            </a:extLst>
          </p:cNvPr>
          <p:cNvSpPr/>
          <p:nvPr/>
        </p:nvSpPr>
        <p:spPr>
          <a:xfrm>
            <a:off x="8066618" y="1206501"/>
            <a:ext cx="4125383" cy="5651500"/>
          </a:xfrm>
          <a:prstGeom prst="rect">
            <a:avLst/>
          </a:prstGeom>
          <a:gradFill flip="none" rotWithShape="1">
            <a:gsLst>
              <a:gs pos="30000">
                <a:schemeClr val="bg1">
                  <a:alpha val="38000"/>
                </a:schemeClr>
              </a:gs>
              <a:gs pos="62000">
                <a:schemeClr val="bg1">
                  <a:lumMod val="85000"/>
                  <a:alpha val="38000"/>
                </a:schemeClr>
              </a:gs>
              <a:gs pos="100000">
                <a:schemeClr val="bg1">
                  <a:lumMod val="75000"/>
                  <a:alpha val="38000"/>
                </a:schemeClr>
              </a:gs>
            </a:gsLst>
            <a:lin ang="13500000" scaled="1"/>
            <a:tileRect/>
          </a:gradFill>
          <a:ln>
            <a:noFill/>
          </a:ln>
        </p:spPr>
        <p:style>
          <a:lnRef idx="1">
            <a:schemeClr val="accent1"/>
          </a:lnRef>
          <a:fillRef idx="3">
            <a:schemeClr val="accent1"/>
          </a:fillRef>
          <a:effectRef idx="2">
            <a:schemeClr val="accent1"/>
          </a:effectRef>
          <a:fontRef idx="minor">
            <a:schemeClr val="lt1"/>
          </a:fontRef>
        </p:style>
        <p:txBody>
          <a:bodyPr lIns="91380" tIns="45689" rIns="91380" bIns="45689" anchor="ctr"/>
          <a:lstStyle/>
          <a:p>
            <a:pPr algn="ctr" eaLnBrk="1" hangingPunct="1">
              <a:defRPr/>
            </a:pPr>
            <a:endParaRPr lang="en-US" altLang="en-US" sz="1733" dirty="0">
              <a:solidFill>
                <a:srgbClr val="FFFFFF"/>
              </a:solidFill>
              <a:cs typeface="Arial" panose="020B0604020202020204" pitchFamily="34" charset="0"/>
            </a:endParaRPr>
          </a:p>
        </p:txBody>
      </p:sp>
      <p:cxnSp>
        <p:nvCxnSpPr>
          <p:cNvPr id="6" name="Straight Connector 9">
            <a:extLst>
              <a:ext uri="{FF2B5EF4-FFF2-40B4-BE49-F238E27FC236}">
                <a16:creationId xmlns:a16="http://schemas.microsoft.com/office/drawing/2014/main" id="{1C3853F0-D306-4332-91CF-648A316F047A}"/>
              </a:ext>
            </a:extLst>
          </p:cNvPr>
          <p:cNvCxnSpPr>
            <a:cxnSpLocks noChangeShapeType="1"/>
          </p:cNvCxnSpPr>
          <p:nvPr/>
        </p:nvCxnSpPr>
        <p:spPr bwMode="auto">
          <a:xfrm>
            <a:off x="626533" y="1191684"/>
            <a:ext cx="10972800" cy="0"/>
          </a:xfrm>
          <a:prstGeom prst="line">
            <a:avLst/>
          </a:prstGeom>
          <a:noFill/>
          <a:ln w="12700">
            <a:solidFill>
              <a:srgbClr val="767676"/>
            </a:solidFill>
            <a:round/>
            <a:headEnd/>
            <a:tailEnd/>
          </a:ln>
          <a:extLst>
            <a:ext uri="{909E8E84-426E-40DD-AFC4-6F175D3DCCD1}">
              <a14:hiddenFill xmlns:a14="http://schemas.microsoft.com/office/drawing/2010/main">
                <a:noFill/>
              </a14:hiddenFill>
            </a:ext>
          </a:extLst>
        </p:spPr>
      </p:cxnSp>
      <p:pic>
        <p:nvPicPr>
          <p:cNvPr id="7" name="Picture 16">
            <a:extLst>
              <a:ext uri="{FF2B5EF4-FFF2-40B4-BE49-F238E27FC236}">
                <a16:creationId xmlns:a16="http://schemas.microsoft.com/office/drawing/2014/main" id="{D8D7588A-DACA-4181-B457-3714B4F3D70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9101" y="6216651"/>
            <a:ext cx="1157817" cy="505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9">
            <a:extLst>
              <a:ext uri="{FF2B5EF4-FFF2-40B4-BE49-F238E27FC236}">
                <a16:creationId xmlns:a16="http://schemas.microsoft.com/office/drawing/2014/main" id="{ED8ED6AE-B594-4CEE-8E03-E1C05AAB5BE8}"/>
              </a:ext>
            </a:extLst>
          </p:cNvPr>
          <p:cNvSpPr>
            <a:spLocks noChangeArrowheads="1"/>
          </p:cNvSpPr>
          <p:nvPr/>
        </p:nvSpPr>
        <p:spPr bwMode="auto">
          <a:xfrm>
            <a:off x="3771900" y="6371167"/>
            <a:ext cx="4616970"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1333" dirty="0">
                <a:solidFill>
                  <a:srgbClr val="1F497D"/>
                </a:solidFill>
              </a:rPr>
              <a:t>Kite Pharma, Inc. Confidential and Proprietary Information </a:t>
            </a:r>
            <a:endParaRPr lang="en-US" altLang="en-US" sz="1333" dirty="0"/>
          </a:p>
        </p:txBody>
      </p:sp>
      <p:sp>
        <p:nvSpPr>
          <p:cNvPr id="3" name="Content Placeholder 2"/>
          <p:cNvSpPr>
            <a:spLocks noGrp="1"/>
          </p:cNvSpPr>
          <p:nvPr>
            <p:ph idx="1"/>
          </p:nvPr>
        </p:nvSpPr>
        <p:spPr>
          <a:xfrm>
            <a:off x="493184" y="1415596"/>
            <a:ext cx="7573240" cy="4445456"/>
          </a:xfrm>
        </p:spPr>
        <p:txBody>
          <a:bodyPr/>
          <a:lstStyle>
            <a:lvl1pPr>
              <a:defRPr sz="2397"/>
            </a:lvl1pPr>
            <a:lvl2pPr>
              <a:defRPr sz="1865"/>
            </a:lvl2pPr>
            <a:lvl3pPr>
              <a:defRPr sz="1865"/>
            </a:lvl3pPr>
            <a:lvl4pPr>
              <a:defRPr sz="1865"/>
            </a:lvl4pPr>
            <a:lvl5pPr>
              <a:defRPr sz="1865"/>
            </a:lvl5pPr>
            <a:lvl6pPr>
              <a:defRPr sz="1999"/>
            </a:lvl6pPr>
            <a:lvl7pPr>
              <a:defRPr sz="1999"/>
            </a:lvl7pPr>
            <a:lvl8pPr>
              <a:defRPr sz="1999"/>
            </a:lvl8pPr>
            <a:lvl9pPr>
              <a:defRPr sz="1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63467" y="1415147"/>
            <a:ext cx="3464984" cy="4453845"/>
          </a:xfrm>
        </p:spPr>
        <p:txBody>
          <a:bodyPr>
            <a:normAutofit/>
          </a:bodyPr>
          <a:lstStyle>
            <a:lvl1pPr marL="0" indent="0">
              <a:buNone/>
              <a:defRPr sz="3197" i="1">
                <a:solidFill>
                  <a:schemeClr val="bg1">
                    <a:lumMod val="50000"/>
                  </a:schemeClr>
                </a:solidFill>
              </a:defRPr>
            </a:lvl1pPr>
            <a:lvl2pPr marL="456897" indent="0">
              <a:buNone/>
              <a:defRPr sz="1465"/>
            </a:lvl2pPr>
            <a:lvl3pPr marL="913798" indent="0">
              <a:buNone/>
              <a:defRPr sz="1199"/>
            </a:lvl3pPr>
            <a:lvl4pPr marL="1370695" indent="0">
              <a:buNone/>
              <a:defRPr sz="1065"/>
            </a:lvl4pPr>
            <a:lvl5pPr marL="1827594" indent="0">
              <a:buNone/>
              <a:defRPr sz="1065"/>
            </a:lvl5pPr>
            <a:lvl6pPr marL="2284494" indent="0">
              <a:buNone/>
              <a:defRPr sz="1065"/>
            </a:lvl6pPr>
            <a:lvl7pPr marL="2741391" indent="0">
              <a:buNone/>
              <a:defRPr sz="1065"/>
            </a:lvl7pPr>
            <a:lvl8pPr marL="3198289" indent="0">
              <a:buNone/>
              <a:defRPr sz="1065"/>
            </a:lvl8pPr>
            <a:lvl9pPr marL="3655187" indent="0">
              <a:buNone/>
              <a:defRPr sz="1065"/>
            </a:lvl9pPr>
          </a:lstStyle>
          <a:p>
            <a:pPr lvl="0"/>
            <a:r>
              <a:rPr lang="en-US"/>
              <a:t>Click to edit Master text styles</a:t>
            </a:r>
          </a:p>
        </p:txBody>
      </p:sp>
      <p:sp>
        <p:nvSpPr>
          <p:cNvPr id="9" name="Rectangle 2"/>
          <p:cNvSpPr>
            <a:spLocks noGrp="1" noChangeArrowheads="1"/>
          </p:cNvSpPr>
          <p:nvPr>
            <p:ph type="title"/>
          </p:nvPr>
        </p:nvSpPr>
        <p:spPr bwMode="auto">
          <a:xfrm>
            <a:off x="493184" y="327780"/>
            <a:ext cx="11235267" cy="786672"/>
          </a:xfrm>
          <a:prstGeom prst="rect">
            <a:avLst/>
          </a:prstGeom>
          <a:noFill/>
          <a:ln>
            <a:noFill/>
          </a:ln>
        </p:spPr>
        <p:txBody>
          <a:bodyPr/>
          <a:lstStyle>
            <a:lvl1pPr>
              <a:defRPr sz="3733">
                <a:solidFill>
                  <a:srgbClr val="2C70AC"/>
                </a:solidFill>
              </a:defRPr>
            </a:lvl1pPr>
          </a:lstStyle>
          <a:p>
            <a:pPr lvl="0"/>
            <a:r>
              <a:rPr lang="en-US" altLang="en-US"/>
              <a:t>Click to edit Master title style</a:t>
            </a:r>
            <a:endParaRPr lang="en-US" altLang="en-US" dirty="0"/>
          </a:p>
        </p:txBody>
      </p:sp>
      <p:sp>
        <p:nvSpPr>
          <p:cNvPr id="10" name="Slide Number Placeholder 6">
            <a:extLst>
              <a:ext uri="{FF2B5EF4-FFF2-40B4-BE49-F238E27FC236}">
                <a16:creationId xmlns:a16="http://schemas.microsoft.com/office/drawing/2014/main" id="{EEE53C23-9CA2-4351-9888-B9ABAA5DA94F}"/>
              </a:ext>
            </a:extLst>
          </p:cNvPr>
          <p:cNvSpPr>
            <a:spLocks noGrp="1"/>
          </p:cNvSpPr>
          <p:nvPr>
            <p:ph type="sldNum" sz="quarter" idx="10"/>
          </p:nvPr>
        </p:nvSpPr>
        <p:spPr/>
        <p:txBody>
          <a:bodyPr/>
          <a:lstStyle>
            <a:lvl1pPr>
              <a:defRPr/>
            </a:lvl1pPr>
          </a:lstStyle>
          <a:p>
            <a:fld id="{49D4A3BD-6D9F-49A3-9E35-953A8917274B}" type="slidenum">
              <a:rPr lang="en-US" altLang="en-US"/>
              <a:pPr/>
              <a:t>‹#›</a:t>
            </a:fld>
            <a:endParaRPr lang="en-US" altLang="en-US" dirty="0"/>
          </a:p>
        </p:txBody>
      </p:sp>
    </p:spTree>
    <p:extLst>
      <p:ext uri="{BB962C8B-B14F-4D97-AF65-F5344CB8AC3E}">
        <p14:creationId xmlns:p14="http://schemas.microsoft.com/office/powerpoint/2010/main" val="430514323"/>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ext and Picture">
    <p:spTree>
      <p:nvGrpSpPr>
        <p:cNvPr id="1" name=""/>
        <p:cNvGrpSpPr/>
        <p:nvPr/>
      </p:nvGrpSpPr>
      <p:grpSpPr>
        <a:xfrm>
          <a:off x="0" y="0"/>
          <a:ext cx="0" cy="0"/>
          <a:chOff x="0" y="0"/>
          <a:chExt cx="0" cy="0"/>
        </a:xfrm>
      </p:grpSpPr>
      <p:pic>
        <p:nvPicPr>
          <p:cNvPr id="5" name="Picture 16">
            <a:extLst>
              <a:ext uri="{FF2B5EF4-FFF2-40B4-BE49-F238E27FC236}">
                <a16:creationId xmlns:a16="http://schemas.microsoft.com/office/drawing/2014/main" id="{808961E0-9B5E-4577-A075-7884198BE9A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9101" y="6214534"/>
            <a:ext cx="1157817" cy="51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9">
            <a:extLst>
              <a:ext uri="{FF2B5EF4-FFF2-40B4-BE49-F238E27FC236}">
                <a16:creationId xmlns:a16="http://schemas.microsoft.com/office/drawing/2014/main" id="{AEBDBDB9-76A4-4DEC-97CB-2289C755071F}"/>
              </a:ext>
            </a:extLst>
          </p:cNvPr>
          <p:cNvCxnSpPr>
            <a:cxnSpLocks noChangeShapeType="1"/>
          </p:cNvCxnSpPr>
          <p:nvPr/>
        </p:nvCxnSpPr>
        <p:spPr bwMode="auto">
          <a:xfrm>
            <a:off x="626533" y="1191684"/>
            <a:ext cx="10972800" cy="0"/>
          </a:xfrm>
          <a:prstGeom prst="line">
            <a:avLst/>
          </a:prstGeom>
          <a:noFill/>
          <a:ln w="12700">
            <a:solidFill>
              <a:srgbClr val="767676"/>
            </a:solidFill>
            <a:round/>
            <a:headEnd/>
            <a:tailEnd/>
          </a:ln>
          <a:extLst>
            <a:ext uri="{909E8E84-426E-40DD-AFC4-6F175D3DCCD1}">
              <a14:hiddenFill xmlns:a14="http://schemas.microsoft.com/office/drawing/2010/main">
                <a:noFill/>
              </a14:hiddenFill>
            </a:ext>
          </a:extLst>
        </p:spPr>
      </p:cxnSp>
      <p:pic>
        <p:nvPicPr>
          <p:cNvPr id="7" name="Picture 16">
            <a:extLst>
              <a:ext uri="{FF2B5EF4-FFF2-40B4-BE49-F238E27FC236}">
                <a16:creationId xmlns:a16="http://schemas.microsoft.com/office/drawing/2014/main" id="{8653D5C1-D4B9-4977-9086-37AB45A5BC5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9101" y="6216651"/>
            <a:ext cx="1157817" cy="505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9">
            <a:extLst>
              <a:ext uri="{FF2B5EF4-FFF2-40B4-BE49-F238E27FC236}">
                <a16:creationId xmlns:a16="http://schemas.microsoft.com/office/drawing/2014/main" id="{6254BF63-656F-42AC-879D-211B3435081F}"/>
              </a:ext>
            </a:extLst>
          </p:cNvPr>
          <p:cNvSpPr>
            <a:spLocks noChangeArrowheads="1"/>
          </p:cNvSpPr>
          <p:nvPr/>
        </p:nvSpPr>
        <p:spPr bwMode="auto">
          <a:xfrm>
            <a:off x="3771900" y="6371167"/>
            <a:ext cx="4616970"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1333" dirty="0">
                <a:solidFill>
                  <a:srgbClr val="1F497D"/>
                </a:solidFill>
              </a:rPr>
              <a:t>Kite Pharma, Inc. Confidential and Proprietary Information </a:t>
            </a:r>
            <a:endParaRPr lang="en-US" altLang="en-US" sz="1333" dirty="0"/>
          </a:p>
        </p:txBody>
      </p:sp>
      <p:sp>
        <p:nvSpPr>
          <p:cNvPr id="3" name="Picture Placeholder 2"/>
          <p:cNvSpPr>
            <a:spLocks noGrp="1"/>
          </p:cNvSpPr>
          <p:nvPr>
            <p:ph type="pic" idx="1"/>
          </p:nvPr>
        </p:nvSpPr>
        <p:spPr>
          <a:xfrm>
            <a:off x="5183187" y="1352739"/>
            <a:ext cx="6405369" cy="4508315"/>
          </a:xfrm>
          <a:noFill/>
        </p:spPr>
        <p:txBody>
          <a:bodyPr rtlCol="0">
            <a:noAutofit/>
          </a:bodyPr>
          <a:lstStyle>
            <a:lvl1pPr marL="0" indent="0">
              <a:buNone/>
              <a:defRPr sz="3197"/>
            </a:lvl1pPr>
            <a:lvl2pPr marL="456897" indent="0">
              <a:buNone/>
              <a:defRPr sz="2797"/>
            </a:lvl2pPr>
            <a:lvl3pPr marL="913798" indent="0">
              <a:buNone/>
              <a:defRPr sz="2397"/>
            </a:lvl3pPr>
            <a:lvl4pPr marL="1370695" indent="0">
              <a:buNone/>
              <a:defRPr sz="1999"/>
            </a:lvl4pPr>
            <a:lvl5pPr marL="1827594" indent="0">
              <a:buNone/>
              <a:defRPr sz="1999"/>
            </a:lvl5pPr>
            <a:lvl6pPr marL="2284494" indent="0">
              <a:buNone/>
              <a:defRPr sz="1999"/>
            </a:lvl6pPr>
            <a:lvl7pPr marL="2741391" indent="0">
              <a:buNone/>
              <a:defRPr sz="1999"/>
            </a:lvl7pPr>
            <a:lvl8pPr marL="3198289" indent="0">
              <a:buNone/>
              <a:defRPr sz="1999"/>
            </a:lvl8pPr>
            <a:lvl9pPr marL="3655187" indent="0">
              <a:buNone/>
              <a:defRPr sz="1999"/>
            </a:lvl9pPr>
          </a:lstStyle>
          <a:p>
            <a:pPr lvl="0"/>
            <a:r>
              <a:rPr lang="en-US" noProof="0" dirty="0"/>
              <a:t>Click icon to add picture</a:t>
            </a:r>
          </a:p>
        </p:txBody>
      </p:sp>
      <p:sp>
        <p:nvSpPr>
          <p:cNvPr id="4" name="Text Placeholder 3"/>
          <p:cNvSpPr>
            <a:spLocks noGrp="1"/>
          </p:cNvSpPr>
          <p:nvPr>
            <p:ph type="body" sz="half" idx="2"/>
          </p:nvPr>
        </p:nvSpPr>
        <p:spPr>
          <a:xfrm>
            <a:off x="493185" y="1352739"/>
            <a:ext cx="4278841" cy="4516252"/>
          </a:xfrm>
        </p:spPr>
        <p:txBody>
          <a:bodyPr/>
          <a:lstStyle>
            <a:lvl1pPr marL="0" indent="0">
              <a:buNone/>
              <a:defRPr sz="2397"/>
            </a:lvl1pPr>
            <a:lvl2pPr marL="456897" indent="0">
              <a:buNone/>
              <a:defRPr sz="1465"/>
            </a:lvl2pPr>
            <a:lvl3pPr marL="913798" indent="0">
              <a:buNone/>
              <a:defRPr sz="1199"/>
            </a:lvl3pPr>
            <a:lvl4pPr marL="1370695" indent="0">
              <a:buNone/>
              <a:defRPr sz="1065"/>
            </a:lvl4pPr>
            <a:lvl5pPr marL="1827594" indent="0">
              <a:buNone/>
              <a:defRPr sz="1065"/>
            </a:lvl5pPr>
            <a:lvl6pPr marL="2284494" indent="0">
              <a:buNone/>
              <a:defRPr sz="1065"/>
            </a:lvl6pPr>
            <a:lvl7pPr marL="2741391" indent="0">
              <a:buNone/>
              <a:defRPr sz="1065"/>
            </a:lvl7pPr>
            <a:lvl8pPr marL="3198289" indent="0">
              <a:buNone/>
              <a:defRPr sz="1065"/>
            </a:lvl8pPr>
            <a:lvl9pPr marL="3655187" indent="0">
              <a:buNone/>
              <a:defRPr sz="1065"/>
            </a:lvl9pPr>
          </a:lstStyle>
          <a:p>
            <a:pPr lvl="0"/>
            <a:r>
              <a:rPr lang="en-US"/>
              <a:t>Click to edit Master text styles</a:t>
            </a:r>
          </a:p>
        </p:txBody>
      </p:sp>
      <p:sp>
        <p:nvSpPr>
          <p:cNvPr id="9" name="Rectangle 2"/>
          <p:cNvSpPr>
            <a:spLocks noGrp="1" noChangeArrowheads="1"/>
          </p:cNvSpPr>
          <p:nvPr>
            <p:ph type="title"/>
          </p:nvPr>
        </p:nvSpPr>
        <p:spPr bwMode="auto">
          <a:xfrm>
            <a:off x="493184" y="327780"/>
            <a:ext cx="11235267" cy="786672"/>
          </a:xfrm>
          <a:prstGeom prst="rect">
            <a:avLst/>
          </a:prstGeom>
          <a:noFill/>
          <a:ln>
            <a:noFill/>
          </a:ln>
        </p:spPr>
        <p:txBody>
          <a:bodyPr/>
          <a:lstStyle>
            <a:lvl1pPr>
              <a:defRPr>
                <a:solidFill>
                  <a:srgbClr val="2C70AC"/>
                </a:solidFill>
              </a:defRPr>
            </a:lvl1pPr>
          </a:lstStyle>
          <a:p>
            <a:pPr lvl="0"/>
            <a:r>
              <a:rPr lang="en-US" altLang="en-US"/>
              <a:t>Click to edit Master title style</a:t>
            </a:r>
            <a:endParaRPr lang="en-US" altLang="en-US" dirty="0"/>
          </a:p>
        </p:txBody>
      </p:sp>
      <p:sp>
        <p:nvSpPr>
          <p:cNvPr id="10" name="Slide Number Placeholder 5">
            <a:extLst>
              <a:ext uri="{FF2B5EF4-FFF2-40B4-BE49-F238E27FC236}">
                <a16:creationId xmlns:a16="http://schemas.microsoft.com/office/drawing/2014/main" id="{8E8DDADC-CD06-4A07-80F7-2931FAF290FC}"/>
              </a:ext>
            </a:extLst>
          </p:cNvPr>
          <p:cNvSpPr>
            <a:spLocks noGrp="1"/>
          </p:cNvSpPr>
          <p:nvPr>
            <p:ph type="sldNum" sz="quarter" idx="10"/>
          </p:nvPr>
        </p:nvSpPr>
        <p:spPr/>
        <p:txBody>
          <a:bodyPr/>
          <a:lstStyle>
            <a:lvl1pPr>
              <a:defRPr/>
            </a:lvl1pPr>
          </a:lstStyle>
          <a:p>
            <a:fld id="{336501E0-1A14-4128-AED6-5E482B88FB3F}" type="slidenum">
              <a:rPr lang="en-US" altLang="en-US"/>
              <a:pPr/>
              <a:t>‹#›</a:t>
            </a:fld>
            <a:endParaRPr lang="en-US" altLang="en-US" dirty="0"/>
          </a:p>
        </p:txBody>
      </p:sp>
    </p:spTree>
    <p:extLst>
      <p:ext uri="{BB962C8B-B14F-4D97-AF65-F5344CB8AC3E}">
        <p14:creationId xmlns:p14="http://schemas.microsoft.com/office/powerpoint/2010/main" val="29505529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cSld name="11_Title Slide">
    <p:spTree>
      <p:nvGrpSpPr>
        <p:cNvPr id="1" name=""/>
        <p:cNvGrpSpPr/>
        <p:nvPr/>
      </p:nvGrpSpPr>
      <p:grpSpPr>
        <a:xfrm>
          <a:off x="0" y="0"/>
          <a:ext cx="0" cy="0"/>
          <a:chOff x="0" y="0"/>
          <a:chExt cx="0" cy="0"/>
        </a:xfrm>
      </p:grpSpPr>
      <p:pic>
        <p:nvPicPr>
          <p:cNvPr id="10" name="Picture 6">
            <a:extLst>
              <a:ext uri="{FF2B5EF4-FFF2-40B4-BE49-F238E27FC236}">
                <a16:creationId xmlns:a16="http://schemas.microsoft.com/office/drawing/2014/main" id="{5263265B-5349-4E5A-AF63-A5A7777871F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alpha val="59999"/>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F237FA7A-D2A5-4930-960D-209D24474DB7}"/>
              </a:ext>
            </a:extLst>
          </p:cNvPr>
          <p:cNvSpPr>
            <a:spLocks noChangeAspect="1"/>
          </p:cNvSpPr>
          <p:nvPr/>
        </p:nvSpPr>
        <p:spPr>
          <a:xfrm>
            <a:off x="5219701" y="2436285"/>
            <a:ext cx="5839884" cy="4421716"/>
          </a:xfrm>
          <a:prstGeom prst="rect">
            <a:avLst/>
          </a:prstGeom>
          <a:solidFill>
            <a:schemeClr val="bg1">
              <a:alpha val="82000"/>
            </a:schemeClr>
          </a:solidFill>
          <a:ln>
            <a:noFill/>
          </a:ln>
        </p:spPr>
        <p:style>
          <a:lnRef idx="1">
            <a:schemeClr val="accent1"/>
          </a:lnRef>
          <a:fillRef idx="3">
            <a:schemeClr val="accent1"/>
          </a:fillRef>
          <a:effectRef idx="2">
            <a:schemeClr val="accent1"/>
          </a:effectRef>
          <a:fontRef idx="minor">
            <a:schemeClr val="lt1"/>
          </a:fontRef>
        </p:style>
        <p:txBody>
          <a:bodyPr/>
          <a:lstStyle/>
          <a:p>
            <a:pPr algn="ctr">
              <a:defRPr/>
            </a:pPr>
            <a:endParaRPr lang="en-US" altLang="en-US" sz="2400" dirty="0">
              <a:solidFill>
                <a:srgbClr val="FFFFFF"/>
              </a:solidFill>
              <a:cs typeface="Arial" panose="020B0604020202020204" pitchFamily="34" charset="0"/>
            </a:endParaRPr>
          </a:p>
        </p:txBody>
      </p:sp>
      <p:pic>
        <p:nvPicPr>
          <p:cNvPr id="14" name="Picture 2">
            <a:extLst>
              <a:ext uri="{FF2B5EF4-FFF2-40B4-BE49-F238E27FC236}">
                <a16:creationId xmlns:a16="http://schemas.microsoft.com/office/drawing/2014/main" id="{5AAEB2EC-0E6C-48AA-B9F1-7AF7E8D8805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42967" y="6129867"/>
            <a:ext cx="1471084" cy="524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4"/>
          <p:cNvSpPr>
            <a:spLocks noGrp="1" noChangeAspect="1"/>
          </p:cNvSpPr>
          <p:nvPr>
            <p:ph type="body" sz="quarter" idx="12"/>
          </p:nvPr>
        </p:nvSpPr>
        <p:spPr>
          <a:xfrm>
            <a:off x="5524502" y="2725944"/>
            <a:ext cx="5295388" cy="552683"/>
          </a:xfrm>
        </p:spPr>
        <p:txBody>
          <a:bodyPr/>
          <a:lstStyle>
            <a:lvl1pPr marL="0" indent="0">
              <a:buNone/>
              <a:defRPr sz="3733" b="1">
                <a:solidFill>
                  <a:schemeClr val="accent3"/>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p:txBody>
      </p:sp>
      <p:sp>
        <p:nvSpPr>
          <p:cNvPr id="8" name="Text Placeholder 16"/>
          <p:cNvSpPr>
            <a:spLocks noGrp="1" noChangeAspect="1"/>
          </p:cNvSpPr>
          <p:nvPr>
            <p:ph type="body" sz="quarter" idx="13"/>
          </p:nvPr>
        </p:nvSpPr>
        <p:spPr>
          <a:xfrm>
            <a:off x="5524502" y="3423193"/>
            <a:ext cx="5295388" cy="472904"/>
          </a:xfrm>
        </p:spPr>
        <p:txBody>
          <a:bodyPr/>
          <a:lstStyle>
            <a:lvl1pPr marL="0" indent="0">
              <a:buNone/>
              <a:defRPr sz="3733"/>
            </a:lvl1pPr>
          </a:lstStyle>
          <a:p>
            <a:pPr lvl="0"/>
            <a:r>
              <a:rPr lang="en-US"/>
              <a:t>Click to edit Master text styles</a:t>
            </a:r>
          </a:p>
        </p:txBody>
      </p:sp>
      <p:sp>
        <p:nvSpPr>
          <p:cNvPr id="9" name="Text Placeholder 18"/>
          <p:cNvSpPr>
            <a:spLocks noGrp="1" noChangeAspect="1"/>
          </p:cNvSpPr>
          <p:nvPr>
            <p:ph type="body" sz="quarter" idx="14"/>
          </p:nvPr>
        </p:nvSpPr>
        <p:spPr>
          <a:xfrm>
            <a:off x="5524502" y="4641528"/>
            <a:ext cx="5295388" cy="373629"/>
          </a:xfrm>
        </p:spPr>
        <p:txBody>
          <a:bodyPr/>
          <a:lstStyle>
            <a:lvl1pPr marL="0" indent="0">
              <a:buNone/>
              <a:defRPr/>
            </a:lvl1pPr>
          </a:lstStyle>
          <a:p>
            <a:pPr lvl="0"/>
            <a:r>
              <a:rPr lang="en-US"/>
              <a:t>Click to edit Master text styles</a:t>
            </a:r>
          </a:p>
        </p:txBody>
      </p:sp>
      <p:sp>
        <p:nvSpPr>
          <p:cNvPr id="12" name="Text Placeholder 18"/>
          <p:cNvSpPr>
            <a:spLocks noGrp="1" noChangeAspect="1"/>
          </p:cNvSpPr>
          <p:nvPr>
            <p:ph type="body" sz="quarter" idx="15"/>
          </p:nvPr>
        </p:nvSpPr>
        <p:spPr>
          <a:xfrm>
            <a:off x="5524502" y="4997831"/>
            <a:ext cx="5295388" cy="373629"/>
          </a:xfrm>
        </p:spPr>
        <p:txBody>
          <a:bodyPr/>
          <a:lstStyle>
            <a:lvl1pPr marL="0" indent="0">
              <a:buNone/>
              <a:defRPr/>
            </a:lvl1pPr>
          </a:lstStyle>
          <a:p>
            <a:pPr lvl="0"/>
            <a:r>
              <a:rPr lang="en-US"/>
              <a:t>Click to edit Master text styles</a:t>
            </a:r>
          </a:p>
        </p:txBody>
      </p:sp>
      <p:sp>
        <p:nvSpPr>
          <p:cNvPr id="13" name="Text Placeholder 18"/>
          <p:cNvSpPr>
            <a:spLocks noGrp="1" noChangeAspect="1"/>
          </p:cNvSpPr>
          <p:nvPr>
            <p:ph type="body" sz="quarter" idx="16"/>
          </p:nvPr>
        </p:nvSpPr>
        <p:spPr>
          <a:xfrm>
            <a:off x="5524502" y="5540775"/>
            <a:ext cx="5295388" cy="373629"/>
          </a:xfrm>
        </p:spPr>
        <p:txBody>
          <a:bodyPr/>
          <a:lstStyle>
            <a:lvl1pPr marL="0" indent="0">
              <a:buNone/>
              <a:defRPr>
                <a:solidFill>
                  <a:schemeClr val="tx1">
                    <a:lumMod val="65000"/>
                    <a:lumOff val="35000"/>
                  </a:schemeClr>
                </a:solidFill>
              </a:defRPr>
            </a:lvl1pPr>
          </a:lstStyle>
          <a:p>
            <a:pPr lvl="0"/>
            <a:r>
              <a:rPr lang="en-US"/>
              <a:t>Click to edit Master text styles</a:t>
            </a:r>
          </a:p>
        </p:txBody>
      </p:sp>
    </p:spTree>
    <p:extLst>
      <p:ext uri="{BB962C8B-B14F-4D97-AF65-F5344CB8AC3E}">
        <p14:creationId xmlns:p14="http://schemas.microsoft.com/office/powerpoint/2010/main" val="5947491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cSld name="12_Title Slide">
    <p:spTree>
      <p:nvGrpSpPr>
        <p:cNvPr id="1" name=""/>
        <p:cNvGrpSpPr/>
        <p:nvPr/>
      </p:nvGrpSpPr>
      <p:grpSpPr>
        <a:xfrm>
          <a:off x="0" y="0"/>
          <a:ext cx="0" cy="0"/>
          <a:chOff x="0" y="0"/>
          <a:chExt cx="0" cy="0"/>
        </a:xfrm>
      </p:grpSpPr>
      <p:pic>
        <p:nvPicPr>
          <p:cNvPr id="10" name="Picture 6">
            <a:extLst>
              <a:ext uri="{FF2B5EF4-FFF2-40B4-BE49-F238E27FC236}">
                <a16:creationId xmlns:a16="http://schemas.microsoft.com/office/drawing/2014/main" id="{5263265B-5349-4E5A-AF63-A5A7777871F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alpha val="59999"/>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F237FA7A-D2A5-4930-960D-209D24474DB7}"/>
              </a:ext>
            </a:extLst>
          </p:cNvPr>
          <p:cNvSpPr>
            <a:spLocks noChangeAspect="1"/>
          </p:cNvSpPr>
          <p:nvPr/>
        </p:nvSpPr>
        <p:spPr>
          <a:xfrm>
            <a:off x="5219701" y="2436285"/>
            <a:ext cx="5839884" cy="4421716"/>
          </a:xfrm>
          <a:prstGeom prst="rect">
            <a:avLst/>
          </a:prstGeom>
          <a:solidFill>
            <a:schemeClr val="bg1">
              <a:alpha val="82000"/>
            </a:schemeClr>
          </a:solidFill>
          <a:ln>
            <a:noFill/>
          </a:ln>
        </p:spPr>
        <p:style>
          <a:lnRef idx="1">
            <a:schemeClr val="accent1"/>
          </a:lnRef>
          <a:fillRef idx="3">
            <a:schemeClr val="accent1"/>
          </a:fillRef>
          <a:effectRef idx="2">
            <a:schemeClr val="accent1"/>
          </a:effectRef>
          <a:fontRef idx="minor">
            <a:schemeClr val="lt1"/>
          </a:fontRef>
        </p:style>
        <p:txBody>
          <a:bodyPr/>
          <a:lstStyle/>
          <a:p>
            <a:pPr algn="ctr">
              <a:defRPr/>
            </a:pPr>
            <a:endParaRPr lang="en-US" altLang="en-US" sz="2400" dirty="0">
              <a:solidFill>
                <a:srgbClr val="FFFFFF"/>
              </a:solidFill>
              <a:cs typeface="Arial" panose="020B0604020202020204" pitchFamily="34" charset="0"/>
            </a:endParaRPr>
          </a:p>
        </p:txBody>
      </p:sp>
      <p:pic>
        <p:nvPicPr>
          <p:cNvPr id="14" name="Picture 2">
            <a:extLst>
              <a:ext uri="{FF2B5EF4-FFF2-40B4-BE49-F238E27FC236}">
                <a16:creationId xmlns:a16="http://schemas.microsoft.com/office/drawing/2014/main" id="{5AAEB2EC-0E6C-48AA-B9F1-7AF7E8D8805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42967" y="6129867"/>
            <a:ext cx="1471084" cy="524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4"/>
          <p:cNvSpPr>
            <a:spLocks noGrp="1" noChangeAspect="1"/>
          </p:cNvSpPr>
          <p:nvPr>
            <p:ph type="body" sz="quarter" idx="12"/>
          </p:nvPr>
        </p:nvSpPr>
        <p:spPr>
          <a:xfrm>
            <a:off x="5524502" y="2725944"/>
            <a:ext cx="5295388" cy="552683"/>
          </a:xfrm>
        </p:spPr>
        <p:txBody>
          <a:bodyPr/>
          <a:lstStyle>
            <a:lvl1pPr marL="0" indent="0">
              <a:buNone/>
              <a:defRPr sz="3733" b="1">
                <a:solidFill>
                  <a:schemeClr val="accent3"/>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p:txBody>
      </p:sp>
      <p:sp>
        <p:nvSpPr>
          <p:cNvPr id="8" name="Text Placeholder 16"/>
          <p:cNvSpPr>
            <a:spLocks noGrp="1" noChangeAspect="1"/>
          </p:cNvSpPr>
          <p:nvPr>
            <p:ph type="body" sz="quarter" idx="13"/>
          </p:nvPr>
        </p:nvSpPr>
        <p:spPr>
          <a:xfrm>
            <a:off x="5524502" y="3423193"/>
            <a:ext cx="5295388" cy="472904"/>
          </a:xfrm>
        </p:spPr>
        <p:txBody>
          <a:bodyPr/>
          <a:lstStyle>
            <a:lvl1pPr marL="0" indent="0">
              <a:buNone/>
              <a:defRPr sz="3733"/>
            </a:lvl1pPr>
          </a:lstStyle>
          <a:p>
            <a:pPr lvl="0"/>
            <a:r>
              <a:rPr lang="en-US"/>
              <a:t>Click to edit Master text styles</a:t>
            </a:r>
          </a:p>
        </p:txBody>
      </p:sp>
      <p:sp>
        <p:nvSpPr>
          <p:cNvPr id="9" name="Text Placeholder 18"/>
          <p:cNvSpPr>
            <a:spLocks noGrp="1" noChangeAspect="1"/>
          </p:cNvSpPr>
          <p:nvPr>
            <p:ph type="body" sz="quarter" idx="14"/>
          </p:nvPr>
        </p:nvSpPr>
        <p:spPr>
          <a:xfrm>
            <a:off x="5524502" y="4641528"/>
            <a:ext cx="5295388" cy="373629"/>
          </a:xfrm>
        </p:spPr>
        <p:txBody>
          <a:bodyPr/>
          <a:lstStyle>
            <a:lvl1pPr marL="0" indent="0">
              <a:buNone/>
              <a:defRPr/>
            </a:lvl1pPr>
          </a:lstStyle>
          <a:p>
            <a:pPr lvl="0"/>
            <a:r>
              <a:rPr lang="en-US"/>
              <a:t>Click to edit Master text styles</a:t>
            </a:r>
          </a:p>
        </p:txBody>
      </p:sp>
      <p:sp>
        <p:nvSpPr>
          <p:cNvPr id="12" name="Text Placeholder 18"/>
          <p:cNvSpPr>
            <a:spLocks noGrp="1" noChangeAspect="1"/>
          </p:cNvSpPr>
          <p:nvPr>
            <p:ph type="body" sz="quarter" idx="15"/>
          </p:nvPr>
        </p:nvSpPr>
        <p:spPr>
          <a:xfrm>
            <a:off x="5524502" y="4997831"/>
            <a:ext cx="5295388" cy="373629"/>
          </a:xfrm>
        </p:spPr>
        <p:txBody>
          <a:bodyPr/>
          <a:lstStyle>
            <a:lvl1pPr marL="0" indent="0">
              <a:buNone/>
              <a:defRPr/>
            </a:lvl1pPr>
          </a:lstStyle>
          <a:p>
            <a:pPr lvl="0"/>
            <a:r>
              <a:rPr lang="en-US"/>
              <a:t>Click to edit Master text styles</a:t>
            </a:r>
          </a:p>
        </p:txBody>
      </p:sp>
      <p:sp>
        <p:nvSpPr>
          <p:cNvPr id="13" name="Text Placeholder 18"/>
          <p:cNvSpPr>
            <a:spLocks noGrp="1" noChangeAspect="1"/>
          </p:cNvSpPr>
          <p:nvPr>
            <p:ph type="body" sz="quarter" idx="16"/>
          </p:nvPr>
        </p:nvSpPr>
        <p:spPr>
          <a:xfrm>
            <a:off x="5524502" y="5540775"/>
            <a:ext cx="5295388" cy="373629"/>
          </a:xfrm>
        </p:spPr>
        <p:txBody>
          <a:bodyPr/>
          <a:lstStyle>
            <a:lvl1pPr marL="0" indent="0">
              <a:buNone/>
              <a:defRPr>
                <a:solidFill>
                  <a:schemeClr val="tx1">
                    <a:lumMod val="65000"/>
                    <a:lumOff val="35000"/>
                  </a:schemeClr>
                </a:solidFill>
              </a:defRPr>
            </a:lvl1pPr>
          </a:lstStyle>
          <a:p>
            <a:pPr lvl="0"/>
            <a:r>
              <a:rPr lang="en-US"/>
              <a:t>Click to edit Master text styles</a:t>
            </a:r>
          </a:p>
        </p:txBody>
      </p:sp>
    </p:spTree>
    <p:extLst>
      <p:ext uri="{BB962C8B-B14F-4D97-AF65-F5344CB8AC3E}">
        <p14:creationId xmlns:p14="http://schemas.microsoft.com/office/powerpoint/2010/main" val="24778229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cSld name="13_Title Slide">
    <p:spTree>
      <p:nvGrpSpPr>
        <p:cNvPr id="1" name=""/>
        <p:cNvGrpSpPr/>
        <p:nvPr/>
      </p:nvGrpSpPr>
      <p:grpSpPr>
        <a:xfrm>
          <a:off x="0" y="0"/>
          <a:ext cx="0" cy="0"/>
          <a:chOff x="0" y="0"/>
          <a:chExt cx="0" cy="0"/>
        </a:xfrm>
      </p:grpSpPr>
      <p:pic>
        <p:nvPicPr>
          <p:cNvPr id="10" name="Picture 6">
            <a:extLst>
              <a:ext uri="{FF2B5EF4-FFF2-40B4-BE49-F238E27FC236}">
                <a16:creationId xmlns:a16="http://schemas.microsoft.com/office/drawing/2014/main" id="{5263265B-5349-4E5A-AF63-A5A7777871F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alpha val="59999"/>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F237FA7A-D2A5-4930-960D-209D24474DB7}"/>
              </a:ext>
            </a:extLst>
          </p:cNvPr>
          <p:cNvSpPr>
            <a:spLocks noChangeAspect="1"/>
          </p:cNvSpPr>
          <p:nvPr/>
        </p:nvSpPr>
        <p:spPr>
          <a:xfrm>
            <a:off x="5219701" y="2436285"/>
            <a:ext cx="5839884" cy="4421716"/>
          </a:xfrm>
          <a:prstGeom prst="rect">
            <a:avLst/>
          </a:prstGeom>
          <a:solidFill>
            <a:schemeClr val="bg1">
              <a:alpha val="82000"/>
            </a:schemeClr>
          </a:solidFill>
          <a:ln>
            <a:noFill/>
          </a:ln>
        </p:spPr>
        <p:style>
          <a:lnRef idx="1">
            <a:schemeClr val="accent1"/>
          </a:lnRef>
          <a:fillRef idx="3">
            <a:schemeClr val="accent1"/>
          </a:fillRef>
          <a:effectRef idx="2">
            <a:schemeClr val="accent1"/>
          </a:effectRef>
          <a:fontRef idx="minor">
            <a:schemeClr val="lt1"/>
          </a:fontRef>
        </p:style>
        <p:txBody>
          <a:bodyPr/>
          <a:lstStyle/>
          <a:p>
            <a:pPr algn="ctr">
              <a:defRPr/>
            </a:pPr>
            <a:endParaRPr lang="en-US" altLang="en-US" sz="2400" dirty="0">
              <a:solidFill>
                <a:srgbClr val="FFFFFF"/>
              </a:solidFill>
              <a:cs typeface="Arial" panose="020B0604020202020204" pitchFamily="34" charset="0"/>
            </a:endParaRPr>
          </a:p>
        </p:txBody>
      </p:sp>
      <p:pic>
        <p:nvPicPr>
          <p:cNvPr id="14" name="Picture 2">
            <a:extLst>
              <a:ext uri="{FF2B5EF4-FFF2-40B4-BE49-F238E27FC236}">
                <a16:creationId xmlns:a16="http://schemas.microsoft.com/office/drawing/2014/main" id="{5AAEB2EC-0E6C-48AA-B9F1-7AF7E8D8805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42967" y="6129867"/>
            <a:ext cx="1471084" cy="524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4"/>
          <p:cNvSpPr>
            <a:spLocks noGrp="1" noChangeAspect="1"/>
          </p:cNvSpPr>
          <p:nvPr>
            <p:ph type="body" sz="quarter" idx="12"/>
          </p:nvPr>
        </p:nvSpPr>
        <p:spPr>
          <a:xfrm>
            <a:off x="5524502" y="2725944"/>
            <a:ext cx="5295388" cy="552683"/>
          </a:xfrm>
        </p:spPr>
        <p:txBody>
          <a:bodyPr/>
          <a:lstStyle>
            <a:lvl1pPr marL="0" indent="0">
              <a:buNone/>
              <a:defRPr sz="3733" b="1">
                <a:solidFill>
                  <a:schemeClr val="accent3"/>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p:txBody>
      </p:sp>
      <p:sp>
        <p:nvSpPr>
          <p:cNvPr id="8" name="Text Placeholder 16"/>
          <p:cNvSpPr>
            <a:spLocks noGrp="1" noChangeAspect="1"/>
          </p:cNvSpPr>
          <p:nvPr>
            <p:ph type="body" sz="quarter" idx="13"/>
          </p:nvPr>
        </p:nvSpPr>
        <p:spPr>
          <a:xfrm>
            <a:off x="5524502" y="3423193"/>
            <a:ext cx="5295388" cy="472904"/>
          </a:xfrm>
        </p:spPr>
        <p:txBody>
          <a:bodyPr/>
          <a:lstStyle>
            <a:lvl1pPr marL="0" indent="0">
              <a:buNone/>
              <a:defRPr sz="3733"/>
            </a:lvl1pPr>
          </a:lstStyle>
          <a:p>
            <a:pPr lvl="0"/>
            <a:r>
              <a:rPr lang="en-US"/>
              <a:t>Click to edit Master text styles</a:t>
            </a:r>
          </a:p>
        </p:txBody>
      </p:sp>
      <p:sp>
        <p:nvSpPr>
          <p:cNvPr id="9" name="Text Placeholder 18"/>
          <p:cNvSpPr>
            <a:spLocks noGrp="1" noChangeAspect="1"/>
          </p:cNvSpPr>
          <p:nvPr>
            <p:ph type="body" sz="quarter" idx="14"/>
          </p:nvPr>
        </p:nvSpPr>
        <p:spPr>
          <a:xfrm>
            <a:off x="5524502" y="4641528"/>
            <a:ext cx="5295388" cy="373629"/>
          </a:xfrm>
        </p:spPr>
        <p:txBody>
          <a:bodyPr/>
          <a:lstStyle>
            <a:lvl1pPr marL="0" indent="0">
              <a:buNone/>
              <a:defRPr/>
            </a:lvl1pPr>
          </a:lstStyle>
          <a:p>
            <a:pPr lvl="0"/>
            <a:r>
              <a:rPr lang="en-US"/>
              <a:t>Click to edit Master text styles</a:t>
            </a:r>
          </a:p>
        </p:txBody>
      </p:sp>
      <p:sp>
        <p:nvSpPr>
          <p:cNvPr id="12" name="Text Placeholder 18"/>
          <p:cNvSpPr>
            <a:spLocks noGrp="1" noChangeAspect="1"/>
          </p:cNvSpPr>
          <p:nvPr>
            <p:ph type="body" sz="quarter" idx="15"/>
          </p:nvPr>
        </p:nvSpPr>
        <p:spPr>
          <a:xfrm>
            <a:off x="5524502" y="4997831"/>
            <a:ext cx="5295388" cy="373629"/>
          </a:xfrm>
        </p:spPr>
        <p:txBody>
          <a:bodyPr/>
          <a:lstStyle>
            <a:lvl1pPr marL="0" indent="0">
              <a:buNone/>
              <a:defRPr/>
            </a:lvl1pPr>
          </a:lstStyle>
          <a:p>
            <a:pPr lvl="0"/>
            <a:r>
              <a:rPr lang="en-US"/>
              <a:t>Click to edit Master text styles</a:t>
            </a:r>
          </a:p>
        </p:txBody>
      </p:sp>
      <p:sp>
        <p:nvSpPr>
          <p:cNvPr id="13" name="Text Placeholder 18"/>
          <p:cNvSpPr>
            <a:spLocks noGrp="1" noChangeAspect="1"/>
          </p:cNvSpPr>
          <p:nvPr>
            <p:ph type="body" sz="quarter" idx="16"/>
          </p:nvPr>
        </p:nvSpPr>
        <p:spPr>
          <a:xfrm>
            <a:off x="5524502" y="5540775"/>
            <a:ext cx="5295388" cy="373629"/>
          </a:xfrm>
        </p:spPr>
        <p:txBody>
          <a:bodyPr/>
          <a:lstStyle>
            <a:lvl1pPr marL="0" indent="0">
              <a:buNone/>
              <a:defRPr>
                <a:solidFill>
                  <a:schemeClr val="tx1">
                    <a:lumMod val="65000"/>
                    <a:lumOff val="35000"/>
                  </a:schemeClr>
                </a:solidFill>
              </a:defRPr>
            </a:lvl1pPr>
          </a:lstStyle>
          <a:p>
            <a:pPr lvl="0"/>
            <a:r>
              <a:rPr lang="en-US"/>
              <a:t>Click to edit Master text styles</a:t>
            </a:r>
          </a:p>
        </p:txBody>
      </p:sp>
    </p:spTree>
    <p:extLst>
      <p:ext uri="{BB962C8B-B14F-4D97-AF65-F5344CB8AC3E}">
        <p14:creationId xmlns:p14="http://schemas.microsoft.com/office/powerpoint/2010/main" val="3614619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609600" y="1295400"/>
            <a:ext cx="115824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09600" y="152400"/>
            <a:ext cx="10972800" cy="1143000"/>
          </a:xfrm>
        </p:spPr>
        <p:txBody>
          <a:bodyPr/>
          <a:lstStyle>
            <a:lvl1pPr>
              <a:defRPr>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609600" y="1371601"/>
            <a:ext cx="10972800" cy="46482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4">
            <a:extLst>
              <a:ext uri="{FF2B5EF4-FFF2-40B4-BE49-F238E27FC236}">
                <a16:creationId xmlns:a16="http://schemas.microsoft.com/office/drawing/2014/main" id="{5EEE3257-34FE-44FA-8021-54D00337E27E}"/>
              </a:ext>
            </a:extLst>
          </p:cNvPr>
          <p:cNvSpPr>
            <a:spLocks noGrp="1"/>
          </p:cNvSpPr>
          <p:nvPr>
            <p:ph type="ftr" sz="quarter" idx="3"/>
          </p:nvPr>
        </p:nvSpPr>
        <p:spPr>
          <a:xfrm>
            <a:off x="2479264" y="6172200"/>
            <a:ext cx="7406640" cy="685800"/>
          </a:xfrm>
          <a:prstGeom prst="rect">
            <a:avLst/>
          </a:prstGeom>
          <a:noFill/>
        </p:spPr>
        <p:txBody>
          <a:bodyPr vert="horz" lIns="91440" tIns="45720" rIns="91440" bIns="45720" rtlCol="0" anchor="b"/>
          <a:lstStyle>
            <a:lvl1pPr algn="l" eaLnBrk="1" fontAlgn="auto" hangingPunct="1">
              <a:spcBef>
                <a:spcPts val="0"/>
              </a:spcBef>
              <a:spcAft>
                <a:spcPts val="0"/>
              </a:spcAft>
              <a:defRPr sz="850" baseline="0">
                <a:solidFill>
                  <a:srgbClr val="000000"/>
                </a:solidFill>
                <a:latin typeface="+mn-lt"/>
              </a:defRPr>
            </a:lvl1pPr>
          </a:lstStyle>
          <a:p>
            <a:pPr>
              <a:defRPr/>
            </a:pPr>
            <a:endParaRPr lang="en-US" dirty="0"/>
          </a:p>
        </p:txBody>
      </p:sp>
      <p:sp>
        <p:nvSpPr>
          <p:cNvPr id="10" name="Slide Number Placeholder 5">
            <a:extLst>
              <a:ext uri="{FF2B5EF4-FFF2-40B4-BE49-F238E27FC236}">
                <a16:creationId xmlns:a16="http://schemas.microsoft.com/office/drawing/2014/main" id="{37979B65-62EA-4E68-A3E3-DE778055BE3E}"/>
              </a:ext>
            </a:extLst>
          </p:cNvPr>
          <p:cNvSpPr txBox="1">
            <a:spLocks/>
          </p:cNvSpPr>
          <p:nvPr userDrawn="1"/>
        </p:nvSpPr>
        <p:spPr>
          <a:xfrm>
            <a:off x="-336130" y="6565812"/>
            <a:ext cx="609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eaLnBrk="1" fontAlgn="base" hangingPunct="1">
              <a:spcBef>
                <a:spcPct val="0"/>
              </a:spcBef>
              <a:spcAft>
                <a:spcPct val="0"/>
              </a:spcAft>
              <a:defRPr sz="1200" kern="1200">
                <a:solidFill>
                  <a:srgbClr val="000000"/>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91A45E4F-9F34-4F04-B372-B3089D55FBAD}" type="slidenum">
              <a:rPr lang="en-US" altLang="en-US" smtClean="0"/>
              <a:pPr>
                <a:defRPr/>
              </a:pPr>
              <a:t>‹#›</a:t>
            </a:fld>
            <a:endParaRPr lang="en-US" altLang="en-US" dirty="0"/>
          </a:p>
        </p:txBody>
      </p:sp>
    </p:spTree>
    <p:extLst>
      <p:ext uri="{BB962C8B-B14F-4D97-AF65-F5344CB8AC3E}">
        <p14:creationId xmlns:p14="http://schemas.microsoft.com/office/powerpoint/2010/main" val="1499274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No 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5" name="Content Placeholder 2"/>
          <p:cNvSpPr>
            <a:spLocks noGrp="1"/>
          </p:cNvSpPr>
          <p:nvPr>
            <p:ph idx="1"/>
          </p:nvPr>
        </p:nvSpPr>
        <p:spPr>
          <a:xfrm>
            <a:off x="609600" y="1371601"/>
            <a:ext cx="109728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pPr>
              <a:defRPr/>
            </a:pPr>
            <a:endParaRPr lang="en-US" dirty="0"/>
          </a:p>
        </p:txBody>
      </p:sp>
      <p:sp>
        <p:nvSpPr>
          <p:cNvPr id="6" name="Slide Number Placeholder 5"/>
          <p:cNvSpPr>
            <a:spLocks noGrp="1"/>
          </p:cNvSpPr>
          <p:nvPr>
            <p:ph type="sldNum" sz="quarter" idx="11"/>
          </p:nvPr>
        </p:nvSpPr>
        <p:spPr/>
        <p:txBody>
          <a:bodyPr/>
          <a:lstStyle>
            <a:lvl1pPr>
              <a:defRPr/>
            </a:lvl1pPr>
          </a:lstStyle>
          <a:p>
            <a:pPr>
              <a:defRPr/>
            </a:pPr>
            <a:fld id="{CC1B6749-673E-4084-89BF-33E7B4670C92}" type="slidenum">
              <a:rPr lang="en-US" altLang="en-US"/>
              <a:pPr>
                <a:defRPr/>
              </a:pPr>
              <a:t>‹#›</a:t>
            </a:fld>
            <a:endParaRPr lang="en-US" altLang="en-US" dirty="0"/>
          </a:p>
        </p:txBody>
      </p:sp>
    </p:spTree>
    <p:extLst>
      <p:ext uri="{BB962C8B-B14F-4D97-AF65-F5344CB8AC3E}">
        <p14:creationId xmlns:p14="http://schemas.microsoft.com/office/powerpoint/2010/main" val="2815907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609600" y="1295400"/>
            <a:ext cx="115824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609600" y="1371600"/>
            <a:ext cx="5384800" cy="46482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371600"/>
            <a:ext cx="5384800" cy="46482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p:cNvSpPr>
            <a:spLocks noGrp="1"/>
          </p:cNvSpPr>
          <p:nvPr>
            <p:ph type="title"/>
          </p:nvPr>
        </p:nvSpPr>
        <p:spPr>
          <a:xfrm>
            <a:off x="609600" y="152400"/>
            <a:ext cx="10972800" cy="1143000"/>
          </a:xfrm>
        </p:spPr>
        <p:txBody>
          <a:bodyPr/>
          <a:lstStyle>
            <a:lvl1pPr>
              <a:defRPr>
                <a:solidFill>
                  <a:schemeClr val="accent1"/>
                </a:solidFill>
              </a:defRPr>
            </a:lvl1pPr>
          </a:lstStyle>
          <a:p>
            <a:r>
              <a:rPr lang="en-US"/>
              <a:t>Click to edit Master title style</a:t>
            </a:r>
          </a:p>
        </p:txBody>
      </p:sp>
      <p:sp>
        <p:nvSpPr>
          <p:cNvPr id="6" name="Footer Placeholder 5"/>
          <p:cNvSpPr>
            <a:spLocks noGrp="1"/>
          </p:cNvSpPr>
          <p:nvPr>
            <p:ph type="ftr" sz="quarter" idx="10"/>
          </p:nvPr>
        </p:nvSpPr>
        <p:spPr/>
        <p:txBody>
          <a:bodyPr/>
          <a:lstStyle>
            <a:lvl1pPr>
              <a:defRPr/>
            </a:lvl1pPr>
          </a:lstStyle>
          <a:p>
            <a:pPr>
              <a:defRPr/>
            </a:pPr>
            <a:endParaRPr lang="en-US" dirty="0"/>
          </a:p>
        </p:txBody>
      </p:sp>
      <p:sp>
        <p:nvSpPr>
          <p:cNvPr id="7" name="Slide Number Placeholder 6"/>
          <p:cNvSpPr>
            <a:spLocks noGrp="1"/>
          </p:cNvSpPr>
          <p:nvPr>
            <p:ph type="sldNum" sz="quarter" idx="11"/>
          </p:nvPr>
        </p:nvSpPr>
        <p:spPr/>
        <p:txBody>
          <a:bodyPr/>
          <a:lstStyle>
            <a:lvl1pPr>
              <a:defRPr/>
            </a:lvl1pPr>
          </a:lstStyle>
          <a:p>
            <a:pPr>
              <a:defRPr/>
            </a:pPr>
            <a:fld id="{08ED0A92-EB8F-4DDB-8F16-D9CA43F8C2D8}" type="slidenum">
              <a:rPr lang="en-US" altLang="en-US"/>
              <a:pPr>
                <a:defRPr/>
              </a:pPr>
              <a:t>‹#›</a:t>
            </a:fld>
            <a:endParaRPr lang="en-US" altLang="en-US" dirty="0"/>
          </a:p>
        </p:txBody>
      </p:sp>
    </p:spTree>
    <p:extLst>
      <p:ext uri="{BB962C8B-B14F-4D97-AF65-F5344CB8AC3E}">
        <p14:creationId xmlns:p14="http://schemas.microsoft.com/office/powerpoint/2010/main" val="3353042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7" name="Straight Connector 6"/>
          <p:cNvCxnSpPr/>
          <p:nvPr userDrawn="1"/>
        </p:nvCxnSpPr>
        <p:spPr>
          <a:xfrm>
            <a:off x="609600" y="1295400"/>
            <a:ext cx="115824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609600" y="1371600"/>
            <a:ext cx="5386917" cy="803275"/>
          </a:xfr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371600"/>
            <a:ext cx="5389033" cy="803275"/>
          </a:xfr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p:cNvSpPr>
            <a:spLocks noGrp="1"/>
          </p:cNvSpPr>
          <p:nvPr>
            <p:ph type="title"/>
          </p:nvPr>
        </p:nvSpPr>
        <p:spPr>
          <a:xfrm>
            <a:off x="609600" y="152400"/>
            <a:ext cx="10972800" cy="1143000"/>
          </a:xfrm>
        </p:spPr>
        <p:txBody>
          <a:bodyPr/>
          <a:lstStyle>
            <a:lvl1pPr>
              <a:defRPr>
                <a:solidFill>
                  <a:schemeClr val="accent1"/>
                </a:solidFill>
              </a:defRPr>
            </a:lvl1pPr>
          </a:lstStyle>
          <a:p>
            <a:r>
              <a:rPr lang="en-US"/>
              <a:t>Click to edit Master title style</a:t>
            </a:r>
          </a:p>
        </p:txBody>
      </p:sp>
      <p:sp>
        <p:nvSpPr>
          <p:cNvPr id="8" name="Footer Placeholder 7"/>
          <p:cNvSpPr>
            <a:spLocks noGrp="1"/>
          </p:cNvSpPr>
          <p:nvPr>
            <p:ph type="ftr" sz="quarter" idx="10"/>
          </p:nvPr>
        </p:nvSpPr>
        <p:spPr/>
        <p:txBody>
          <a:bodyPr/>
          <a:lstStyle>
            <a:lvl1pPr>
              <a:defRPr/>
            </a:lvl1pPr>
          </a:lstStyle>
          <a:p>
            <a:pPr>
              <a:defRPr/>
            </a:pPr>
            <a:endParaRPr lang="en-US" dirty="0"/>
          </a:p>
        </p:txBody>
      </p:sp>
      <p:sp>
        <p:nvSpPr>
          <p:cNvPr id="9" name="Slide Number Placeholder 8"/>
          <p:cNvSpPr>
            <a:spLocks noGrp="1"/>
          </p:cNvSpPr>
          <p:nvPr>
            <p:ph type="sldNum" sz="quarter" idx="11"/>
          </p:nvPr>
        </p:nvSpPr>
        <p:spPr/>
        <p:txBody>
          <a:bodyPr/>
          <a:lstStyle>
            <a:lvl1pPr>
              <a:defRPr/>
            </a:lvl1pPr>
          </a:lstStyle>
          <a:p>
            <a:pPr>
              <a:defRPr/>
            </a:pPr>
            <a:fld id="{E2499B6F-DC29-4E5F-9C37-C66D964CC423}" type="slidenum">
              <a:rPr lang="en-US" altLang="en-US"/>
              <a:pPr>
                <a:defRPr/>
              </a:pPr>
              <a:t>‹#›</a:t>
            </a:fld>
            <a:endParaRPr lang="en-US" altLang="en-US" dirty="0"/>
          </a:p>
        </p:txBody>
      </p:sp>
    </p:spTree>
    <p:extLst>
      <p:ext uri="{BB962C8B-B14F-4D97-AF65-F5344CB8AC3E}">
        <p14:creationId xmlns:p14="http://schemas.microsoft.com/office/powerpoint/2010/main" val="1770283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userDrawn="1"/>
        </p:nvCxnSpPr>
        <p:spPr>
          <a:xfrm>
            <a:off x="609600" y="1295400"/>
            <a:ext cx="115824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4" name="Footer Placeholder 3"/>
          <p:cNvSpPr>
            <a:spLocks noGrp="1"/>
          </p:cNvSpPr>
          <p:nvPr>
            <p:ph type="ftr" sz="quarter" idx="10"/>
          </p:nvPr>
        </p:nvSpPr>
        <p:spPr/>
        <p:txBody>
          <a:bodyPr/>
          <a:lstStyle>
            <a:lvl1pPr>
              <a:defRPr/>
            </a:lvl1pPr>
          </a:lstStyle>
          <a:p>
            <a:pPr>
              <a:defRPr/>
            </a:pPr>
            <a:endParaRPr lang="en-US" dirty="0"/>
          </a:p>
        </p:txBody>
      </p:sp>
      <p:sp>
        <p:nvSpPr>
          <p:cNvPr id="5" name="Slide Number Placeholder 4"/>
          <p:cNvSpPr>
            <a:spLocks noGrp="1"/>
          </p:cNvSpPr>
          <p:nvPr>
            <p:ph type="sldNum" sz="quarter" idx="11"/>
          </p:nvPr>
        </p:nvSpPr>
        <p:spPr>
          <a:xfrm>
            <a:off x="-315698" y="6560704"/>
            <a:ext cx="609600" cy="365125"/>
          </a:xfrm>
        </p:spPr>
        <p:txBody>
          <a:bodyPr/>
          <a:lstStyle>
            <a:lvl1pPr>
              <a:defRPr/>
            </a:lvl1pPr>
          </a:lstStyle>
          <a:p>
            <a:pPr>
              <a:defRPr/>
            </a:pPr>
            <a:fld id="{742907F8-43D1-4656-BB09-1480E8860D59}" type="slidenum">
              <a:rPr lang="en-US" altLang="en-US"/>
              <a:pPr>
                <a:defRPr/>
              </a:pPr>
              <a:t>‹#›</a:t>
            </a:fld>
            <a:endParaRPr lang="en-US" altLang="en-US" dirty="0"/>
          </a:p>
        </p:txBody>
      </p:sp>
    </p:spTree>
    <p:extLst>
      <p:ext uri="{BB962C8B-B14F-4D97-AF65-F5344CB8AC3E}">
        <p14:creationId xmlns:p14="http://schemas.microsoft.com/office/powerpoint/2010/main" val="3771988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dirty="0"/>
          </a:p>
        </p:txBody>
      </p:sp>
      <p:sp>
        <p:nvSpPr>
          <p:cNvPr id="3" name="Slide Number Placeholder 5"/>
          <p:cNvSpPr>
            <a:spLocks noGrp="1"/>
          </p:cNvSpPr>
          <p:nvPr>
            <p:ph type="sldNum" sz="quarter" idx="11"/>
          </p:nvPr>
        </p:nvSpPr>
        <p:spPr/>
        <p:txBody>
          <a:bodyPr/>
          <a:lstStyle>
            <a:lvl1pPr>
              <a:defRPr/>
            </a:lvl1pPr>
          </a:lstStyle>
          <a:p>
            <a:pPr>
              <a:defRPr/>
            </a:pPr>
            <a:fld id="{BBD5F355-974D-4379-B514-DD459BD11BD1}" type="slidenum">
              <a:rPr lang="en-US" altLang="en-US"/>
              <a:pPr>
                <a:defRPr/>
              </a:pPr>
              <a:t>‹#›</a:t>
            </a:fld>
            <a:endParaRPr lang="en-US" altLang="en-US" dirty="0"/>
          </a:p>
        </p:txBody>
      </p:sp>
    </p:spTree>
    <p:extLst>
      <p:ext uri="{BB962C8B-B14F-4D97-AF65-F5344CB8AC3E}">
        <p14:creationId xmlns:p14="http://schemas.microsoft.com/office/powerpoint/2010/main" val="356480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dirty="0"/>
          </a:p>
        </p:txBody>
      </p:sp>
      <p:sp>
        <p:nvSpPr>
          <p:cNvPr id="6" name="Slide Number Placeholder 5"/>
          <p:cNvSpPr>
            <a:spLocks noGrp="1"/>
          </p:cNvSpPr>
          <p:nvPr>
            <p:ph type="sldNum" sz="quarter" idx="11"/>
          </p:nvPr>
        </p:nvSpPr>
        <p:spPr/>
        <p:txBody>
          <a:bodyPr/>
          <a:lstStyle>
            <a:lvl1pPr>
              <a:defRPr/>
            </a:lvl1pPr>
          </a:lstStyle>
          <a:p>
            <a:pPr>
              <a:defRPr/>
            </a:pPr>
            <a:fld id="{852BFA9E-6852-4447-B74C-6212F9388E3E}" type="slidenum">
              <a:rPr lang="en-US" altLang="en-US"/>
              <a:pPr>
                <a:defRPr/>
              </a:pPr>
              <a:t>‹#›</a:t>
            </a:fld>
            <a:endParaRPr lang="en-US" altLang="en-US" dirty="0"/>
          </a:p>
        </p:txBody>
      </p:sp>
    </p:spTree>
    <p:extLst>
      <p:ext uri="{BB962C8B-B14F-4D97-AF65-F5344CB8AC3E}">
        <p14:creationId xmlns:p14="http://schemas.microsoft.com/office/powerpoint/2010/main" val="2324690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371600"/>
            <a:ext cx="10972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p:cNvSpPr>
            <a:spLocks noGrp="1"/>
          </p:cNvSpPr>
          <p:nvPr>
            <p:ph type="ftr" sz="quarter" idx="3"/>
          </p:nvPr>
        </p:nvSpPr>
        <p:spPr>
          <a:xfrm>
            <a:off x="2438400" y="6172200"/>
            <a:ext cx="7406640" cy="685800"/>
          </a:xfrm>
          <a:prstGeom prst="rect">
            <a:avLst/>
          </a:prstGeom>
          <a:noFill/>
        </p:spPr>
        <p:txBody>
          <a:bodyPr vert="horz" lIns="91440" tIns="45720" rIns="91440" bIns="45720" rtlCol="0" anchor="b"/>
          <a:lstStyle>
            <a:lvl1pPr algn="l" eaLnBrk="1" fontAlgn="auto" hangingPunct="1">
              <a:spcBef>
                <a:spcPts val="0"/>
              </a:spcBef>
              <a:spcAft>
                <a:spcPts val="0"/>
              </a:spcAft>
              <a:defRPr sz="850" baseline="0">
                <a:solidFill>
                  <a:srgbClr val="000000"/>
                </a:solidFill>
                <a:latin typeface="+mn-lt"/>
              </a:defRPr>
            </a:lvl1pPr>
          </a:lstStyle>
          <a:p>
            <a:pPr>
              <a:defRPr/>
            </a:pPr>
            <a:endParaRPr lang="en-US" dirty="0"/>
          </a:p>
        </p:txBody>
      </p:sp>
      <p:sp>
        <p:nvSpPr>
          <p:cNvPr id="6" name="Slide Number Placeholder 5"/>
          <p:cNvSpPr>
            <a:spLocks noGrp="1"/>
          </p:cNvSpPr>
          <p:nvPr>
            <p:ph type="sldNum" sz="quarter" idx="4"/>
          </p:nvPr>
        </p:nvSpPr>
        <p:spPr>
          <a:xfrm>
            <a:off x="-320806" y="6565812"/>
            <a:ext cx="609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000000"/>
                </a:solidFill>
              </a:defRPr>
            </a:lvl1pPr>
          </a:lstStyle>
          <a:p>
            <a:pPr>
              <a:defRPr/>
            </a:pPr>
            <a:fld id="{91A45E4F-9F34-4F04-B372-B3089D55FBAD}" type="slidenum">
              <a:rPr lang="en-US" altLang="en-US"/>
              <a:pPr>
                <a:defRPr/>
              </a:pPr>
              <a:t>‹#›</a:t>
            </a:fld>
            <a:endParaRPr lang="en-US" altLang="en-US" dirty="0"/>
          </a:p>
        </p:txBody>
      </p:sp>
      <p:pic>
        <p:nvPicPr>
          <p:cNvPr id="1030" name="Picture 1"/>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28600" y="6172200"/>
            <a:ext cx="21161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picture containing clipart&#10;&#10;Description automatically generated">
            <a:extLst>
              <a:ext uri="{FF2B5EF4-FFF2-40B4-BE49-F238E27FC236}">
                <a16:creationId xmlns:a16="http://schemas.microsoft.com/office/drawing/2014/main" id="{5AB7170E-B11B-4118-BF38-C4556DDF75F0}"/>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952528" y="6172200"/>
            <a:ext cx="2219833" cy="640080"/>
          </a:xfrm>
          <a:prstGeom prst="rect">
            <a:avLst/>
          </a:prstGeom>
        </p:spPr>
      </p:pic>
    </p:spTree>
  </p:cSld>
  <p:clrMap bg1="lt1" tx1="dk1" bg2="lt2" tx2="dk2" accent1="accent1" accent2="accent2" accent3="accent3" accent4="accent4" accent5="accent5" accent6="accent6" hlink="hlink" folHlink="folHlink"/>
  <p:sldLayoutIdLst>
    <p:sldLayoutId id="2147483782" r:id="rId1"/>
    <p:sldLayoutId id="2147483787" r:id="rId2"/>
    <p:sldLayoutId id="2147483783" r:id="rId3"/>
    <p:sldLayoutId id="2147483778" r:id="rId4"/>
    <p:sldLayoutId id="2147483784" r:id="rId5"/>
    <p:sldLayoutId id="2147483785" r:id="rId6"/>
    <p:sldLayoutId id="2147483786" r:id="rId7"/>
    <p:sldLayoutId id="2147483779" r:id="rId8"/>
    <p:sldLayoutId id="2147483780" r:id="rId9"/>
    <p:sldLayoutId id="2147483781" r:id="rId10"/>
    <p:sldLayoutId id="2147483802" r:id="rId11"/>
    <p:sldLayoutId id="2147483803" r:id="rId12"/>
  </p:sldLayoutIdLst>
  <p:hf hdr="0" dt="0"/>
  <p:txStyles>
    <p:titleStyle>
      <a:lvl1pPr algn="l" rtl="0" eaLnBrk="0" fontAlgn="base" hangingPunct="0">
        <a:spcBef>
          <a:spcPct val="0"/>
        </a:spcBef>
        <a:spcAft>
          <a:spcPct val="0"/>
        </a:spcAft>
        <a:defRPr sz="3800" kern="1200">
          <a:solidFill>
            <a:schemeClr val="accent1"/>
          </a:solidFill>
          <a:latin typeface="+mn-lt"/>
          <a:ea typeface="+mj-ea"/>
          <a:cs typeface="Arial" pitchFamily="34" charset="0"/>
        </a:defRPr>
      </a:lvl1pPr>
      <a:lvl2pPr algn="l" rtl="0" eaLnBrk="0" fontAlgn="base" hangingPunct="0">
        <a:spcBef>
          <a:spcPct val="0"/>
        </a:spcBef>
        <a:spcAft>
          <a:spcPct val="0"/>
        </a:spcAft>
        <a:defRPr sz="3800">
          <a:solidFill>
            <a:schemeClr val="accent2"/>
          </a:solidFill>
          <a:latin typeface="Arial" charset="0"/>
          <a:cs typeface="Arial" charset="0"/>
        </a:defRPr>
      </a:lvl2pPr>
      <a:lvl3pPr algn="l" rtl="0" eaLnBrk="0" fontAlgn="base" hangingPunct="0">
        <a:spcBef>
          <a:spcPct val="0"/>
        </a:spcBef>
        <a:spcAft>
          <a:spcPct val="0"/>
        </a:spcAft>
        <a:defRPr sz="3800">
          <a:solidFill>
            <a:schemeClr val="accent2"/>
          </a:solidFill>
          <a:latin typeface="Arial" charset="0"/>
          <a:cs typeface="Arial" charset="0"/>
        </a:defRPr>
      </a:lvl3pPr>
      <a:lvl4pPr algn="l" rtl="0" eaLnBrk="0" fontAlgn="base" hangingPunct="0">
        <a:spcBef>
          <a:spcPct val="0"/>
        </a:spcBef>
        <a:spcAft>
          <a:spcPct val="0"/>
        </a:spcAft>
        <a:defRPr sz="3800">
          <a:solidFill>
            <a:schemeClr val="accent2"/>
          </a:solidFill>
          <a:latin typeface="Arial" charset="0"/>
          <a:cs typeface="Arial" charset="0"/>
        </a:defRPr>
      </a:lvl4pPr>
      <a:lvl5pPr algn="l" rtl="0" eaLnBrk="0" fontAlgn="base" hangingPunct="0">
        <a:spcBef>
          <a:spcPct val="0"/>
        </a:spcBef>
        <a:spcAft>
          <a:spcPct val="0"/>
        </a:spcAft>
        <a:defRPr sz="3800">
          <a:solidFill>
            <a:schemeClr val="accent2"/>
          </a:solidFill>
          <a:latin typeface="Arial" charset="0"/>
          <a:cs typeface="Arial" charset="0"/>
        </a:defRPr>
      </a:lvl5pPr>
      <a:lvl6pPr marL="457200" algn="l" rtl="0" fontAlgn="base">
        <a:spcBef>
          <a:spcPct val="0"/>
        </a:spcBef>
        <a:spcAft>
          <a:spcPct val="0"/>
        </a:spcAft>
        <a:defRPr sz="3800">
          <a:solidFill>
            <a:schemeClr val="accent2"/>
          </a:solidFill>
          <a:latin typeface="Arial" charset="0"/>
          <a:cs typeface="Arial" charset="0"/>
        </a:defRPr>
      </a:lvl6pPr>
      <a:lvl7pPr marL="914400" algn="l" rtl="0" fontAlgn="base">
        <a:spcBef>
          <a:spcPct val="0"/>
        </a:spcBef>
        <a:spcAft>
          <a:spcPct val="0"/>
        </a:spcAft>
        <a:defRPr sz="3800">
          <a:solidFill>
            <a:schemeClr val="accent2"/>
          </a:solidFill>
          <a:latin typeface="Arial" charset="0"/>
          <a:cs typeface="Arial" charset="0"/>
        </a:defRPr>
      </a:lvl7pPr>
      <a:lvl8pPr marL="1371600" algn="l" rtl="0" fontAlgn="base">
        <a:spcBef>
          <a:spcPct val="0"/>
        </a:spcBef>
        <a:spcAft>
          <a:spcPct val="0"/>
        </a:spcAft>
        <a:defRPr sz="3800">
          <a:solidFill>
            <a:schemeClr val="accent2"/>
          </a:solidFill>
          <a:latin typeface="Arial" charset="0"/>
          <a:cs typeface="Arial" charset="0"/>
        </a:defRPr>
      </a:lvl8pPr>
      <a:lvl9pPr marL="1828800" algn="l" rtl="0" fontAlgn="base">
        <a:spcBef>
          <a:spcPct val="0"/>
        </a:spcBef>
        <a:spcAft>
          <a:spcPct val="0"/>
        </a:spcAft>
        <a:defRPr sz="3800">
          <a:solidFill>
            <a:schemeClr val="accent2"/>
          </a:solidFill>
          <a:latin typeface="Arial" charset="0"/>
          <a:cs typeface="Arial"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000" kern="1200">
          <a:solidFill>
            <a:srgbClr val="000000"/>
          </a:solidFill>
          <a:latin typeface="+mj-lt"/>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600" kern="1200">
          <a:solidFill>
            <a:srgbClr val="000000"/>
          </a:solidFill>
          <a:latin typeface="+mj-lt"/>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000000"/>
          </a:solidFill>
          <a:latin typeface="+mj-lt"/>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000000"/>
          </a:solidFill>
          <a:latin typeface="+mj-lt"/>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000000"/>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 Placeholder 2">
            <a:extLst>
              <a:ext uri="{FF2B5EF4-FFF2-40B4-BE49-F238E27FC236}">
                <a16:creationId xmlns:a16="http://schemas.microsoft.com/office/drawing/2014/main" id="{A4B0A4A2-8D17-48A9-883B-3FA6ABF62AD9}"/>
              </a:ext>
            </a:extLst>
          </p:cNvPr>
          <p:cNvSpPr>
            <a:spLocks noGrp="1"/>
          </p:cNvSpPr>
          <p:nvPr>
            <p:ph type="body" idx="1"/>
          </p:nvPr>
        </p:nvSpPr>
        <p:spPr bwMode="auto">
          <a:xfrm>
            <a:off x="493184" y="1341967"/>
            <a:ext cx="11235267" cy="4349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6" name="Slide Number Placeholder 5">
            <a:extLst>
              <a:ext uri="{FF2B5EF4-FFF2-40B4-BE49-F238E27FC236}">
                <a16:creationId xmlns:a16="http://schemas.microsoft.com/office/drawing/2014/main" id="{4E072A19-1DA7-4484-A84B-B9E3F46EDB31}"/>
              </a:ext>
            </a:extLst>
          </p:cNvPr>
          <p:cNvSpPr>
            <a:spLocks noGrp="1"/>
          </p:cNvSpPr>
          <p:nvPr>
            <p:ph type="sldNum" sz="quarter" idx="4"/>
          </p:nvPr>
        </p:nvSpPr>
        <p:spPr>
          <a:xfrm>
            <a:off x="9110133" y="6356351"/>
            <a:ext cx="2743200" cy="366183"/>
          </a:xfrm>
          <a:prstGeom prst="rect">
            <a:avLst/>
          </a:prstGeom>
        </p:spPr>
        <p:txBody>
          <a:bodyPr vert="horz" wrap="square" lIns="68598" tIns="34299" rIns="68598" bIns="34299" numCol="1" anchor="ctr" anchorCtr="0" compatLnSpc="1">
            <a:prstTxWarp prst="textNoShape">
              <a:avLst/>
            </a:prstTxWarp>
          </a:bodyPr>
          <a:lstStyle>
            <a:lvl1pPr algn="r" eaLnBrk="1" hangingPunct="1">
              <a:defRPr sz="933"/>
            </a:lvl1pPr>
          </a:lstStyle>
          <a:p>
            <a:fld id="{60A924DB-5076-4D72-9E13-BA6B99826FD5}" type="slidenum">
              <a:rPr lang="en-US" altLang="en-US"/>
              <a:pPr/>
              <a:t>‹#›</a:t>
            </a:fld>
            <a:endParaRPr lang="en-US" altLang="en-US" dirty="0"/>
          </a:p>
        </p:txBody>
      </p:sp>
      <p:sp>
        <p:nvSpPr>
          <p:cNvPr id="1028" name="Rectangle 2">
            <a:extLst>
              <a:ext uri="{FF2B5EF4-FFF2-40B4-BE49-F238E27FC236}">
                <a16:creationId xmlns:a16="http://schemas.microsoft.com/office/drawing/2014/main" id="{902C3926-2502-4E86-98CC-E31BB3016E7C}"/>
              </a:ext>
            </a:extLst>
          </p:cNvPr>
          <p:cNvSpPr>
            <a:spLocks noGrp="1" noChangeArrowheads="1"/>
          </p:cNvSpPr>
          <p:nvPr>
            <p:ph type="title"/>
          </p:nvPr>
        </p:nvSpPr>
        <p:spPr bwMode="auto">
          <a:xfrm>
            <a:off x="493184" y="328084"/>
            <a:ext cx="11235267"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dirty="0"/>
              <a:t>Click to edit Master title style</a:t>
            </a:r>
          </a:p>
        </p:txBody>
      </p:sp>
      <p:cxnSp>
        <p:nvCxnSpPr>
          <p:cNvPr id="1029" name="Straight Connector 9">
            <a:extLst>
              <a:ext uri="{FF2B5EF4-FFF2-40B4-BE49-F238E27FC236}">
                <a16:creationId xmlns:a16="http://schemas.microsoft.com/office/drawing/2014/main" id="{3F199284-A233-4B4D-8781-87A372F69723}"/>
              </a:ext>
            </a:extLst>
          </p:cNvPr>
          <p:cNvCxnSpPr>
            <a:cxnSpLocks noChangeShapeType="1"/>
          </p:cNvCxnSpPr>
          <p:nvPr/>
        </p:nvCxnSpPr>
        <p:spPr bwMode="auto">
          <a:xfrm>
            <a:off x="626533" y="1191684"/>
            <a:ext cx="10972800" cy="0"/>
          </a:xfrm>
          <a:prstGeom prst="line">
            <a:avLst/>
          </a:prstGeom>
          <a:noFill/>
          <a:ln w="12700">
            <a:solidFill>
              <a:srgbClr val="767676"/>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271157146"/>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Lst>
  <p:hf hdr="0" ftr="0" dt="0"/>
  <p:txStyles>
    <p:titleStyle>
      <a:lvl1pPr algn="l" defTabSz="912261" rtl="0" eaLnBrk="1" fontAlgn="base" hangingPunct="1">
        <a:lnSpc>
          <a:spcPct val="90000"/>
        </a:lnSpc>
        <a:spcBef>
          <a:spcPct val="0"/>
        </a:spcBef>
        <a:spcAft>
          <a:spcPct val="0"/>
        </a:spcAft>
        <a:defRPr sz="3733" kern="1200">
          <a:solidFill>
            <a:srgbClr val="2C70AC"/>
          </a:solidFill>
          <a:latin typeface="+mj-lt"/>
          <a:ea typeface="Arial" charset="0"/>
          <a:cs typeface="Arial" charset="0"/>
        </a:defRPr>
      </a:lvl1pPr>
      <a:lvl2pPr algn="l" defTabSz="912261" rtl="0" eaLnBrk="1" fontAlgn="base" hangingPunct="1">
        <a:lnSpc>
          <a:spcPct val="90000"/>
        </a:lnSpc>
        <a:spcBef>
          <a:spcPct val="0"/>
        </a:spcBef>
        <a:spcAft>
          <a:spcPct val="0"/>
        </a:spcAft>
        <a:defRPr sz="3733">
          <a:solidFill>
            <a:srgbClr val="2C70AC"/>
          </a:solidFill>
          <a:latin typeface="Arial" panose="020B0604020202020204" pitchFamily="34" charset="0"/>
          <a:ea typeface="Arial" charset="0"/>
          <a:cs typeface="Arial" panose="020B0604020202020204" pitchFamily="34" charset="0"/>
        </a:defRPr>
      </a:lvl2pPr>
      <a:lvl3pPr algn="l" defTabSz="912261" rtl="0" eaLnBrk="1" fontAlgn="base" hangingPunct="1">
        <a:lnSpc>
          <a:spcPct val="90000"/>
        </a:lnSpc>
        <a:spcBef>
          <a:spcPct val="0"/>
        </a:spcBef>
        <a:spcAft>
          <a:spcPct val="0"/>
        </a:spcAft>
        <a:defRPr sz="3733">
          <a:solidFill>
            <a:srgbClr val="2C70AC"/>
          </a:solidFill>
          <a:latin typeface="Arial" panose="020B0604020202020204" pitchFamily="34" charset="0"/>
          <a:ea typeface="Arial" charset="0"/>
          <a:cs typeface="Arial" panose="020B0604020202020204" pitchFamily="34" charset="0"/>
        </a:defRPr>
      </a:lvl3pPr>
      <a:lvl4pPr algn="l" defTabSz="912261" rtl="0" eaLnBrk="1" fontAlgn="base" hangingPunct="1">
        <a:lnSpc>
          <a:spcPct val="90000"/>
        </a:lnSpc>
        <a:spcBef>
          <a:spcPct val="0"/>
        </a:spcBef>
        <a:spcAft>
          <a:spcPct val="0"/>
        </a:spcAft>
        <a:defRPr sz="3733">
          <a:solidFill>
            <a:srgbClr val="2C70AC"/>
          </a:solidFill>
          <a:latin typeface="Arial" panose="020B0604020202020204" pitchFamily="34" charset="0"/>
          <a:ea typeface="Arial" charset="0"/>
          <a:cs typeface="Arial" panose="020B0604020202020204" pitchFamily="34" charset="0"/>
        </a:defRPr>
      </a:lvl4pPr>
      <a:lvl5pPr algn="l" defTabSz="912261" rtl="0" eaLnBrk="1" fontAlgn="base" hangingPunct="1">
        <a:lnSpc>
          <a:spcPct val="90000"/>
        </a:lnSpc>
        <a:spcBef>
          <a:spcPct val="0"/>
        </a:spcBef>
        <a:spcAft>
          <a:spcPct val="0"/>
        </a:spcAft>
        <a:defRPr sz="3733">
          <a:solidFill>
            <a:srgbClr val="2C70AC"/>
          </a:solidFill>
          <a:latin typeface="Arial" panose="020B0604020202020204" pitchFamily="34" charset="0"/>
          <a:ea typeface="Arial" charset="0"/>
          <a:cs typeface="Arial" panose="020B0604020202020204" pitchFamily="34" charset="0"/>
        </a:defRPr>
      </a:lvl5pPr>
      <a:lvl6pPr marL="609585" algn="l" defTabSz="912261" rtl="0" eaLnBrk="1" fontAlgn="base" hangingPunct="1">
        <a:lnSpc>
          <a:spcPct val="90000"/>
        </a:lnSpc>
        <a:spcBef>
          <a:spcPct val="0"/>
        </a:spcBef>
        <a:spcAft>
          <a:spcPct val="0"/>
        </a:spcAft>
        <a:defRPr sz="3600">
          <a:solidFill>
            <a:schemeClr val="tx2"/>
          </a:solidFill>
          <a:latin typeface="Arial" panose="020B0604020202020204" pitchFamily="34" charset="0"/>
          <a:cs typeface="Arial" panose="020B0604020202020204" pitchFamily="34" charset="0"/>
        </a:defRPr>
      </a:lvl6pPr>
      <a:lvl7pPr marL="1219170" algn="l" defTabSz="912261" rtl="0" eaLnBrk="1" fontAlgn="base" hangingPunct="1">
        <a:lnSpc>
          <a:spcPct val="90000"/>
        </a:lnSpc>
        <a:spcBef>
          <a:spcPct val="0"/>
        </a:spcBef>
        <a:spcAft>
          <a:spcPct val="0"/>
        </a:spcAft>
        <a:defRPr sz="3600">
          <a:solidFill>
            <a:schemeClr val="tx2"/>
          </a:solidFill>
          <a:latin typeface="Arial" panose="020B0604020202020204" pitchFamily="34" charset="0"/>
          <a:cs typeface="Arial" panose="020B0604020202020204" pitchFamily="34" charset="0"/>
        </a:defRPr>
      </a:lvl7pPr>
      <a:lvl8pPr marL="1828754" algn="l" defTabSz="912261" rtl="0" eaLnBrk="1" fontAlgn="base" hangingPunct="1">
        <a:lnSpc>
          <a:spcPct val="90000"/>
        </a:lnSpc>
        <a:spcBef>
          <a:spcPct val="0"/>
        </a:spcBef>
        <a:spcAft>
          <a:spcPct val="0"/>
        </a:spcAft>
        <a:defRPr sz="3600">
          <a:solidFill>
            <a:schemeClr val="tx2"/>
          </a:solidFill>
          <a:latin typeface="Arial" panose="020B0604020202020204" pitchFamily="34" charset="0"/>
          <a:cs typeface="Arial" panose="020B0604020202020204" pitchFamily="34" charset="0"/>
        </a:defRPr>
      </a:lvl8pPr>
      <a:lvl9pPr marL="2438339" algn="l" defTabSz="912261" rtl="0" eaLnBrk="1" fontAlgn="base" hangingPunct="1">
        <a:lnSpc>
          <a:spcPct val="90000"/>
        </a:lnSpc>
        <a:spcBef>
          <a:spcPct val="0"/>
        </a:spcBef>
        <a:spcAft>
          <a:spcPct val="0"/>
        </a:spcAft>
        <a:defRPr sz="3600">
          <a:solidFill>
            <a:schemeClr val="tx2"/>
          </a:solidFill>
          <a:latin typeface="Arial" panose="020B0604020202020204" pitchFamily="34" charset="0"/>
          <a:cs typeface="Arial" panose="020B0604020202020204" pitchFamily="34" charset="0"/>
        </a:defRPr>
      </a:lvl9pPr>
    </p:titleStyle>
    <p:bodyStyle>
      <a:lvl1pPr marL="306910" indent="-306910" algn="l" defTabSz="912261" rtl="0" eaLnBrk="1" fontAlgn="base" hangingPunct="1">
        <a:lnSpc>
          <a:spcPct val="90000"/>
        </a:lnSpc>
        <a:spcBef>
          <a:spcPts val="400"/>
        </a:spcBef>
        <a:spcAft>
          <a:spcPct val="0"/>
        </a:spcAft>
        <a:buFont typeface="Arial" panose="020B0604020202020204" pitchFamily="34" charset="0"/>
        <a:buChar char="•"/>
        <a:defRPr kern="1200">
          <a:solidFill>
            <a:schemeClr val="tx1"/>
          </a:solidFill>
          <a:latin typeface="+mn-lt"/>
          <a:ea typeface="Arial" charset="0"/>
          <a:cs typeface="Arial" charset="0"/>
        </a:defRPr>
      </a:lvl1pPr>
      <a:lvl2pPr marL="615935" indent="-309026" algn="l" defTabSz="912261" rtl="0" eaLnBrk="1" fontAlgn="base" hangingPunct="1">
        <a:lnSpc>
          <a:spcPct val="90000"/>
        </a:lnSpc>
        <a:spcBef>
          <a:spcPts val="400"/>
        </a:spcBef>
        <a:spcAft>
          <a:spcPct val="0"/>
        </a:spcAft>
        <a:buFont typeface="Arial" panose="020B0604020202020204" pitchFamily="34" charset="0"/>
        <a:buChar char="–"/>
        <a:defRPr sz="1867" kern="1200">
          <a:solidFill>
            <a:schemeClr val="tx1"/>
          </a:solidFill>
          <a:latin typeface="+mn-lt"/>
          <a:ea typeface="Arial" charset="0"/>
          <a:cs typeface="Arial" charset="0"/>
        </a:defRPr>
      </a:lvl2pPr>
      <a:lvl3pPr marL="912261" indent="-296326" algn="l" defTabSz="912261" rtl="0" eaLnBrk="1" fontAlgn="base" hangingPunct="1">
        <a:lnSpc>
          <a:spcPct val="90000"/>
        </a:lnSpc>
        <a:spcBef>
          <a:spcPts val="400"/>
        </a:spcBef>
        <a:spcAft>
          <a:spcPct val="0"/>
        </a:spcAft>
        <a:buFont typeface="Wingdings" panose="05000000000000000000" pitchFamily="2" charset="2"/>
        <a:buChar char="§"/>
        <a:defRPr sz="1867" kern="1200">
          <a:solidFill>
            <a:schemeClr val="tx1"/>
          </a:solidFill>
          <a:latin typeface="+mn-lt"/>
          <a:ea typeface="Arial" charset="0"/>
          <a:cs typeface="Arial" charset="0"/>
        </a:defRPr>
      </a:lvl3pPr>
      <a:lvl4pPr marL="1219170" indent="-306910" algn="l" defTabSz="912261" rtl="0" eaLnBrk="1" fontAlgn="base" hangingPunct="1">
        <a:lnSpc>
          <a:spcPct val="90000"/>
        </a:lnSpc>
        <a:spcBef>
          <a:spcPts val="400"/>
        </a:spcBef>
        <a:spcAft>
          <a:spcPct val="0"/>
        </a:spcAft>
        <a:buFont typeface="Arial" panose="020B0604020202020204" pitchFamily="34" charset="0"/>
        <a:buChar char="•"/>
        <a:defRPr sz="1867" kern="1200">
          <a:solidFill>
            <a:schemeClr val="tx1"/>
          </a:solidFill>
          <a:latin typeface="+mn-lt"/>
          <a:ea typeface="Arial" charset="0"/>
          <a:cs typeface="Arial" charset="0"/>
        </a:defRPr>
      </a:lvl4pPr>
      <a:lvl5pPr marL="1526079" indent="-306910" algn="l" defTabSz="912261" rtl="0" eaLnBrk="1" fontAlgn="base" hangingPunct="1">
        <a:lnSpc>
          <a:spcPct val="90000"/>
        </a:lnSpc>
        <a:spcBef>
          <a:spcPts val="400"/>
        </a:spcBef>
        <a:spcAft>
          <a:spcPct val="0"/>
        </a:spcAft>
        <a:buFont typeface="Arial" panose="020B0604020202020204" pitchFamily="34" charset="0"/>
        <a:buChar char="•"/>
        <a:defRPr sz="1867" kern="1200">
          <a:solidFill>
            <a:schemeClr val="tx1"/>
          </a:solidFill>
          <a:latin typeface="+mn-lt"/>
          <a:ea typeface="Arial" charset="0"/>
          <a:cs typeface="Arial" charset="0"/>
        </a:defRPr>
      </a:lvl5pPr>
      <a:lvl6pPr marL="2512941" indent="-228450" algn="l" defTabSz="913798" rtl="0" eaLnBrk="1" latinLnBrk="0" hangingPunct="1">
        <a:lnSpc>
          <a:spcPct val="90000"/>
        </a:lnSpc>
        <a:spcBef>
          <a:spcPts val="500"/>
        </a:spcBef>
        <a:buFont typeface="Arial"/>
        <a:buChar char="•"/>
        <a:defRPr sz="1865" kern="1200">
          <a:solidFill>
            <a:schemeClr val="tx1"/>
          </a:solidFill>
          <a:latin typeface="+mn-lt"/>
          <a:ea typeface="+mn-ea"/>
          <a:cs typeface="+mn-cs"/>
        </a:defRPr>
      </a:lvl6pPr>
      <a:lvl7pPr marL="2969842" indent="-228450" algn="l" defTabSz="913798" rtl="0" eaLnBrk="1" latinLnBrk="0" hangingPunct="1">
        <a:lnSpc>
          <a:spcPct val="90000"/>
        </a:lnSpc>
        <a:spcBef>
          <a:spcPts val="500"/>
        </a:spcBef>
        <a:buFont typeface="Arial"/>
        <a:buChar char="•"/>
        <a:defRPr sz="1865" kern="1200">
          <a:solidFill>
            <a:schemeClr val="tx1"/>
          </a:solidFill>
          <a:latin typeface="+mn-lt"/>
          <a:ea typeface="+mn-ea"/>
          <a:cs typeface="+mn-cs"/>
        </a:defRPr>
      </a:lvl7pPr>
      <a:lvl8pPr marL="3426740" indent="-228450" algn="l" defTabSz="913798" rtl="0" eaLnBrk="1" latinLnBrk="0" hangingPunct="1">
        <a:lnSpc>
          <a:spcPct val="90000"/>
        </a:lnSpc>
        <a:spcBef>
          <a:spcPts val="500"/>
        </a:spcBef>
        <a:buFont typeface="Arial"/>
        <a:buChar char="•"/>
        <a:defRPr sz="1865" kern="1200">
          <a:solidFill>
            <a:schemeClr val="tx1"/>
          </a:solidFill>
          <a:latin typeface="+mn-lt"/>
          <a:ea typeface="+mn-ea"/>
          <a:cs typeface="+mn-cs"/>
        </a:defRPr>
      </a:lvl8pPr>
      <a:lvl9pPr marL="3883638" indent="-228450" algn="l" defTabSz="913798" rtl="0" eaLnBrk="1" latinLnBrk="0" hangingPunct="1">
        <a:lnSpc>
          <a:spcPct val="90000"/>
        </a:lnSpc>
        <a:spcBef>
          <a:spcPts val="500"/>
        </a:spcBef>
        <a:buFont typeface="Arial"/>
        <a:buChar char="•"/>
        <a:defRPr sz="1865" kern="1200">
          <a:solidFill>
            <a:schemeClr val="tx1"/>
          </a:solidFill>
          <a:latin typeface="+mn-lt"/>
          <a:ea typeface="+mn-ea"/>
          <a:cs typeface="+mn-cs"/>
        </a:defRPr>
      </a:lvl9pPr>
    </p:bodyStyle>
    <p:otherStyle>
      <a:defPPr>
        <a:defRPr lang="en-US"/>
      </a:defPPr>
      <a:lvl1pPr marL="0" algn="l" defTabSz="913798" rtl="0" eaLnBrk="1" latinLnBrk="0" hangingPunct="1">
        <a:defRPr sz="1865" kern="1200">
          <a:solidFill>
            <a:schemeClr val="tx1"/>
          </a:solidFill>
          <a:latin typeface="+mn-lt"/>
          <a:ea typeface="+mn-ea"/>
          <a:cs typeface="+mn-cs"/>
        </a:defRPr>
      </a:lvl1pPr>
      <a:lvl2pPr marL="456897" algn="l" defTabSz="913798" rtl="0" eaLnBrk="1" latinLnBrk="0" hangingPunct="1">
        <a:defRPr sz="1865" kern="1200">
          <a:solidFill>
            <a:schemeClr val="tx1"/>
          </a:solidFill>
          <a:latin typeface="+mn-lt"/>
          <a:ea typeface="+mn-ea"/>
          <a:cs typeface="+mn-cs"/>
        </a:defRPr>
      </a:lvl2pPr>
      <a:lvl3pPr marL="913798" algn="l" defTabSz="913798" rtl="0" eaLnBrk="1" latinLnBrk="0" hangingPunct="1">
        <a:defRPr sz="1865" kern="1200">
          <a:solidFill>
            <a:schemeClr val="tx1"/>
          </a:solidFill>
          <a:latin typeface="+mn-lt"/>
          <a:ea typeface="+mn-ea"/>
          <a:cs typeface="+mn-cs"/>
        </a:defRPr>
      </a:lvl3pPr>
      <a:lvl4pPr marL="1370695" algn="l" defTabSz="913798" rtl="0" eaLnBrk="1" latinLnBrk="0" hangingPunct="1">
        <a:defRPr sz="1865" kern="1200">
          <a:solidFill>
            <a:schemeClr val="tx1"/>
          </a:solidFill>
          <a:latin typeface="+mn-lt"/>
          <a:ea typeface="+mn-ea"/>
          <a:cs typeface="+mn-cs"/>
        </a:defRPr>
      </a:lvl4pPr>
      <a:lvl5pPr marL="1827594" algn="l" defTabSz="913798" rtl="0" eaLnBrk="1" latinLnBrk="0" hangingPunct="1">
        <a:defRPr sz="1865" kern="1200">
          <a:solidFill>
            <a:schemeClr val="tx1"/>
          </a:solidFill>
          <a:latin typeface="+mn-lt"/>
          <a:ea typeface="+mn-ea"/>
          <a:cs typeface="+mn-cs"/>
        </a:defRPr>
      </a:lvl5pPr>
      <a:lvl6pPr marL="2284494" algn="l" defTabSz="913798" rtl="0" eaLnBrk="1" latinLnBrk="0" hangingPunct="1">
        <a:defRPr sz="1865" kern="1200">
          <a:solidFill>
            <a:schemeClr val="tx1"/>
          </a:solidFill>
          <a:latin typeface="+mn-lt"/>
          <a:ea typeface="+mn-ea"/>
          <a:cs typeface="+mn-cs"/>
        </a:defRPr>
      </a:lvl6pPr>
      <a:lvl7pPr marL="2741391" algn="l" defTabSz="913798" rtl="0" eaLnBrk="1" latinLnBrk="0" hangingPunct="1">
        <a:defRPr sz="1865" kern="1200">
          <a:solidFill>
            <a:schemeClr val="tx1"/>
          </a:solidFill>
          <a:latin typeface="+mn-lt"/>
          <a:ea typeface="+mn-ea"/>
          <a:cs typeface="+mn-cs"/>
        </a:defRPr>
      </a:lvl7pPr>
      <a:lvl8pPr marL="3198289" algn="l" defTabSz="913798" rtl="0" eaLnBrk="1" latinLnBrk="0" hangingPunct="1">
        <a:defRPr sz="1865" kern="1200">
          <a:solidFill>
            <a:schemeClr val="tx1"/>
          </a:solidFill>
          <a:latin typeface="+mn-lt"/>
          <a:ea typeface="+mn-ea"/>
          <a:cs typeface="+mn-cs"/>
        </a:defRPr>
      </a:lvl8pPr>
      <a:lvl9pPr marL="3655187" algn="l" defTabSz="913798" rtl="0" eaLnBrk="1" latinLnBrk="0" hangingPunct="1">
        <a:defRPr sz="186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3600" y="259977"/>
            <a:ext cx="10464800" cy="2644430"/>
          </a:xfrm>
          <a:ln>
            <a:noFill/>
          </a:ln>
        </p:spPr>
        <p:txBody>
          <a:bodyPr rtlCol="0">
            <a:noAutofit/>
          </a:bodyPr>
          <a:lstStyle/>
          <a:p>
            <a:pPr algn="ctr">
              <a:lnSpc>
                <a:spcPct val="100000"/>
              </a:lnSpc>
            </a:pPr>
            <a:r>
              <a:rPr lang="en-US" sz="3200" b="1" dirty="0">
                <a:ln>
                  <a:solidFill>
                    <a:schemeClr val="bg2">
                      <a:lumMod val="50000"/>
                    </a:schemeClr>
                  </a:solidFill>
                </a:ln>
                <a:effectLst>
                  <a:outerShdw blurRad="38100" dist="38100" dir="2700000" algn="tl">
                    <a:srgbClr val="000000">
                      <a:alpha val="43137"/>
                    </a:srgbClr>
                  </a:outerShdw>
                </a:effectLst>
              </a:rPr>
              <a:t>Outcomes of Axicabtagene Ciloleucel in</a:t>
            </a:r>
            <a:br>
              <a:rPr lang="en-US" sz="3200" b="1" dirty="0">
                <a:ln>
                  <a:solidFill>
                    <a:schemeClr val="bg2">
                      <a:lumMod val="50000"/>
                    </a:schemeClr>
                  </a:solidFill>
                </a:ln>
                <a:effectLst>
                  <a:outerShdw blurRad="38100" dist="38100" dir="2700000" algn="tl">
                    <a:srgbClr val="000000">
                      <a:alpha val="43137"/>
                    </a:srgbClr>
                  </a:outerShdw>
                </a:effectLst>
              </a:rPr>
            </a:br>
            <a:r>
              <a:rPr lang="en-US" sz="3200" b="1" dirty="0">
                <a:ln>
                  <a:solidFill>
                    <a:schemeClr val="bg2">
                      <a:lumMod val="50000"/>
                    </a:schemeClr>
                  </a:solidFill>
                </a:ln>
                <a:effectLst>
                  <a:outerShdw blurRad="38100" dist="38100" dir="2700000" algn="tl">
                    <a:srgbClr val="000000">
                      <a:alpha val="43137"/>
                    </a:srgbClr>
                  </a:outerShdw>
                </a:effectLst>
              </a:rPr>
              <a:t>Comparison with Chemoimmunotherapy in an Elderly Population for Treatment of Relapsed or Refractory Large B-cell Lymphoma after Two or More Lines of Prior Therapy</a:t>
            </a:r>
            <a:endParaRPr lang="en-US" sz="3200" dirty="0">
              <a:ln>
                <a:solidFill>
                  <a:schemeClr val="bg2">
                    <a:lumMod val="50000"/>
                  </a:schemeClr>
                </a:solidFill>
              </a:ln>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07388" y="2967317"/>
            <a:ext cx="11977225" cy="2519083"/>
          </a:xfrm>
        </p:spPr>
        <p:txBody>
          <a:bodyPr rtlCol="0">
            <a:noAutofit/>
          </a:bodyPr>
          <a:lstStyle/>
          <a:p>
            <a:pPr marL="0" indent="0" algn="ctr">
              <a:spcBef>
                <a:spcPts val="0"/>
              </a:spcBef>
              <a:spcAft>
                <a:spcPts val="800"/>
              </a:spcAft>
              <a:buNone/>
            </a:pPr>
            <a:r>
              <a:rPr lang="en-US" sz="1700" dirty="0">
                <a:solidFill>
                  <a:schemeClr val="tx1"/>
                </a:solidFill>
              </a:rPr>
              <a:t>Matthew A. Lunning, DO</a:t>
            </a:r>
            <a:r>
              <a:rPr lang="en-US" sz="1700" baseline="30000" dirty="0">
                <a:solidFill>
                  <a:schemeClr val="tx1"/>
                </a:solidFill>
              </a:rPr>
              <a:t>1</a:t>
            </a:r>
            <a:r>
              <a:rPr lang="en-US" sz="1700" dirty="0">
                <a:solidFill>
                  <a:schemeClr val="tx1"/>
                </a:solidFill>
              </a:rPr>
              <a:t>*; Hai-Lin Wang, MPH</a:t>
            </a:r>
            <a:r>
              <a:rPr lang="en-US" sz="1700" baseline="30000" dirty="0">
                <a:solidFill>
                  <a:schemeClr val="tx1"/>
                </a:solidFill>
              </a:rPr>
              <a:t>2</a:t>
            </a:r>
            <a:r>
              <a:rPr lang="en-US" sz="1700" dirty="0">
                <a:solidFill>
                  <a:schemeClr val="tx1"/>
                </a:solidFill>
              </a:rPr>
              <a:t>*; Zhen-Huan Hu, MPH</a:t>
            </a:r>
            <a:r>
              <a:rPr lang="en-US" sz="1700" baseline="30000" dirty="0">
                <a:solidFill>
                  <a:schemeClr val="tx1"/>
                </a:solidFill>
              </a:rPr>
              <a:t>2</a:t>
            </a:r>
            <a:r>
              <a:rPr lang="en-US" sz="1700" dirty="0">
                <a:solidFill>
                  <a:schemeClr val="tx1"/>
                </a:solidFill>
              </a:rPr>
              <a:t>; Frederick L. Locke, MD</a:t>
            </a:r>
            <a:r>
              <a:rPr lang="en-US" sz="1700" baseline="30000" dirty="0">
                <a:solidFill>
                  <a:schemeClr val="tx1"/>
                </a:solidFill>
              </a:rPr>
              <a:t>3</a:t>
            </a:r>
            <a:r>
              <a:rPr lang="en-US" sz="1700" dirty="0">
                <a:solidFill>
                  <a:schemeClr val="tx1"/>
                </a:solidFill>
              </a:rPr>
              <a:t>; </a:t>
            </a:r>
            <a:br>
              <a:rPr lang="en-US" sz="1700" dirty="0">
                <a:solidFill>
                  <a:schemeClr val="tx1"/>
                </a:solidFill>
              </a:rPr>
            </a:br>
            <a:r>
              <a:rPr lang="en-US" sz="1700" dirty="0">
                <a:solidFill>
                  <a:schemeClr val="tx1"/>
                </a:solidFill>
              </a:rPr>
              <a:t>Tanya Siddiqi, MD</a:t>
            </a:r>
            <a:r>
              <a:rPr lang="en-US" sz="1700" baseline="30000" dirty="0">
                <a:solidFill>
                  <a:schemeClr val="tx1"/>
                </a:solidFill>
              </a:rPr>
              <a:t>4</a:t>
            </a:r>
            <a:r>
              <a:rPr lang="en-US" sz="1700" dirty="0">
                <a:solidFill>
                  <a:schemeClr val="tx1"/>
                </a:solidFill>
              </a:rPr>
              <a:t>; Caron A. Jacobson, MD, MMSc</a:t>
            </a:r>
            <a:r>
              <a:rPr lang="en-US" sz="1700" baseline="30000" dirty="0">
                <a:solidFill>
                  <a:schemeClr val="tx1"/>
                </a:solidFill>
              </a:rPr>
              <a:t>5</a:t>
            </a:r>
            <a:r>
              <a:rPr lang="en-US" sz="1700" dirty="0">
                <a:solidFill>
                  <a:schemeClr val="tx1"/>
                </a:solidFill>
              </a:rPr>
              <a:t>; Sairah Ahmed, MD</a:t>
            </a:r>
            <a:r>
              <a:rPr lang="en-US" sz="1700" baseline="30000" dirty="0">
                <a:solidFill>
                  <a:schemeClr val="tx1"/>
                </a:solidFill>
              </a:rPr>
              <a:t>6</a:t>
            </a:r>
            <a:r>
              <a:rPr lang="en-US" sz="1700" dirty="0">
                <a:solidFill>
                  <a:schemeClr val="tx1"/>
                </a:solidFill>
              </a:rPr>
              <a:t>; David B. Miklos, MD, PhD</a:t>
            </a:r>
            <a:r>
              <a:rPr lang="en-US" sz="1700" baseline="30000" dirty="0">
                <a:solidFill>
                  <a:schemeClr val="tx1"/>
                </a:solidFill>
              </a:rPr>
              <a:t>7</a:t>
            </a:r>
            <a:r>
              <a:rPr lang="en-US" sz="1700" dirty="0">
                <a:solidFill>
                  <a:schemeClr val="tx1"/>
                </a:solidFill>
              </a:rPr>
              <a:t>; </a:t>
            </a:r>
            <a:br>
              <a:rPr lang="en-US" sz="1700" dirty="0">
                <a:solidFill>
                  <a:schemeClr val="tx1"/>
                </a:solidFill>
              </a:rPr>
            </a:br>
            <a:r>
              <a:rPr lang="en-US" sz="1700" dirty="0">
                <a:solidFill>
                  <a:schemeClr val="tx1"/>
                </a:solidFill>
              </a:rPr>
              <a:t>Yi Lin, MD, PhD</a:t>
            </a:r>
            <a:r>
              <a:rPr lang="en-US" sz="1700" baseline="30000" dirty="0">
                <a:solidFill>
                  <a:schemeClr val="tx1"/>
                </a:solidFill>
              </a:rPr>
              <a:t>8</a:t>
            </a:r>
            <a:r>
              <a:rPr lang="en-US" sz="1700" dirty="0">
                <a:solidFill>
                  <a:schemeClr val="tx1"/>
                </a:solidFill>
              </a:rPr>
              <a:t>; Brian T. Hill, MD, PhD</a:t>
            </a:r>
            <a:r>
              <a:rPr lang="en-US" sz="1700" baseline="30000" dirty="0">
                <a:solidFill>
                  <a:schemeClr val="tx1"/>
                </a:solidFill>
              </a:rPr>
              <a:t>9</a:t>
            </a:r>
            <a:r>
              <a:rPr lang="en-US" sz="1700" dirty="0">
                <a:solidFill>
                  <a:schemeClr val="tx1"/>
                </a:solidFill>
              </a:rPr>
              <a:t>; Armin Ghobadi, MD</a:t>
            </a:r>
            <a:r>
              <a:rPr lang="en-US" sz="1700" baseline="30000" dirty="0">
                <a:solidFill>
                  <a:schemeClr val="tx1"/>
                </a:solidFill>
              </a:rPr>
              <a:t>10</a:t>
            </a:r>
            <a:r>
              <a:rPr lang="en-US" sz="1700" dirty="0">
                <a:solidFill>
                  <a:schemeClr val="tx1"/>
                </a:solidFill>
              </a:rPr>
              <a:t>; Sattva S. Neelapu, MD</a:t>
            </a:r>
            <a:r>
              <a:rPr lang="en-US" sz="1700" baseline="30000" dirty="0">
                <a:solidFill>
                  <a:schemeClr val="tx1"/>
                </a:solidFill>
              </a:rPr>
              <a:t>6</a:t>
            </a:r>
            <a:r>
              <a:rPr lang="en-US" sz="1700" dirty="0">
                <a:solidFill>
                  <a:schemeClr val="tx1"/>
                </a:solidFill>
              </a:rPr>
              <a:t>; Jason R. Westin, MD</a:t>
            </a:r>
            <a:r>
              <a:rPr lang="en-US" sz="1700" baseline="30000" dirty="0">
                <a:solidFill>
                  <a:schemeClr val="tx1"/>
                </a:solidFill>
              </a:rPr>
              <a:t>6</a:t>
            </a:r>
            <a:r>
              <a:rPr lang="en-US" sz="1700" dirty="0">
                <a:solidFill>
                  <a:schemeClr val="tx1"/>
                </a:solidFill>
              </a:rPr>
              <a:t>; Harry Miao, MD, PhD</a:t>
            </a:r>
            <a:r>
              <a:rPr lang="en-US" sz="1700" baseline="30000" dirty="0">
                <a:solidFill>
                  <a:schemeClr val="tx1"/>
                </a:solidFill>
              </a:rPr>
              <a:t>2</a:t>
            </a:r>
            <a:r>
              <a:rPr lang="en-US" sz="1700" dirty="0">
                <a:solidFill>
                  <a:schemeClr val="tx1"/>
                </a:solidFill>
              </a:rPr>
              <a:t>; Shilpa Shahani, MD</a:t>
            </a:r>
            <a:r>
              <a:rPr lang="en-US" sz="1700" baseline="30000" dirty="0">
                <a:solidFill>
                  <a:schemeClr val="tx1"/>
                </a:solidFill>
              </a:rPr>
              <a:t>2</a:t>
            </a:r>
            <a:r>
              <a:rPr lang="en-US" sz="1700" dirty="0">
                <a:solidFill>
                  <a:schemeClr val="tx1"/>
                </a:solidFill>
              </a:rPr>
              <a:t>; Anik R. Patel, PhD</a:t>
            </a:r>
            <a:r>
              <a:rPr lang="en-US" sz="1700" baseline="30000" dirty="0">
                <a:solidFill>
                  <a:schemeClr val="tx1"/>
                </a:solidFill>
              </a:rPr>
              <a:t>2</a:t>
            </a:r>
            <a:r>
              <a:rPr lang="en-US" sz="1700" dirty="0">
                <a:solidFill>
                  <a:schemeClr val="tx1"/>
                </a:solidFill>
              </a:rPr>
              <a:t>; Clare Spooner, MBBS, BSc</a:t>
            </a:r>
            <a:r>
              <a:rPr lang="en-US" sz="1700" baseline="30000" dirty="0">
                <a:solidFill>
                  <a:schemeClr val="tx1"/>
                </a:solidFill>
              </a:rPr>
              <a:t>2</a:t>
            </a:r>
            <a:r>
              <a:rPr lang="en-US" sz="1700" dirty="0">
                <a:solidFill>
                  <a:schemeClr val="tx1"/>
                </a:solidFill>
              </a:rPr>
              <a:t>; Christine Fu, PhD</a:t>
            </a:r>
            <a:r>
              <a:rPr lang="en-US" sz="1700" baseline="30000" dirty="0">
                <a:solidFill>
                  <a:schemeClr val="tx1"/>
                </a:solidFill>
              </a:rPr>
              <a:t>2</a:t>
            </a:r>
            <a:r>
              <a:rPr lang="en-US" sz="1700" dirty="0">
                <a:solidFill>
                  <a:schemeClr val="tx1"/>
                </a:solidFill>
              </a:rPr>
              <a:t>; Hairong Xu, MD, PhD</a:t>
            </a:r>
            <a:r>
              <a:rPr lang="en-US" sz="1700" baseline="30000" dirty="0">
                <a:solidFill>
                  <a:schemeClr val="tx1"/>
                </a:solidFill>
              </a:rPr>
              <a:t>2</a:t>
            </a:r>
            <a:r>
              <a:rPr lang="en-US" sz="1700" dirty="0">
                <a:solidFill>
                  <a:schemeClr val="tx1"/>
                </a:solidFill>
              </a:rPr>
              <a:t>; Marcelo Pasquini, MD, MS</a:t>
            </a:r>
            <a:r>
              <a:rPr lang="en-US" sz="1700" baseline="30000" dirty="0">
                <a:solidFill>
                  <a:schemeClr val="tx1"/>
                </a:solidFill>
              </a:rPr>
              <a:t>11</a:t>
            </a:r>
            <a:endParaRPr lang="en-US" sz="1700" dirty="0">
              <a:solidFill>
                <a:schemeClr val="tx1"/>
              </a:solidFill>
            </a:endParaRPr>
          </a:p>
          <a:p>
            <a:pPr marL="0" indent="0" algn="ctr">
              <a:spcBef>
                <a:spcPts val="0"/>
              </a:spcBef>
              <a:spcAft>
                <a:spcPts val="800"/>
              </a:spcAft>
              <a:buNone/>
            </a:pPr>
            <a:r>
              <a:rPr lang="en-US" sz="1200" baseline="30000" dirty="0">
                <a:solidFill>
                  <a:schemeClr val="tx1"/>
                </a:solidFill>
              </a:rPr>
              <a:t>1</a:t>
            </a:r>
            <a:r>
              <a:rPr lang="en-US" sz="1200" dirty="0">
                <a:solidFill>
                  <a:schemeClr val="tx1"/>
                </a:solidFill>
              </a:rPr>
              <a:t>University of Nebraska, Omaha, NE, USA; </a:t>
            </a:r>
            <a:r>
              <a:rPr lang="en-US" sz="1200" baseline="30000" dirty="0">
                <a:solidFill>
                  <a:schemeClr val="tx1"/>
                </a:solidFill>
              </a:rPr>
              <a:t>2</a:t>
            </a:r>
            <a:r>
              <a:rPr lang="it-IT" sz="1200" dirty="0">
                <a:solidFill>
                  <a:schemeClr val="tx1"/>
                </a:solidFill>
              </a:rPr>
              <a:t>Kite, a Gilead Company, Santa Monica, CA, USA; </a:t>
            </a:r>
            <a:r>
              <a:rPr lang="it-IT" sz="1200" baseline="30000" dirty="0">
                <a:solidFill>
                  <a:schemeClr val="tx1"/>
                </a:solidFill>
              </a:rPr>
              <a:t>3</a:t>
            </a:r>
            <a:r>
              <a:rPr lang="it-IT" sz="1200" dirty="0">
                <a:solidFill>
                  <a:schemeClr val="tx1"/>
                </a:solidFill>
              </a:rPr>
              <a:t>Moffitt Cancer Center, Tampa, FL, USA; </a:t>
            </a:r>
            <a:r>
              <a:rPr lang="en-US" sz="1200" baseline="30000" dirty="0">
                <a:solidFill>
                  <a:schemeClr val="tx1"/>
                </a:solidFill>
              </a:rPr>
              <a:t>4</a:t>
            </a:r>
            <a:r>
              <a:rPr lang="en-US" sz="1200" dirty="0">
                <a:solidFill>
                  <a:schemeClr val="tx1"/>
                </a:solidFill>
              </a:rPr>
              <a:t>City of Hope National Medical Center, Duarte, CA, USA; </a:t>
            </a:r>
            <a:r>
              <a:rPr lang="en-US" sz="1200" baseline="30000" dirty="0">
                <a:solidFill>
                  <a:schemeClr val="tx1"/>
                </a:solidFill>
              </a:rPr>
              <a:t>5</a:t>
            </a:r>
            <a:r>
              <a:rPr lang="en-US" sz="1200" dirty="0">
                <a:solidFill>
                  <a:schemeClr val="tx1"/>
                </a:solidFill>
              </a:rPr>
              <a:t>Dana-Farber Cancer Institute, Boston, MA, USA; </a:t>
            </a:r>
            <a:r>
              <a:rPr lang="en-US" sz="1200" baseline="30000" dirty="0">
                <a:solidFill>
                  <a:schemeClr val="tx1"/>
                </a:solidFill>
              </a:rPr>
              <a:t>6</a:t>
            </a:r>
            <a:r>
              <a:rPr lang="en-US" sz="1200" dirty="0">
                <a:solidFill>
                  <a:schemeClr val="tx1"/>
                </a:solidFill>
              </a:rPr>
              <a:t>The University of Texas MD Anderson Cancer Center, Houston, TX, USA; </a:t>
            </a:r>
            <a:r>
              <a:rPr lang="en-US" sz="1200" baseline="30000" dirty="0">
                <a:solidFill>
                  <a:schemeClr val="tx1"/>
                </a:solidFill>
              </a:rPr>
              <a:t>7</a:t>
            </a:r>
            <a:r>
              <a:rPr lang="en-US" sz="1200" dirty="0">
                <a:solidFill>
                  <a:schemeClr val="tx1"/>
                </a:solidFill>
              </a:rPr>
              <a:t>Stanford University School of Medicine, Stanford, CA, USA; </a:t>
            </a:r>
            <a:r>
              <a:rPr lang="en-US" sz="1200" baseline="30000" dirty="0">
                <a:solidFill>
                  <a:schemeClr val="tx1"/>
                </a:solidFill>
              </a:rPr>
              <a:t>8</a:t>
            </a:r>
            <a:r>
              <a:rPr lang="en-US" sz="1200" dirty="0">
                <a:solidFill>
                  <a:schemeClr val="tx1"/>
                </a:solidFill>
              </a:rPr>
              <a:t>Mayo Clinic, Rochester, MN, USA; </a:t>
            </a:r>
            <a:r>
              <a:rPr lang="en-US" sz="1200" baseline="30000" dirty="0">
                <a:solidFill>
                  <a:schemeClr val="tx1"/>
                </a:solidFill>
              </a:rPr>
              <a:t>9</a:t>
            </a:r>
            <a:r>
              <a:rPr lang="en-US" sz="1200" dirty="0">
                <a:solidFill>
                  <a:schemeClr val="tx1"/>
                </a:solidFill>
              </a:rPr>
              <a:t>Cleveland Clinic Foundation, Cleveland, OH, USA; </a:t>
            </a:r>
            <a:r>
              <a:rPr lang="en-US" sz="1200" baseline="30000" dirty="0">
                <a:solidFill>
                  <a:schemeClr val="tx1"/>
                </a:solidFill>
              </a:rPr>
              <a:t>10</a:t>
            </a:r>
            <a:r>
              <a:rPr lang="en-US" sz="1200" dirty="0">
                <a:solidFill>
                  <a:schemeClr val="tx1"/>
                </a:solidFill>
              </a:rPr>
              <a:t>Washington University School of Medicine, St Louis, MO, USA; </a:t>
            </a:r>
            <a:r>
              <a:rPr lang="en-US" sz="1200" baseline="30000" dirty="0">
                <a:solidFill>
                  <a:schemeClr val="tx1"/>
                </a:solidFill>
              </a:rPr>
              <a:t>11</a:t>
            </a:r>
            <a:r>
              <a:rPr lang="en-US" sz="1200" dirty="0">
                <a:solidFill>
                  <a:schemeClr val="tx1"/>
                </a:solidFill>
              </a:rPr>
              <a:t>Center for International Blood and Marrow Transplant Research, Medical College of Wisconsin, Milwaukee, WI, USA </a:t>
            </a:r>
          </a:p>
          <a:p>
            <a:pPr marL="0" indent="0">
              <a:spcBef>
                <a:spcPts val="0"/>
              </a:spcBef>
              <a:spcAft>
                <a:spcPts val="800"/>
              </a:spcAft>
              <a:buNone/>
            </a:pPr>
            <a:r>
              <a:rPr lang="en-US" sz="900" baseline="30000" dirty="0">
                <a:solidFill>
                  <a:schemeClr val="tx1"/>
                </a:solidFill>
              </a:rPr>
              <a:t>            </a:t>
            </a:r>
            <a:r>
              <a:rPr lang="en-US" sz="900" dirty="0">
                <a:solidFill>
                  <a:schemeClr val="tx1"/>
                </a:solidFill>
              </a:rPr>
              <a:t>*Equal contributors. </a:t>
            </a:r>
          </a:p>
        </p:txBody>
      </p:sp>
      <p:sp>
        <p:nvSpPr>
          <p:cNvPr id="4" name="TextBox 3">
            <a:extLst>
              <a:ext uri="{FF2B5EF4-FFF2-40B4-BE49-F238E27FC236}">
                <a16:creationId xmlns:a16="http://schemas.microsoft.com/office/drawing/2014/main" id="{A43FF9F0-7854-4673-B278-CE8CB676A97C}"/>
              </a:ext>
            </a:extLst>
          </p:cNvPr>
          <p:cNvSpPr txBox="1"/>
          <p:nvPr/>
        </p:nvSpPr>
        <p:spPr>
          <a:xfrm>
            <a:off x="0" y="0"/>
            <a:ext cx="1479892" cy="369332"/>
          </a:xfrm>
          <a:prstGeom prst="rect">
            <a:avLst/>
          </a:prstGeom>
          <a:noFill/>
        </p:spPr>
        <p:txBody>
          <a:bodyPr wrap="none" rtlCol="0">
            <a:spAutoFit/>
          </a:bodyPr>
          <a:lstStyle/>
          <a:p>
            <a:pPr algn="r"/>
            <a:r>
              <a:rPr lang="en-US" dirty="0"/>
              <a:t>Abstract 765</a:t>
            </a:r>
          </a:p>
        </p:txBody>
      </p:sp>
    </p:spTree>
    <p:extLst>
      <p:ext uri="{BB962C8B-B14F-4D97-AF65-F5344CB8AC3E}">
        <p14:creationId xmlns:p14="http://schemas.microsoft.com/office/powerpoint/2010/main" val="2827563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9F3F45-9681-498D-B1CB-F16DDDB54E48}"/>
              </a:ext>
            </a:extLst>
          </p:cNvPr>
          <p:cNvSpPr>
            <a:spLocks noGrp="1"/>
          </p:cNvSpPr>
          <p:nvPr>
            <p:ph type="title"/>
          </p:nvPr>
        </p:nvSpPr>
        <p:spPr>
          <a:xfrm>
            <a:off x="609600" y="80682"/>
            <a:ext cx="11508712" cy="1214718"/>
          </a:xfrm>
        </p:spPr>
        <p:txBody>
          <a:bodyPr/>
          <a:lstStyle/>
          <a:p>
            <a:r>
              <a:rPr lang="en-US" dirty="0"/>
              <a:t>Unmatched Full Analysis Population</a:t>
            </a:r>
            <a:br>
              <a:rPr lang="en-US" dirty="0"/>
            </a:br>
            <a:r>
              <a:rPr lang="en-US" sz="2000" dirty="0"/>
              <a:t>Multivariable Sensitivity Analysis</a:t>
            </a:r>
          </a:p>
        </p:txBody>
      </p:sp>
      <p:sp>
        <p:nvSpPr>
          <p:cNvPr id="5" name="Slide Number Placeholder 4">
            <a:extLst>
              <a:ext uri="{FF2B5EF4-FFF2-40B4-BE49-F238E27FC236}">
                <a16:creationId xmlns:a16="http://schemas.microsoft.com/office/drawing/2014/main" id="{8FDBA3BC-9825-4CD7-A705-94EC10019464}"/>
              </a:ext>
            </a:extLst>
          </p:cNvPr>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96778CC-3CE0-4863-9B27-67A5CDD72EE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2" name="Footer Placeholder 3">
            <a:extLst>
              <a:ext uri="{FF2B5EF4-FFF2-40B4-BE49-F238E27FC236}">
                <a16:creationId xmlns:a16="http://schemas.microsoft.com/office/drawing/2014/main" id="{D471F6F6-F70A-7424-D884-9D79420012BA}"/>
              </a:ext>
            </a:extLst>
          </p:cNvPr>
          <p:cNvSpPr txBox="1">
            <a:spLocks/>
          </p:cNvSpPr>
          <p:nvPr/>
        </p:nvSpPr>
        <p:spPr>
          <a:xfrm>
            <a:off x="2479264" y="6087994"/>
            <a:ext cx="7406640" cy="770005"/>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0" fontAlgn="base" latinLnBrk="0" hangingPunct="0">
              <a:lnSpc>
                <a:spcPct val="100000"/>
              </a:lnSpc>
              <a:spcBef>
                <a:spcPts val="50"/>
              </a:spcBef>
              <a:spcAft>
                <a:spcPts val="50"/>
              </a:spcAft>
              <a:buClrTx/>
              <a:buSzTx/>
              <a:buFontTx/>
              <a:buNone/>
              <a:tabLst/>
              <a:defRPr/>
            </a:pPr>
            <a:r>
              <a:rPr kumimoji="0" lang="en-US" sz="800" b="0" i="0" u="none" strike="noStrike" kern="1100" cap="none" spc="0" normalizeH="0" baseline="0" noProof="0" dirty="0">
                <a:ln>
                  <a:noFill/>
                </a:ln>
                <a:solidFill>
                  <a:srgbClr val="000000"/>
                </a:solidFill>
                <a:effectLst/>
                <a:uLnTx/>
                <a:uFillTx/>
                <a:latin typeface="Arial" panose="020B0604020202020204" pitchFamily="34" charset="0"/>
                <a:ea typeface="+mn-ea"/>
                <a:cs typeface="+mn-cs"/>
              </a:rPr>
              <a:t>Axi-cel, axicabtagene ciloleucel; CIT, chemoimmunotherapy; CR, complete response; HR, hazard ratio; OR, odds ratio; ORR, overall response rate; </a:t>
            </a:r>
            <a:br>
              <a:rPr kumimoji="0" lang="en-US" sz="800" b="0" i="0" u="none" strike="noStrike" kern="1100" cap="none" spc="0" normalizeH="0" baseline="0" noProof="0" dirty="0">
                <a:ln>
                  <a:noFill/>
                </a:ln>
                <a:solidFill>
                  <a:srgbClr val="000000"/>
                </a:solidFill>
                <a:effectLst/>
                <a:uLnTx/>
                <a:uFillTx/>
                <a:latin typeface="Arial" panose="020B0604020202020204" pitchFamily="34" charset="0"/>
                <a:ea typeface="+mn-ea"/>
                <a:cs typeface="+mn-cs"/>
              </a:rPr>
            </a:br>
            <a:r>
              <a:rPr kumimoji="0" lang="en-US" sz="800" b="0" i="0" u="none" strike="noStrike" kern="1100" cap="none" spc="0" normalizeH="0" baseline="0" noProof="0" dirty="0">
                <a:ln>
                  <a:noFill/>
                </a:ln>
                <a:solidFill>
                  <a:srgbClr val="000000"/>
                </a:solidFill>
                <a:effectLst/>
                <a:uLnTx/>
                <a:uFillTx/>
                <a:latin typeface="Arial" panose="020B0604020202020204" pitchFamily="34" charset="0"/>
                <a:ea typeface="+mn-ea"/>
                <a:cs typeface="+mn-cs"/>
              </a:rPr>
              <a:t>OS, overall survival. </a:t>
            </a:r>
            <a:endParaRPr kumimoji="0" lang="en-US" sz="800" b="0" i="0" u="none" strike="noStrike" kern="0" cap="none" spc="0" normalizeH="0" baseline="0" noProof="0" dirty="0">
              <a:ln>
                <a:noFill/>
              </a:ln>
              <a:solidFill>
                <a:srgbClr val="365F91"/>
              </a:solidFill>
              <a:effectLst/>
              <a:uLnTx/>
              <a:uFillTx/>
              <a:latin typeface="Times New Roman" panose="02020603050405020304" pitchFamily="18" charset="0"/>
              <a:ea typeface="SimSun" panose="02010600030101010101" pitchFamily="2" charset="-122"/>
              <a:cs typeface="+mn-cs"/>
            </a:endParaRPr>
          </a:p>
        </p:txBody>
      </p:sp>
      <p:sp>
        <p:nvSpPr>
          <p:cNvPr id="12" name="Content Placeholder 5">
            <a:extLst>
              <a:ext uri="{FF2B5EF4-FFF2-40B4-BE49-F238E27FC236}">
                <a16:creationId xmlns:a16="http://schemas.microsoft.com/office/drawing/2014/main" id="{3BDF7812-973A-0D54-E391-3AB1D6071CF7}"/>
              </a:ext>
            </a:extLst>
          </p:cNvPr>
          <p:cNvSpPr txBox="1">
            <a:spLocks/>
          </p:cNvSpPr>
          <p:nvPr/>
        </p:nvSpPr>
        <p:spPr>
          <a:xfrm>
            <a:off x="609600" y="5458015"/>
            <a:ext cx="10972800" cy="674804"/>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000" kern="1200">
                <a:solidFill>
                  <a:srgbClr val="000000"/>
                </a:solidFill>
                <a:latin typeface="+mj-lt"/>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600" kern="1200">
                <a:solidFill>
                  <a:srgbClr val="000000"/>
                </a:solidFill>
                <a:latin typeface="+mj-lt"/>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000000"/>
                </a:solidFill>
                <a:latin typeface="+mj-lt"/>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000000"/>
                </a:solidFill>
                <a:latin typeface="+mj-lt"/>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000000"/>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a:ea typeface="+mn-ea"/>
                <a:cs typeface="Arial" pitchFamily="34" charset="0"/>
              </a:rPr>
              <a:t>A sensitivity analysis based on conventional multivariable logistic and Cox regressions in the unmatched full analysis population showed consistent results</a:t>
            </a:r>
          </a:p>
        </p:txBody>
      </p:sp>
      <p:pic>
        <p:nvPicPr>
          <p:cNvPr id="8" name="Picture 7">
            <a:extLst>
              <a:ext uri="{FF2B5EF4-FFF2-40B4-BE49-F238E27FC236}">
                <a16:creationId xmlns:a16="http://schemas.microsoft.com/office/drawing/2014/main" id="{F65700B9-F4DC-3377-CF13-8E0E86C4482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30433" y="1800074"/>
            <a:ext cx="9750840" cy="3746162"/>
          </a:xfrm>
          <a:prstGeom prst="rect">
            <a:avLst/>
          </a:prstGeom>
        </p:spPr>
      </p:pic>
      <p:sp>
        <p:nvSpPr>
          <p:cNvPr id="9" name="Rectangle 8">
            <a:extLst>
              <a:ext uri="{FF2B5EF4-FFF2-40B4-BE49-F238E27FC236}">
                <a16:creationId xmlns:a16="http://schemas.microsoft.com/office/drawing/2014/main" id="{DD2F6DC4-DAE1-1AAE-9409-E47CC0F48DBA}"/>
              </a:ext>
            </a:extLst>
          </p:cNvPr>
          <p:cNvSpPr/>
          <p:nvPr/>
        </p:nvSpPr>
        <p:spPr>
          <a:xfrm>
            <a:off x="2233523" y="1497941"/>
            <a:ext cx="2665689" cy="3200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DFDFD"/>
                </a:solidFill>
                <a:effectLst/>
                <a:uLnTx/>
                <a:uFillTx/>
                <a:latin typeface="Arial"/>
                <a:ea typeface="+mn-ea"/>
                <a:cs typeface="+mn-cs"/>
              </a:rPr>
              <a:t>ORR</a:t>
            </a:r>
          </a:p>
        </p:txBody>
      </p:sp>
      <p:sp>
        <p:nvSpPr>
          <p:cNvPr id="10" name="Rectangle 9">
            <a:extLst>
              <a:ext uri="{FF2B5EF4-FFF2-40B4-BE49-F238E27FC236}">
                <a16:creationId xmlns:a16="http://schemas.microsoft.com/office/drawing/2014/main" id="{7FE2143D-88F0-5A1E-8B38-5FCC0B06CC1F}"/>
              </a:ext>
            </a:extLst>
          </p:cNvPr>
          <p:cNvSpPr/>
          <p:nvPr/>
        </p:nvSpPr>
        <p:spPr>
          <a:xfrm>
            <a:off x="4963885" y="1497941"/>
            <a:ext cx="2677886" cy="3200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DFDFD"/>
                </a:solidFill>
                <a:effectLst/>
                <a:uLnTx/>
                <a:uFillTx/>
                <a:latin typeface="Arial"/>
                <a:ea typeface="+mn-ea"/>
                <a:cs typeface="+mn-cs"/>
              </a:rPr>
              <a:t>CR Rate</a:t>
            </a:r>
          </a:p>
        </p:txBody>
      </p:sp>
      <p:sp>
        <p:nvSpPr>
          <p:cNvPr id="14" name="Rectangle 13">
            <a:extLst>
              <a:ext uri="{FF2B5EF4-FFF2-40B4-BE49-F238E27FC236}">
                <a16:creationId xmlns:a16="http://schemas.microsoft.com/office/drawing/2014/main" id="{4CC0F2D7-C85E-A42A-CAD3-D6A16A761F2E}"/>
              </a:ext>
            </a:extLst>
          </p:cNvPr>
          <p:cNvSpPr/>
          <p:nvPr/>
        </p:nvSpPr>
        <p:spPr>
          <a:xfrm>
            <a:off x="7696200" y="1497941"/>
            <a:ext cx="2677886" cy="3200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DFDFD"/>
                </a:solidFill>
                <a:effectLst/>
                <a:uLnTx/>
                <a:uFillTx/>
                <a:latin typeface="Arial"/>
                <a:ea typeface="+mn-ea"/>
                <a:cs typeface="+mn-cs"/>
              </a:rPr>
              <a:t>OS</a:t>
            </a:r>
          </a:p>
        </p:txBody>
      </p:sp>
    </p:spTree>
    <p:extLst>
      <p:ext uri="{BB962C8B-B14F-4D97-AF65-F5344CB8AC3E}">
        <p14:creationId xmlns:p14="http://schemas.microsoft.com/office/powerpoint/2010/main" val="3293584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3D6886-BC6A-4C3D-B886-28283BAE5968}"/>
              </a:ext>
            </a:extLst>
          </p:cNvPr>
          <p:cNvSpPr>
            <a:spLocks noGrp="1"/>
          </p:cNvSpPr>
          <p:nvPr>
            <p:ph type="title"/>
          </p:nvPr>
        </p:nvSpPr>
        <p:spPr/>
        <p:txBody>
          <a:bodyPr/>
          <a:lstStyle/>
          <a:p>
            <a:r>
              <a:rPr lang="en-US" dirty="0"/>
              <a:t>Conclusions</a:t>
            </a:r>
          </a:p>
        </p:txBody>
      </p:sp>
      <p:sp>
        <p:nvSpPr>
          <p:cNvPr id="6" name="Content Placeholder 5">
            <a:extLst>
              <a:ext uri="{FF2B5EF4-FFF2-40B4-BE49-F238E27FC236}">
                <a16:creationId xmlns:a16="http://schemas.microsoft.com/office/drawing/2014/main" id="{D5B25996-A045-4666-ACAB-03D4B406CE63}"/>
              </a:ext>
            </a:extLst>
          </p:cNvPr>
          <p:cNvSpPr>
            <a:spLocks noGrp="1"/>
          </p:cNvSpPr>
          <p:nvPr>
            <p:ph idx="1"/>
          </p:nvPr>
        </p:nvSpPr>
        <p:spPr/>
        <p:txBody>
          <a:bodyPr>
            <a:noAutofit/>
          </a:bodyPr>
          <a:lstStyle/>
          <a:p>
            <a:pPr>
              <a:spcBef>
                <a:spcPts val="0"/>
              </a:spcBef>
              <a:spcAft>
                <a:spcPts val="2200"/>
              </a:spcAft>
            </a:pPr>
            <a:r>
              <a:rPr lang="en-US" sz="2200" dirty="0">
                <a:solidFill>
                  <a:schemeClr val="tx1"/>
                </a:solidFill>
              </a:rPr>
              <a:t>This is the first study to estimate the real-world effectiveness of axi-cel compared with CIT in patients with R/R LBCL after ≥2 lines of therapy</a:t>
            </a:r>
          </a:p>
          <a:p>
            <a:pPr>
              <a:spcBef>
                <a:spcPts val="0"/>
              </a:spcBef>
              <a:spcAft>
                <a:spcPts val="2200"/>
              </a:spcAft>
            </a:pPr>
            <a:r>
              <a:rPr lang="en-US" sz="2200" dirty="0">
                <a:solidFill>
                  <a:schemeClr val="tx1"/>
                </a:solidFill>
              </a:rPr>
              <a:t>Axi-cel provides clinically meaningful benefits to patients of all ages in real-world settings, whereby overall responses and CR rates were higher, and OS was longer among axi‐cel versus CIT recipients</a:t>
            </a:r>
          </a:p>
          <a:p>
            <a:pPr lvl="1">
              <a:spcBef>
                <a:spcPts val="0"/>
              </a:spcBef>
              <a:spcAft>
                <a:spcPts val="2200"/>
              </a:spcAft>
            </a:pPr>
            <a:r>
              <a:rPr lang="en-US" sz="2100" dirty="0">
                <a:solidFill>
                  <a:schemeClr val="tx1"/>
                </a:solidFill>
              </a:rPr>
              <a:t>Notably, a larger relative benefit in response rates over CIT was observed among elderly patients (≥65 years) who received axi-cel</a:t>
            </a:r>
          </a:p>
          <a:p>
            <a:pPr>
              <a:spcBef>
                <a:spcPts val="0"/>
              </a:spcBef>
              <a:spcAft>
                <a:spcPts val="2200"/>
              </a:spcAft>
            </a:pPr>
            <a:r>
              <a:rPr lang="en-US" sz="2200" dirty="0">
                <a:solidFill>
                  <a:schemeClr val="tx1"/>
                </a:solidFill>
              </a:rPr>
              <a:t>These findings further support the broad use of axi-cel in the elderly population</a:t>
            </a:r>
          </a:p>
          <a:p>
            <a:pPr>
              <a:spcBef>
                <a:spcPts val="0"/>
              </a:spcBef>
              <a:spcAft>
                <a:spcPts val="2200"/>
              </a:spcAft>
            </a:pPr>
            <a:endParaRPr lang="en-US" sz="2200" dirty="0">
              <a:solidFill>
                <a:schemeClr val="tx1"/>
              </a:solidFill>
            </a:endParaRPr>
          </a:p>
        </p:txBody>
      </p:sp>
      <p:sp>
        <p:nvSpPr>
          <p:cNvPr id="3" name="Footer Placeholder 3">
            <a:extLst>
              <a:ext uri="{FF2B5EF4-FFF2-40B4-BE49-F238E27FC236}">
                <a16:creationId xmlns:a16="http://schemas.microsoft.com/office/drawing/2014/main" id="{9FB1E2E6-E726-0045-A58E-891A95039887}"/>
              </a:ext>
            </a:extLst>
          </p:cNvPr>
          <p:cNvSpPr>
            <a:spLocks noGrp="1"/>
          </p:cNvSpPr>
          <p:nvPr>
            <p:ph type="ftr" sz="quarter" idx="3"/>
          </p:nvPr>
        </p:nvSpPr>
        <p:spPr>
          <a:xfrm>
            <a:off x="2479264" y="6244772"/>
            <a:ext cx="7406640" cy="613228"/>
          </a:xfrm>
        </p:spPr>
        <p:txBody>
          <a:bodyPr anchor="b"/>
          <a:lstStyle/>
          <a:p>
            <a:r>
              <a:rPr lang="en-US" sz="800" dirty="0"/>
              <a:t>Axi-cel, axicabtagene ciloleucel; CIT, chemoimmunotherapy; CR, complete response; LBCL, large B-cell lymphoma; OS, overall survival; R/R, relapsed/refractory.</a:t>
            </a:r>
          </a:p>
        </p:txBody>
      </p:sp>
    </p:spTree>
    <p:extLst>
      <p:ext uri="{BB962C8B-B14F-4D97-AF65-F5344CB8AC3E}">
        <p14:creationId xmlns:p14="http://schemas.microsoft.com/office/powerpoint/2010/main" val="3788594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D4C95-FB6D-41FF-90E8-CE6152EEEACB}"/>
              </a:ext>
            </a:extLst>
          </p:cNvPr>
          <p:cNvSpPr>
            <a:spLocks noGrp="1"/>
          </p:cNvSpPr>
          <p:nvPr>
            <p:ph type="title"/>
          </p:nvPr>
        </p:nvSpPr>
        <p:spPr/>
        <p:txBody>
          <a:bodyPr/>
          <a:lstStyle/>
          <a:p>
            <a:r>
              <a:rPr lang="en-US" dirty="0"/>
              <a:t>Acknowledgments</a:t>
            </a:r>
          </a:p>
        </p:txBody>
      </p:sp>
      <p:sp>
        <p:nvSpPr>
          <p:cNvPr id="3" name="Content Placeholder 2">
            <a:extLst>
              <a:ext uri="{FF2B5EF4-FFF2-40B4-BE49-F238E27FC236}">
                <a16:creationId xmlns:a16="http://schemas.microsoft.com/office/drawing/2014/main" id="{3B9886A4-F696-4140-87F4-9F79B1E56868}"/>
              </a:ext>
            </a:extLst>
          </p:cNvPr>
          <p:cNvSpPr>
            <a:spLocks noGrp="1"/>
          </p:cNvSpPr>
          <p:nvPr>
            <p:ph idx="1"/>
          </p:nvPr>
        </p:nvSpPr>
        <p:spPr>
          <a:xfrm>
            <a:off x="609600" y="1371600"/>
            <a:ext cx="7682754" cy="4518212"/>
          </a:xfrm>
        </p:spPr>
        <p:txBody>
          <a:bodyPr/>
          <a:lstStyle/>
          <a:p>
            <a:pPr>
              <a:spcBef>
                <a:spcPts val="1000"/>
              </a:spcBef>
              <a:spcAft>
                <a:spcPts val="0"/>
              </a:spcAft>
            </a:pPr>
            <a:r>
              <a:rPr lang="en-US" sz="2200" dirty="0"/>
              <a:t>The patients, families, friends, and caregivers</a:t>
            </a:r>
          </a:p>
          <a:p>
            <a:pPr>
              <a:spcBef>
                <a:spcPts val="1000"/>
              </a:spcBef>
              <a:spcAft>
                <a:spcPts val="0"/>
              </a:spcAft>
            </a:pPr>
            <a:r>
              <a:rPr lang="en-US" sz="2200" dirty="0"/>
              <a:t>The study investigators, coordinators, and healthcare staff at each study site</a:t>
            </a:r>
          </a:p>
          <a:p>
            <a:pPr>
              <a:spcBef>
                <a:spcPts val="1000"/>
              </a:spcBef>
              <a:spcAft>
                <a:spcPts val="0"/>
              </a:spcAft>
            </a:pPr>
            <a:r>
              <a:rPr lang="en-US" sz="2200" dirty="0"/>
              <a:t>Medical writing support was provided by Nexus Global Group Science, funded by Kite, a Gilead Company</a:t>
            </a:r>
          </a:p>
          <a:p>
            <a:pPr marL="0" indent="0">
              <a:spcBef>
                <a:spcPts val="1500"/>
              </a:spcBef>
              <a:spcAft>
                <a:spcPts val="0"/>
              </a:spcAft>
              <a:buNone/>
            </a:pPr>
            <a:r>
              <a:rPr lang="en-US" sz="2200" dirty="0">
                <a:solidFill>
                  <a:schemeClr val="bg1">
                    <a:lumMod val="10000"/>
                  </a:schemeClr>
                </a:solidFill>
                <a:cs typeface="Arial" charset="0"/>
              </a:rPr>
              <a:t>On behalf of the CIBMTR</a:t>
            </a:r>
            <a:r>
              <a:rPr lang="en-US" sz="2200" baseline="30000" dirty="0">
                <a:solidFill>
                  <a:schemeClr val="bg1">
                    <a:lumMod val="10000"/>
                  </a:schemeClr>
                </a:solidFill>
                <a:cs typeface="Arial" charset="0"/>
              </a:rPr>
              <a:t>®</a:t>
            </a:r>
            <a:r>
              <a:rPr lang="en-US" sz="2200" dirty="0">
                <a:solidFill>
                  <a:schemeClr val="bg1">
                    <a:lumMod val="10000"/>
                  </a:schemeClr>
                </a:solidFill>
                <a:cs typeface="Arial" charset="0"/>
              </a:rPr>
              <a:t> </a:t>
            </a:r>
            <a:r>
              <a:rPr lang="en-US" sz="2200" dirty="0">
                <a:solidFill>
                  <a:schemeClr val="accent1"/>
                </a:solidFill>
                <a:cs typeface="Arial" charset="0"/>
              </a:rPr>
              <a:t>Cellular Immunotherapy for Cancer Working Committee</a:t>
            </a:r>
            <a:r>
              <a:rPr lang="en-US" sz="2200" dirty="0">
                <a:solidFill>
                  <a:schemeClr val="bg1">
                    <a:lumMod val="10000"/>
                  </a:schemeClr>
                </a:solidFill>
                <a:cs typeface="Arial" charset="0"/>
              </a:rPr>
              <a:t>. CIBMTR</a:t>
            </a:r>
            <a:r>
              <a:rPr lang="en-US" sz="2200" baseline="30000" dirty="0">
                <a:solidFill>
                  <a:schemeClr val="bg1">
                    <a:lumMod val="10000"/>
                  </a:schemeClr>
                </a:solidFill>
                <a:cs typeface="Arial" charset="0"/>
              </a:rPr>
              <a:t>®</a:t>
            </a:r>
            <a:r>
              <a:rPr lang="en-US" sz="2200" dirty="0">
                <a:solidFill>
                  <a:schemeClr val="bg1">
                    <a:lumMod val="10000"/>
                  </a:schemeClr>
                </a:solidFill>
                <a:cs typeface="Arial" charset="0"/>
              </a:rPr>
              <a:t> is a research collaboration between National Marrow Donor Program</a:t>
            </a:r>
            <a:r>
              <a:rPr lang="en-US" sz="2200" baseline="30000" dirty="0">
                <a:solidFill>
                  <a:schemeClr val="bg1">
                    <a:lumMod val="10000"/>
                  </a:schemeClr>
                </a:solidFill>
                <a:cs typeface="Arial" charset="0"/>
              </a:rPr>
              <a:t>®</a:t>
            </a:r>
            <a:r>
              <a:rPr lang="en-US" sz="2200" dirty="0">
                <a:solidFill>
                  <a:schemeClr val="bg1">
                    <a:lumMod val="10000"/>
                  </a:schemeClr>
                </a:solidFill>
                <a:cs typeface="Arial" charset="0"/>
              </a:rPr>
              <a:t>/ Be The Match</a:t>
            </a:r>
            <a:r>
              <a:rPr lang="en-US" sz="2200" baseline="30000" dirty="0">
                <a:solidFill>
                  <a:schemeClr val="bg1">
                    <a:lumMod val="10000"/>
                  </a:schemeClr>
                </a:solidFill>
                <a:cs typeface="Arial" charset="0"/>
              </a:rPr>
              <a:t>®</a:t>
            </a:r>
            <a:r>
              <a:rPr lang="en-US" sz="2200" dirty="0">
                <a:solidFill>
                  <a:schemeClr val="bg1">
                    <a:lumMod val="10000"/>
                  </a:schemeClr>
                </a:solidFill>
                <a:cs typeface="Arial" charset="0"/>
              </a:rPr>
              <a:t> and the Medical College of Wisconsin, and operates the </a:t>
            </a:r>
            <a:r>
              <a:rPr lang="en-US" sz="2200" dirty="0">
                <a:solidFill>
                  <a:schemeClr val="accent1"/>
                </a:solidFill>
                <a:cs typeface="Arial" charset="0"/>
              </a:rPr>
              <a:t>Cellular Immunotherapy Data Resource (CIDR)</a:t>
            </a:r>
            <a:r>
              <a:rPr lang="en-US" sz="2200" dirty="0">
                <a:solidFill>
                  <a:schemeClr val="bg1">
                    <a:lumMod val="10000"/>
                  </a:schemeClr>
                </a:solidFill>
                <a:cs typeface="Arial" charset="0"/>
              </a:rPr>
              <a:t>; research funding is received from the National Cancer Institute (U24 CA233032)</a:t>
            </a:r>
            <a:endParaRPr lang="en-US" altLang="en-US" sz="2200" dirty="0">
              <a:solidFill>
                <a:schemeClr val="bg1">
                  <a:lumMod val="10000"/>
                </a:schemeClr>
              </a:solidFill>
              <a:cs typeface="Arial" charset="0"/>
            </a:endParaRPr>
          </a:p>
        </p:txBody>
      </p:sp>
      <p:sp>
        <p:nvSpPr>
          <p:cNvPr id="10" name="TextBox 9">
            <a:extLst>
              <a:ext uri="{FF2B5EF4-FFF2-40B4-BE49-F238E27FC236}">
                <a16:creationId xmlns:a16="http://schemas.microsoft.com/office/drawing/2014/main" id="{27EDF8B2-7769-063D-C0D9-ABE254C47A69}"/>
              </a:ext>
            </a:extLst>
          </p:cNvPr>
          <p:cNvSpPr txBox="1"/>
          <p:nvPr/>
        </p:nvSpPr>
        <p:spPr>
          <a:xfrm>
            <a:off x="8862826" y="4078068"/>
            <a:ext cx="2564759" cy="1107996"/>
          </a:xfrm>
          <a:prstGeom prst="rect">
            <a:avLst/>
          </a:prstGeom>
          <a:noFill/>
        </p:spPr>
        <p:txBody>
          <a:bodyPr wrap="square">
            <a:spAutoFit/>
          </a:bodyPr>
          <a:lstStyle/>
          <a:p>
            <a:pPr algn="ctr"/>
            <a:r>
              <a:rPr lang="en-US" sz="1100" dirty="0">
                <a:solidFill>
                  <a:srgbClr val="221E1F"/>
                </a:solidFill>
                <a:latin typeface="+mn-lt"/>
              </a:rPr>
              <a:t>Copies of this presentation obtained through Quick Response Code are for personal use only and may not be reproduced without permission from ASH</a:t>
            </a:r>
            <a:r>
              <a:rPr lang="en-US" sz="1100" baseline="30000" dirty="0">
                <a:solidFill>
                  <a:srgbClr val="221E1F"/>
                </a:solidFill>
                <a:latin typeface="+mn-lt"/>
              </a:rPr>
              <a:t>®</a:t>
            </a:r>
            <a:r>
              <a:rPr lang="en-US" sz="1100" dirty="0">
                <a:solidFill>
                  <a:srgbClr val="221E1F"/>
                </a:solidFill>
                <a:latin typeface="+mn-lt"/>
              </a:rPr>
              <a:t> or the author of this presentation.</a:t>
            </a:r>
            <a:endParaRPr lang="en-US" sz="1100" dirty="0">
              <a:solidFill>
                <a:srgbClr val="000000"/>
              </a:solidFill>
              <a:latin typeface="+mn-lt"/>
            </a:endParaRPr>
          </a:p>
        </p:txBody>
      </p:sp>
      <p:pic>
        <p:nvPicPr>
          <p:cNvPr id="5" name="Picture 4" descr="Qr code&#10;&#10;Description automatically generated">
            <a:extLst>
              <a:ext uri="{FF2B5EF4-FFF2-40B4-BE49-F238E27FC236}">
                <a16:creationId xmlns:a16="http://schemas.microsoft.com/office/drawing/2014/main" id="{DF141560-C0AA-60D3-16FD-D8969FD1E0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11933" y="1911832"/>
            <a:ext cx="2066544" cy="2066544"/>
          </a:xfrm>
          <a:prstGeom prst="rect">
            <a:avLst/>
          </a:prstGeom>
        </p:spPr>
      </p:pic>
    </p:spTree>
    <p:extLst>
      <p:ext uri="{BB962C8B-B14F-4D97-AF65-F5344CB8AC3E}">
        <p14:creationId xmlns:p14="http://schemas.microsoft.com/office/powerpoint/2010/main" val="1928587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6BE12-569A-4046-A6D1-A01F4B6B8382}"/>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BE794DF2-CFF5-4207-AA70-616F8781EE81}"/>
              </a:ext>
            </a:extLst>
          </p:cNvPr>
          <p:cNvSpPr>
            <a:spLocks noGrp="1"/>
          </p:cNvSpPr>
          <p:nvPr>
            <p:ph idx="1"/>
          </p:nvPr>
        </p:nvSpPr>
        <p:spPr>
          <a:xfrm>
            <a:off x="609600" y="1371601"/>
            <a:ext cx="10972800" cy="4482352"/>
          </a:xfrm>
        </p:spPr>
        <p:txBody>
          <a:bodyPr/>
          <a:lstStyle/>
          <a:p>
            <a:pPr>
              <a:spcBef>
                <a:spcPts val="0"/>
              </a:spcBef>
              <a:spcAft>
                <a:spcPts val="500"/>
              </a:spcAft>
            </a:pPr>
            <a:r>
              <a:rPr lang="en-US" sz="1700" dirty="0"/>
              <a:t>The poor clinical and survival outcomes of patients with LBCL refractory to CIT were demonstrated through the international SCHOLAR-1 study, highlighting unmet </a:t>
            </a:r>
            <a:r>
              <a:rPr lang="en-US" sz="1700" dirty="0">
                <a:solidFill>
                  <a:schemeClr val="tx1"/>
                </a:solidFill>
              </a:rPr>
              <a:t>medical </a:t>
            </a:r>
            <a:r>
              <a:rPr lang="en-US" sz="1700" dirty="0"/>
              <a:t>need</a:t>
            </a:r>
            <a:r>
              <a:rPr lang="en-US" sz="1700" baseline="30000" dirty="0"/>
              <a:t>1</a:t>
            </a:r>
            <a:r>
              <a:rPr lang="en-US" sz="1700" dirty="0"/>
              <a:t> </a:t>
            </a:r>
          </a:p>
          <a:p>
            <a:pPr>
              <a:spcBef>
                <a:spcPts val="0"/>
              </a:spcBef>
              <a:spcAft>
                <a:spcPts val="500"/>
              </a:spcAft>
            </a:pPr>
            <a:r>
              <a:rPr lang="en-US" sz="1700" dirty="0"/>
              <a:t>Based on the registrational ZUMA-1 Phase 1/2 study, axi-cel, an autologous anti-CD19 CAR T-cell therapy, was approved for the treatment of adults with R/R LBCL after ≥2 lines of systemic therapy and recently, in the United States and EU, for R/R LBCL within 12 months of first-line CIT based on the Phase 3 ZUMA-7 study</a:t>
            </a:r>
            <a:r>
              <a:rPr lang="en-US" sz="1700" baseline="30000" dirty="0"/>
              <a:t>2-5</a:t>
            </a:r>
          </a:p>
          <a:p>
            <a:pPr>
              <a:spcBef>
                <a:spcPts val="0"/>
              </a:spcBef>
              <a:spcAft>
                <a:spcPts val="500"/>
              </a:spcAft>
            </a:pPr>
            <a:r>
              <a:rPr lang="en-US" sz="1700" dirty="0"/>
              <a:t>Axi-cel showed durable responses versus non–CAR T-cell salvage regimens (83% vs 34% ORR, respectively) and marked survival benefit (54% vs 20% 2-year OS rate), with a 73% reduction in the risk of death, when 2-year outcomes were compared between ZUMA-1 versus SCHOLAR-1</a:t>
            </a:r>
            <a:r>
              <a:rPr lang="en-US" sz="1700" baseline="30000" dirty="0"/>
              <a:t>6</a:t>
            </a:r>
          </a:p>
          <a:p>
            <a:pPr>
              <a:spcBef>
                <a:spcPts val="0"/>
              </a:spcBef>
              <a:spcAft>
                <a:spcPts val="500"/>
              </a:spcAft>
            </a:pPr>
            <a:r>
              <a:rPr lang="en-US" sz="1700" dirty="0"/>
              <a:t>In a subgroup analysis of ZUMA-7, axi-cel demonstrated superiority over 2L standard of care in patients ≥65 years, with almost triple the proportion of axi-cel patients receiving definitive therapy versus standard of care</a:t>
            </a:r>
            <a:r>
              <a:rPr lang="en-US" sz="1700" baseline="30000" dirty="0"/>
              <a:t>7</a:t>
            </a:r>
            <a:endParaRPr lang="en-US" sz="1700" dirty="0"/>
          </a:p>
          <a:p>
            <a:pPr>
              <a:spcBef>
                <a:spcPts val="0"/>
              </a:spcBef>
              <a:spcAft>
                <a:spcPts val="500"/>
              </a:spcAft>
            </a:pPr>
            <a:r>
              <a:rPr lang="en-US" sz="1700" dirty="0"/>
              <a:t>In the 3L+ setting, a favorable ORR with axi-cel was observed among patients aged ≥65 years compared with younger patients (OR, 1.39; 95% CI, 1.05-1.83) in a CIBMTR analysis</a:t>
            </a:r>
            <a:r>
              <a:rPr lang="en-US" sz="1700" baseline="30000" dirty="0"/>
              <a:t>8</a:t>
            </a:r>
          </a:p>
          <a:p>
            <a:pPr>
              <a:spcBef>
                <a:spcPts val="0"/>
              </a:spcBef>
              <a:spcAft>
                <a:spcPts val="500"/>
              </a:spcAft>
            </a:pPr>
            <a:r>
              <a:rPr lang="en-US" sz="1700" dirty="0"/>
              <a:t>Here, we evaluate and compare the effectiveness outcomes of treatment with either axi-cel or CIT in an elderly population in real-world settings</a:t>
            </a:r>
          </a:p>
        </p:txBody>
      </p:sp>
      <p:sp>
        <p:nvSpPr>
          <p:cNvPr id="4" name="Footer Placeholder 3">
            <a:extLst>
              <a:ext uri="{FF2B5EF4-FFF2-40B4-BE49-F238E27FC236}">
                <a16:creationId xmlns:a16="http://schemas.microsoft.com/office/drawing/2014/main" id="{9456D673-63DC-B13C-96F7-35EFF907560A}"/>
              </a:ext>
            </a:extLst>
          </p:cNvPr>
          <p:cNvSpPr>
            <a:spLocks noGrp="1"/>
          </p:cNvSpPr>
          <p:nvPr>
            <p:ph type="ftr" sz="quarter" idx="3"/>
          </p:nvPr>
        </p:nvSpPr>
        <p:spPr>
          <a:xfrm>
            <a:off x="2479264" y="5853953"/>
            <a:ext cx="7406640" cy="1004047"/>
          </a:xfrm>
        </p:spPr>
        <p:txBody>
          <a:bodyPr/>
          <a:lstStyle/>
          <a:p>
            <a:r>
              <a:rPr lang="en-US" dirty="0"/>
              <a:t>1. Crump M, et al. </a:t>
            </a:r>
            <a:r>
              <a:rPr lang="en-US" i="1" dirty="0"/>
              <a:t>Blood</a:t>
            </a:r>
            <a:r>
              <a:rPr lang="en-US" dirty="0"/>
              <a:t>. 2017;130:1800-1808. 2. Neelapu SS, et al. </a:t>
            </a:r>
            <a:r>
              <a:rPr lang="en-US" i="1" dirty="0"/>
              <a:t>N Engl J Med</a:t>
            </a:r>
            <a:r>
              <a:rPr lang="en-US" dirty="0"/>
              <a:t>. 2017;377:2531-2544. 3. YESCARTA</a:t>
            </a:r>
            <a:r>
              <a:rPr lang="en-US" baseline="30000" dirty="0"/>
              <a:t>®</a:t>
            </a:r>
            <a:r>
              <a:rPr lang="en-US" dirty="0"/>
              <a:t> (axicabtagene ciloleucel) Prescribing information. Kite Pharma, Inc; 2022. 4. YESCARTA</a:t>
            </a:r>
            <a:r>
              <a:rPr lang="en-US" baseline="30000" dirty="0"/>
              <a:t>®</a:t>
            </a:r>
            <a:r>
              <a:rPr lang="en-US" dirty="0"/>
              <a:t> (axicabtagene ciloleucel) [summary of product characteristics]. Amsterdam, The Netherlands: Kite Pharma EU B.V.; 2021. 5. </a:t>
            </a:r>
            <a:r>
              <a:rPr lang="da-DK" dirty="0"/>
              <a:t>Locke FL, et al. </a:t>
            </a:r>
            <a:r>
              <a:rPr lang="da-DK" i="1" dirty="0"/>
              <a:t>N Engl J Med</a:t>
            </a:r>
            <a:r>
              <a:rPr lang="da-DK" dirty="0"/>
              <a:t>. 2022;386:640-654. 6</a:t>
            </a:r>
            <a:r>
              <a:rPr lang="en-US" dirty="0"/>
              <a:t>. </a:t>
            </a:r>
            <a:r>
              <a:rPr lang="da-DK" dirty="0"/>
              <a:t>Neelapu SS, et al. </a:t>
            </a:r>
            <a:r>
              <a:rPr lang="da-DK" i="1" dirty="0"/>
              <a:t>Blood Adv</a:t>
            </a:r>
            <a:r>
              <a:rPr lang="da-DK" dirty="0"/>
              <a:t>. 2021;5:4149-4155. 7. </a:t>
            </a:r>
            <a:r>
              <a:rPr lang="en-US" dirty="0"/>
              <a:t>van Meerten, et al. Virtual presentation at: EHA-EBMT 4th European CAR T-cell meeting; February 10, 2022; Abstract #54.</a:t>
            </a:r>
            <a:r>
              <a:rPr lang="da-DK" dirty="0"/>
              <a:t> 8. </a:t>
            </a:r>
            <a:r>
              <a:rPr lang="en-US" dirty="0"/>
              <a:t>Jacobson CA, et al. </a:t>
            </a:r>
            <a:r>
              <a:rPr lang="en-US" i="1" dirty="0"/>
              <a:t>Transplant Cell Ther</a:t>
            </a:r>
            <a:r>
              <a:rPr lang="en-US" dirty="0"/>
              <a:t>. 2022;28:581.e1-581.e8.</a:t>
            </a:r>
          </a:p>
          <a:p>
            <a:r>
              <a:rPr lang="en-US" dirty="0"/>
              <a:t>2L, second line; 3L, third line; axi-cel, axicabtagene ciloleucel; CAR, chimeric antigen receptor; CIBMTR, Center for International Blood and Marrow Transplant Research; CIT, chemoimmunotherapy; EU, European Union; LBCL, large B-cell lymphoma; OR, odds ratio; ORR, overall response rate; OS, overall survival; R/R, relapsed/refractory; SCHOLAR-1, retro</a:t>
            </a:r>
            <a:r>
              <a:rPr lang="en-US" u="sng" dirty="0"/>
              <a:t>s</a:t>
            </a:r>
            <a:r>
              <a:rPr lang="en-US" dirty="0"/>
              <a:t>pe</a:t>
            </a:r>
            <a:r>
              <a:rPr lang="en-US" u="sng" dirty="0"/>
              <a:t>c</a:t>
            </a:r>
            <a:r>
              <a:rPr lang="en-US" dirty="0"/>
              <a:t>tive non-</a:t>
            </a:r>
            <a:r>
              <a:rPr lang="en-US" u="sng" dirty="0"/>
              <a:t>Ho</a:t>
            </a:r>
            <a:r>
              <a:rPr lang="en-US" dirty="0"/>
              <a:t>dgkin </a:t>
            </a:r>
            <a:r>
              <a:rPr lang="en-US" u="sng" dirty="0"/>
              <a:t>l</a:t>
            </a:r>
            <a:r>
              <a:rPr lang="en-US" dirty="0"/>
              <a:t>ymphom</a:t>
            </a:r>
            <a:r>
              <a:rPr lang="en-US" u="sng" dirty="0"/>
              <a:t>a</a:t>
            </a:r>
            <a:r>
              <a:rPr lang="en-US" dirty="0"/>
              <a:t> </a:t>
            </a:r>
            <a:r>
              <a:rPr lang="en-US" u="sng" dirty="0"/>
              <a:t>r</a:t>
            </a:r>
            <a:r>
              <a:rPr lang="en-US" dirty="0"/>
              <a:t>esearch.</a:t>
            </a:r>
          </a:p>
        </p:txBody>
      </p:sp>
    </p:spTree>
    <p:extLst>
      <p:ext uri="{BB962C8B-B14F-4D97-AF65-F5344CB8AC3E}">
        <p14:creationId xmlns:p14="http://schemas.microsoft.com/office/powerpoint/2010/main" val="353444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0DE2B-EBBA-48CE-989B-0932D57EDF2D}"/>
              </a:ext>
            </a:extLst>
          </p:cNvPr>
          <p:cNvSpPr>
            <a:spLocks noGrp="1"/>
          </p:cNvSpPr>
          <p:nvPr>
            <p:ph type="title"/>
          </p:nvPr>
        </p:nvSpPr>
        <p:spPr/>
        <p:txBody>
          <a:bodyPr/>
          <a:lstStyle/>
          <a:p>
            <a:r>
              <a:rPr lang="en-US" dirty="0"/>
              <a:t>Study Design</a:t>
            </a:r>
          </a:p>
        </p:txBody>
      </p:sp>
      <p:sp>
        <p:nvSpPr>
          <p:cNvPr id="4" name="Footer Placeholder 3">
            <a:extLst>
              <a:ext uri="{FF2B5EF4-FFF2-40B4-BE49-F238E27FC236}">
                <a16:creationId xmlns:a16="http://schemas.microsoft.com/office/drawing/2014/main" id="{59F5B7CF-B75A-1AE6-465D-F5DF73FACA72}"/>
              </a:ext>
            </a:extLst>
          </p:cNvPr>
          <p:cNvSpPr>
            <a:spLocks noGrp="1"/>
          </p:cNvSpPr>
          <p:nvPr>
            <p:ph type="ftr" sz="quarter" idx="3"/>
          </p:nvPr>
        </p:nvSpPr>
        <p:spPr>
          <a:xfrm>
            <a:off x="2479264" y="5963324"/>
            <a:ext cx="7406640" cy="894676"/>
          </a:xfrm>
        </p:spPr>
        <p:txBody>
          <a:bodyPr anchor="b"/>
          <a:lstStyle/>
          <a:p>
            <a:pPr>
              <a:defRPr/>
            </a:pPr>
            <a:endParaRPr lang="en-US" dirty="0">
              <a:highlight>
                <a:srgbClr val="FFFF00"/>
              </a:highlight>
            </a:endParaRPr>
          </a:p>
          <a:p>
            <a:pPr>
              <a:defRPr/>
            </a:pPr>
            <a:r>
              <a:rPr lang="en-US" baseline="30000" dirty="0"/>
              <a:t>a</a:t>
            </a:r>
            <a:r>
              <a:rPr lang="en-US" dirty="0"/>
              <a:t> Missing data were not imputed and were treated as a separate category in the process of propensity score matching. </a:t>
            </a:r>
            <a:endParaRPr lang="da-DK" dirty="0"/>
          </a:p>
          <a:p>
            <a:pPr>
              <a:defRPr/>
            </a:pPr>
            <a:r>
              <a:rPr lang="da-DK" dirty="0"/>
              <a:t>1. Rosenbaum PR and Rubin DB. </a:t>
            </a:r>
            <a:r>
              <a:rPr lang="da-DK" i="1" dirty="0"/>
              <a:t>Biometrika. </a:t>
            </a:r>
            <a:r>
              <a:rPr lang="da-DK" dirty="0"/>
              <a:t>1983;70:41-55.</a:t>
            </a:r>
            <a:endParaRPr lang="en-US" dirty="0"/>
          </a:p>
          <a:p>
            <a:pPr>
              <a:defRPr/>
            </a:pPr>
            <a:r>
              <a:rPr lang="en-US" dirty="0"/>
              <a:t>ASCT, autologous stem cell transplantation; axi-cel, axicabtagene ciloleucel; CIBMTR, Center for International Blood and Marrow Transplant Research; CIT, chemoimmunotherapy; CR, complete response; </a:t>
            </a:r>
            <a:r>
              <a:rPr lang="fr-FR" dirty="0"/>
              <a:t>DLBCL, diffuse large B-cell lymphoma; </a:t>
            </a:r>
            <a:r>
              <a:rPr lang="en-US" dirty="0"/>
              <a:t>ECOG, Eastern Cooperative Oncology Group; LBCL, large B-cell lymphoma; ORR, overall response rate; OS, overall survival; PMBCL, primary mediastinal B-cell lymphoma; tFL, transformed follicular lymphoma; US, United States.</a:t>
            </a:r>
          </a:p>
        </p:txBody>
      </p:sp>
      <p:graphicFrame>
        <p:nvGraphicFramePr>
          <p:cNvPr id="12" name="Table 5">
            <a:extLst>
              <a:ext uri="{FF2B5EF4-FFF2-40B4-BE49-F238E27FC236}">
                <a16:creationId xmlns:a16="http://schemas.microsoft.com/office/drawing/2014/main" id="{67C153B9-7244-F95E-E8E4-D0747F643162}"/>
              </a:ext>
            </a:extLst>
          </p:cNvPr>
          <p:cNvGraphicFramePr>
            <a:graphicFrameLocks noGrp="1"/>
          </p:cNvGraphicFramePr>
          <p:nvPr>
            <p:extLst>
              <p:ext uri="{D42A27DB-BD31-4B8C-83A1-F6EECF244321}">
                <p14:modId xmlns:p14="http://schemas.microsoft.com/office/powerpoint/2010/main" val="3957424247"/>
              </p:ext>
            </p:extLst>
          </p:nvPr>
        </p:nvGraphicFramePr>
        <p:xfrm>
          <a:off x="672352" y="1462740"/>
          <a:ext cx="4937760" cy="2865120"/>
        </p:xfrm>
        <a:graphic>
          <a:graphicData uri="http://schemas.openxmlformats.org/drawingml/2006/table">
            <a:tbl>
              <a:tblPr firstRow="1" bandRow="1">
                <a:tableStyleId>{5C22544A-7EE6-4342-B048-85BDC9FD1C3A}</a:tableStyleId>
              </a:tblPr>
              <a:tblGrid>
                <a:gridCol w="3017520">
                  <a:extLst>
                    <a:ext uri="{9D8B030D-6E8A-4147-A177-3AD203B41FA5}">
                      <a16:colId xmlns:a16="http://schemas.microsoft.com/office/drawing/2014/main" val="1249101629"/>
                    </a:ext>
                  </a:extLst>
                </a:gridCol>
                <a:gridCol w="1920240">
                  <a:extLst>
                    <a:ext uri="{9D8B030D-6E8A-4147-A177-3AD203B41FA5}">
                      <a16:colId xmlns:a16="http://schemas.microsoft.com/office/drawing/2014/main" val="172324913"/>
                    </a:ext>
                  </a:extLst>
                </a:gridCol>
              </a:tblGrid>
              <a:tr h="548640">
                <a:tc gridSpan="2">
                  <a:txBody>
                    <a:bodyPr/>
                    <a:lstStyle/>
                    <a:p>
                      <a:r>
                        <a:rPr lang="en-US" sz="1800" dirty="0">
                          <a:solidFill>
                            <a:schemeClr val="bg1"/>
                          </a:solidFill>
                        </a:rPr>
                        <a:t>Data Source</a:t>
                      </a:r>
                    </a:p>
                  </a:txBody>
                  <a:tcPr marL="121920" marR="121920" marT="60960" marB="60960" anchor="ctr">
                    <a:lnL w="127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0079C1"/>
                    </a:solidFill>
                  </a:tcPr>
                </a:tc>
                <a:tc hMerge="1">
                  <a:txBody>
                    <a:bodyPr/>
                    <a:lstStyle/>
                    <a:p>
                      <a:endParaRPr lang="en-US" sz="1800" dirty="0">
                        <a:solidFill>
                          <a:schemeClr val="bg1"/>
                        </a:solidFill>
                      </a:endParaRPr>
                    </a:p>
                  </a:txBody>
                  <a:tcPr marL="121920" marR="121920" marT="60960" marB="60960" anchor="ctr">
                    <a:lnL w="127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0079C1"/>
                    </a:solidFill>
                  </a:tcPr>
                </a:tc>
                <a:extLst>
                  <a:ext uri="{0D108BD9-81ED-4DB2-BD59-A6C34878D82A}">
                    <a16:rowId xmlns:a16="http://schemas.microsoft.com/office/drawing/2014/main" val="1061575519"/>
                  </a:ext>
                </a:extLst>
              </a:tr>
              <a:tr h="1016000">
                <a:tc>
                  <a:txBody>
                    <a:bodyPr/>
                    <a:lstStyle/>
                    <a:p>
                      <a:pPr marL="91440" indent="0" algn="l"/>
                      <a:r>
                        <a:rPr lang="en-US" sz="1600" u="sng" dirty="0">
                          <a:solidFill>
                            <a:schemeClr val="accent1"/>
                          </a:solidFill>
                        </a:rPr>
                        <a:t>Axi-Cel</a:t>
                      </a:r>
                    </a:p>
                    <a:p>
                      <a:pPr marL="274320" indent="-174625" algn="l">
                        <a:buClr>
                          <a:schemeClr val="tx1"/>
                        </a:buClr>
                        <a:buFont typeface="Arial" panose="020B0604020202020204" pitchFamily="34" charset="0"/>
                        <a:buChar char="•"/>
                      </a:pPr>
                      <a:r>
                        <a:rPr lang="en-US" sz="1600" b="0" dirty="0">
                          <a:solidFill>
                            <a:schemeClr val="tx1"/>
                          </a:solidFill>
                        </a:rPr>
                        <a:t>Retrospective observational data from patients who received commercial axi-cel in the US after ≥2 lines of therapy identified between October 2017 and August 2020 using the CIBMTR registry</a:t>
                      </a:r>
                    </a:p>
                  </a:txBody>
                  <a:tcPr marL="121920" marR="121920" marT="60960" marB="6096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CF4"/>
                    </a:solidFill>
                  </a:tcPr>
                </a:tc>
                <a:tc>
                  <a:txBody>
                    <a:bodyPr/>
                    <a:lstStyle/>
                    <a:p>
                      <a:pPr marL="91440" indent="0" algn="l">
                        <a:tabLst>
                          <a:tab pos="457200" algn="l"/>
                        </a:tabLst>
                      </a:pPr>
                      <a:r>
                        <a:rPr lang="en-US" sz="1600" u="sng" dirty="0">
                          <a:solidFill>
                            <a:schemeClr val="accent1"/>
                          </a:solidFill>
                        </a:rPr>
                        <a:t>CIT</a:t>
                      </a:r>
                    </a:p>
                    <a:p>
                      <a:pPr marL="274320" indent="-174625" algn="l">
                        <a:buClr>
                          <a:schemeClr val="tx2"/>
                        </a:buClr>
                        <a:buFont typeface="Arial" panose="020B0604020202020204" pitchFamily="34" charset="0"/>
                        <a:buChar char="•"/>
                        <a:tabLst>
                          <a:tab pos="746125" algn="l"/>
                        </a:tabLst>
                      </a:pPr>
                      <a:r>
                        <a:rPr lang="en-US" sz="1600" b="0" dirty="0">
                          <a:solidFill>
                            <a:schemeClr val="tx1"/>
                          </a:solidFill>
                        </a:rPr>
                        <a:t>SCHOLAR-1 analysis (rebased to those with ≥2 lines) </a:t>
                      </a:r>
                      <a:endParaRPr lang="pt-BR" sz="1600" b="0" dirty="0">
                        <a:solidFill>
                          <a:schemeClr val="tx1"/>
                        </a:solidFill>
                      </a:endParaRPr>
                    </a:p>
                    <a:p>
                      <a:pPr marL="274320" indent="-174625" algn="l">
                        <a:buClr>
                          <a:schemeClr val="accent1"/>
                        </a:buClr>
                        <a:buFont typeface="Arial" panose="020B0604020202020204" pitchFamily="34" charset="0"/>
                        <a:buChar char="•"/>
                      </a:pPr>
                      <a:endParaRPr lang="en-US" sz="1600" b="0" dirty="0">
                        <a:solidFill>
                          <a:schemeClr val="tx1"/>
                        </a:solidFill>
                      </a:endParaRPr>
                    </a:p>
                  </a:txBody>
                  <a:tcPr marL="121920" marR="121920" marT="60960" marB="60960">
                    <a:lnL w="127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CF4"/>
                    </a:solidFill>
                  </a:tcPr>
                </a:tc>
                <a:extLst>
                  <a:ext uri="{0D108BD9-81ED-4DB2-BD59-A6C34878D82A}">
                    <a16:rowId xmlns:a16="http://schemas.microsoft.com/office/drawing/2014/main" val="2917440690"/>
                  </a:ext>
                </a:extLst>
              </a:tr>
            </a:tbl>
          </a:graphicData>
        </a:graphic>
      </p:graphicFrame>
      <p:graphicFrame>
        <p:nvGraphicFramePr>
          <p:cNvPr id="15" name="Table 5">
            <a:extLst>
              <a:ext uri="{FF2B5EF4-FFF2-40B4-BE49-F238E27FC236}">
                <a16:creationId xmlns:a16="http://schemas.microsoft.com/office/drawing/2014/main" id="{CBF830CF-9B4F-85A5-6B04-822CFC374724}"/>
              </a:ext>
            </a:extLst>
          </p:cNvPr>
          <p:cNvGraphicFramePr>
            <a:graphicFrameLocks noGrp="1"/>
          </p:cNvGraphicFramePr>
          <p:nvPr/>
        </p:nvGraphicFramePr>
        <p:xfrm>
          <a:off x="672352" y="4504824"/>
          <a:ext cx="4937760" cy="1402080"/>
        </p:xfrm>
        <a:graphic>
          <a:graphicData uri="http://schemas.openxmlformats.org/drawingml/2006/table">
            <a:tbl>
              <a:tblPr firstRow="1" bandRow="1">
                <a:tableStyleId>{5C22544A-7EE6-4342-B048-85BDC9FD1C3A}</a:tableStyleId>
              </a:tblPr>
              <a:tblGrid>
                <a:gridCol w="4937760">
                  <a:extLst>
                    <a:ext uri="{9D8B030D-6E8A-4147-A177-3AD203B41FA5}">
                      <a16:colId xmlns:a16="http://schemas.microsoft.com/office/drawing/2014/main" val="1249101629"/>
                    </a:ext>
                  </a:extLst>
                </a:gridCol>
              </a:tblGrid>
              <a:tr h="548640">
                <a:tc>
                  <a:txBody>
                    <a:bodyPr/>
                    <a:lstStyle/>
                    <a:p>
                      <a:r>
                        <a:rPr lang="en-US" sz="1800" dirty="0">
                          <a:solidFill>
                            <a:schemeClr val="bg1"/>
                          </a:solidFill>
                        </a:rPr>
                        <a:t>Endpoints of Interest</a:t>
                      </a:r>
                    </a:p>
                  </a:txBody>
                  <a:tcPr marL="121920" marR="121920" marT="60960" marB="6096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0079C1"/>
                    </a:solidFill>
                  </a:tcPr>
                </a:tc>
                <a:extLst>
                  <a:ext uri="{0D108BD9-81ED-4DB2-BD59-A6C34878D82A}">
                    <a16:rowId xmlns:a16="http://schemas.microsoft.com/office/drawing/2014/main" val="1061575519"/>
                  </a:ext>
                </a:extLst>
              </a:tr>
              <a:tr h="822960">
                <a:tc>
                  <a:txBody>
                    <a:bodyPr/>
                    <a:lstStyle/>
                    <a:p>
                      <a:pPr marL="274320" indent="-174625" algn="l">
                        <a:buClr>
                          <a:schemeClr val="tx2"/>
                        </a:buClr>
                        <a:buFont typeface="Arial" panose="020B0604020202020204" pitchFamily="34" charset="0"/>
                        <a:buChar char="•"/>
                      </a:pPr>
                      <a:r>
                        <a:rPr lang="en-US" sz="1600" b="0" dirty="0">
                          <a:solidFill>
                            <a:schemeClr val="tx1"/>
                          </a:solidFill>
                        </a:rPr>
                        <a:t>ORR</a:t>
                      </a:r>
                    </a:p>
                    <a:p>
                      <a:pPr marL="274320" indent="-174625" algn="l">
                        <a:buClr>
                          <a:schemeClr val="tx2"/>
                        </a:buClr>
                        <a:buFont typeface="Arial" panose="020B0604020202020204" pitchFamily="34" charset="0"/>
                        <a:buChar char="•"/>
                      </a:pPr>
                      <a:r>
                        <a:rPr lang="en-US" sz="1600" b="0" dirty="0">
                          <a:solidFill>
                            <a:schemeClr val="tx1"/>
                          </a:solidFill>
                        </a:rPr>
                        <a:t>CR rate </a:t>
                      </a:r>
                    </a:p>
                    <a:p>
                      <a:pPr marL="274320" indent="-174625" algn="l">
                        <a:buClr>
                          <a:schemeClr val="tx2"/>
                        </a:buClr>
                        <a:buFont typeface="Arial" panose="020B0604020202020204" pitchFamily="34" charset="0"/>
                        <a:buChar char="•"/>
                      </a:pPr>
                      <a:r>
                        <a:rPr lang="en-US" sz="1600" b="0" dirty="0">
                          <a:solidFill>
                            <a:schemeClr val="tx1"/>
                          </a:solidFill>
                        </a:rPr>
                        <a:t>OS</a:t>
                      </a:r>
                    </a:p>
                  </a:txBody>
                  <a:tcPr marL="121920" marR="121920" marT="60960" marB="6096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CF4"/>
                    </a:solidFill>
                  </a:tcPr>
                </a:tc>
                <a:extLst>
                  <a:ext uri="{0D108BD9-81ED-4DB2-BD59-A6C34878D82A}">
                    <a16:rowId xmlns:a16="http://schemas.microsoft.com/office/drawing/2014/main" val="996513494"/>
                  </a:ext>
                </a:extLst>
              </a:tr>
            </a:tbl>
          </a:graphicData>
        </a:graphic>
      </p:graphicFrame>
      <p:graphicFrame>
        <p:nvGraphicFramePr>
          <p:cNvPr id="17" name="Table 5">
            <a:extLst>
              <a:ext uri="{FF2B5EF4-FFF2-40B4-BE49-F238E27FC236}">
                <a16:creationId xmlns:a16="http://schemas.microsoft.com/office/drawing/2014/main" id="{6CEB2B3A-DE32-09DD-4B1D-1C7CC3307CDF}"/>
              </a:ext>
            </a:extLst>
          </p:cNvPr>
          <p:cNvGraphicFramePr>
            <a:graphicFrameLocks noGrp="1"/>
          </p:cNvGraphicFramePr>
          <p:nvPr>
            <p:extLst>
              <p:ext uri="{D42A27DB-BD31-4B8C-83A1-F6EECF244321}">
                <p14:modId xmlns:p14="http://schemas.microsoft.com/office/powerpoint/2010/main" val="3887516455"/>
              </p:ext>
            </p:extLst>
          </p:nvPr>
        </p:nvGraphicFramePr>
        <p:xfrm>
          <a:off x="5800165" y="1462740"/>
          <a:ext cx="5782236" cy="4443984"/>
        </p:xfrm>
        <a:graphic>
          <a:graphicData uri="http://schemas.openxmlformats.org/drawingml/2006/table">
            <a:tbl>
              <a:tblPr firstRow="1" bandRow="1">
                <a:tableStyleId>{5C22544A-7EE6-4342-B048-85BDC9FD1C3A}</a:tableStyleId>
              </a:tblPr>
              <a:tblGrid>
                <a:gridCol w="5782236">
                  <a:extLst>
                    <a:ext uri="{9D8B030D-6E8A-4147-A177-3AD203B41FA5}">
                      <a16:colId xmlns:a16="http://schemas.microsoft.com/office/drawing/2014/main" val="1249101629"/>
                    </a:ext>
                  </a:extLst>
                </a:gridCol>
              </a:tblGrid>
              <a:tr h="548640">
                <a:tc>
                  <a:txBody>
                    <a:bodyPr/>
                    <a:lstStyle/>
                    <a:p>
                      <a:r>
                        <a:rPr lang="en-US" sz="1800" dirty="0">
                          <a:solidFill>
                            <a:schemeClr val="bg1"/>
                          </a:solidFill>
                        </a:rPr>
                        <a:t>Statistical Analysis</a:t>
                      </a:r>
                    </a:p>
                  </a:txBody>
                  <a:tcPr marL="121920" marR="121920" marT="60960" marB="6096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0079C1"/>
                    </a:solidFill>
                  </a:tcPr>
                </a:tc>
                <a:extLst>
                  <a:ext uri="{0D108BD9-81ED-4DB2-BD59-A6C34878D82A}">
                    <a16:rowId xmlns:a16="http://schemas.microsoft.com/office/drawing/2014/main" val="1061575519"/>
                  </a:ext>
                </a:extLst>
              </a:tr>
              <a:tr h="3895344">
                <a:tc>
                  <a:txBody>
                    <a:bodyPr/>
                    <a:lstStyle/>
                    <a:p>
                      <a:pPr marL="99695" marR="0" lvl="0" indent="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r>
                        <a:rPr lang="en-US" sz="1600" u="sng" dirty="0">
                          <a:solidFill>
                            <a:schemeClr val="accent1"/>
                          </a:solidFill>
                        </a:rPr>
                        <a:t>Primary Analysis</a:t>
                      </a:r>
                      <a:r>
                        <a:rPr lang="en-US" sz="1600" u="none" dirty="0">
                          <a:solidFill>
                            <a:schemeClr val="accent1"/>
                          </a:solidFill>
                        </a:rPr>
                        <a:t>: Propensity Score Matching</a:t>
                      </a:r>
                      <a:r>
                        <a:rPr lang="en-US" sz="1600" u="none" baseline="30000" dirty="0">
                          <a:solidFill>
                            <a:schemeClr val="accent1"/>
                          </a:solidFill>
                        </a:rPr>
                        <a:t>1</a:t>
                      </a:r>
                      <a:endParaRPr lang="en-US" sz="1600" b="1" u="none" baseline="30000" dirty="0">
                        <a:solidFill>
                          <a:schemeClr val="tx1"/>
                        </a:solidFill>
                      </a:endParaRPr>
                    </a:p>
                    <a:p>
                      <a:pPr marL="274320" indent="-174625" algn="l">
                        <a:buClr>
                          <a:schemeClr val="tx1"/>
                        </a:buClr>
                        <a:buFont typeface="Arial" panose="020B0604020202020204" pitchFamily="34" charset="0"/>
                        <a:buChar char="•"/>
                      </a:pPr>
                      <a:r>
                        <a:rPr lang="en-US" sz="1600" b="0" dirty="0">
                          <a:solidFill>
                            <a:schemeClr val="tx1"/>
                          </a:solidFill>
                        </a:rPr>
                        <a:t>Baseline distributions were balanced for the following covariates</a:t>
                      </a:r>
                      <a:r>
                        <a:rPr lang="en-US" sz="1600" b="0" baseline="30000" dirty="0">
                          <a:solidFill>
                            <a:schemeClr val="tx1"/>
                          </a:solidFill>
                        </a:rPr>
                        <a:t>a</a:t>
                      </a:r>
                    </a:p>
                    <a:p>
                      <a:pPr marL="640080" lvl="0" indent="-285750" algn="l">
                        <a:buClr>
                          <a:schemeClr val="tx1"/>
                        </a:buClr>
                        <a:buSzPct val="80000"/>
                        <a:buFont typeface="Courier New" panose="02070309020205020404" pitchFamily="49" charset="0"/>
                        <a:buChar char="o"/>
                      </a:pPr>
                      <a:r>
                        <a:rPr lang="en-US" sz="1600" b="0" dirty="0">
                          <a:solidFill>
                            <a:schemeClr val="tx1"/>
                          </a:solidFill>
                        </a:rPr>
                        <a:t>Age (&lt;65 years vs ≥65 years)</a:t>
                      </a:r>
                    </a:p>
                    <a:p>
                      <a:pPr marL="640080" lvl="0" indent="-285750" algn="l">
                        <a:buClr>
                          <a:schemeClr val="tx1"/>
                        </a:buClr>
                        <a:buSzPct val="80000"/>
                        <a:buFont typeface="Courier New" panose="02070309020205020404" pitchFamily="49" charset="0"/>
                        <a:buChar char="o"/>
                      </a:pPr>
                      <a:r>
                        <a:rPr lang="en-US" sz="1600" b="0" dirty="0">
                          <a:solidFill>
                            <a:schemeClr val="tx1"/>
                          </a:solidFill>
                        </a:rPr>
                        <a:t>ECOG performance status (0-1 vs ≥2 vs unknown)</a:t>
                      </a:r>
                    </a:p>
                    <a:p>
                      <a:pPr marL="640080" lvl="0" indent="-285750" algn="l">
                        <a:buClr>
                          <a:schemeClr val="tx1"/>
                        </a:buClr>
                        <a:buSzPct val="80000"/>
                        <a:buFont typeface="Courier New" panose="02070309020205020404" pitchFamily="49" charset="0"/>
                        <a:buChar char="o"/>
                      </a:pPr>
                      <a:r>
                        <a:rPr lang="en-US" sz="1600" b="0" dirty="0">
                          <a:solidFill>
                            <a:schemeClr val="tx1"/>
                          </a:solidFill>
                        </a:rPr>
                        <a:t>Disease histology (DLBCL vs PMBCL vs tFL)</a:t>
                      </a:r>
                    </a:p>
                    <a:p>
                      <a:pPr marL="640080" lvl="0" indent="-285750" algn="l">
                        <a:buClr>
                          <a:schemeClr val="tx1"/>
                        </a:buClr>
                        <a:buSzPct val="80000"/>
                        <a:buFont typeface="Courier New" panose="02070309020205020404" pitchFamily="49" charset="0"/>
                        <a:buChar char="o"/>
                      </a:pPr>
                      <a:r>
                        <a:rPr lang="en-US" sz="1600" b="0" dirty="0">
                          <a:solidFill>
                            <a:schemeClr val="tx1"/>
                          </a:solidFill>
                        </a:rPr>
                        <a:t>Disease stage at initial diagnosis (I or II vs III or IV vs unknown)</a:t>
                      </a:r>
                    </a:p>
                    <a:p>
                      <a:pPr marL="640080" lvl="0" indent="-285750" algn="l">
                        <a:buClr>
                          <a:schemeClr val="tx1"/>
                        </a:buClr>
                        <a:buSzPct val="80000"/>
                        <a:buFont typeface="Courier New" panose="02070309020205020404" pitchFamily="49" charset="0"/>
                        <a:buChar char="o"/>
                      </a:pPr>
                      <a:r>
                        <a:rPr lang="en-US" sz="1600" b="0" dirty="0">
                          <a:solidFill>
                            <a:schemeClr val="tx1"/>
                          </a:solidFill>
                        </a:rPr>
                        <a:t>Refractory to all prior lines of therapy (yes vs no)</a:t>
                      </a:r>
                    </a:p>
                    <a:p>
                      <a:pPr marL="640080" lvl="0" indent="-285750" algn="l">
                        <a:buClr>
                          <a:schemeClr val="tx1"/>
                        </a:buClr>
                        <a:buSzPct val="80000"/>
                        <a:buFont typeface="Courier New" panose="02070309020205020404" pitchFamily="49" charset="0"/>
                        <a:buChar char="o"/>
                      </a:pPr>
                      <a:r>
                        <a:rPr lang="en-US" sz="1600" b="0" dirty="0">
                          <a:solidFill>
                            <a:schemeClr val="tx1"/>
                          </a:solidFill>
                        </a:rPr>
                        <a:t>Prior ASCT (for the Response Rate Analysis set; yes vs no)</a:t>
                      </a:r>
                    </a:p>
                    <a:p>
                      <a:pPr marL="274320" indent="-174625" algn="l">
                        <a:buClr>
                          <a:schemeClr val="tx1"/>
                        </a:buClr>
                        <a:buFont typeface="Arial" panose="020B0604020202020204" pitchFamily="34" charset="0"/>
                        <a:buChar char="•"/>
                      </a:pPr>
                      <a:r>
                        <a:rPr lang="en-US" sz="1600" b="0" dirty="0">
                          <a:solidFill>
                            <a:schemeClr val="tx1"/>
                          </a:solidFill>
                        </a:rPr>
                        <a:t>Descriptive analyses: proportions and Kaplan-Meier estimates</a:t>
                      </a:r>
                    </a:p>
                    <a:p>
                      <a:pPr marL="99695" marR="0" lvl="0" indent="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r>
                        <a:rPr lang="en-US" sz="1600" u="sng" dirty="0">
                          <a:solidFill>
                            <a:schemeClr val="accent1"/>
                          </a:solidFill>
                        </a:rPr>
                        <a:t>Sensitivity Analysis</a:t>
                      </a:r>
                      <a:r>
                        <a:rPr lang="en-US" sz="1600" u="none" dirty="0">
                          <a:solidFill>
                            <a:schemeClr val="accent1"/>
                          </a:solidFill>
                        </a:rPr>
                        <a:t>: Multivariable Analysis</a:t>
                      </a:r>
                      <a:endParaRPr lang="en-US" sz="1600" b="1" dirty="0">
                        <a:solidFill>
                          <a:schemeClr val="tx1"/>
                        </a:solidFill>
                      </a:endParaRPr>
                    </a:p>
                    <a:p>
                      <a:pPr marL="274320" indent="-174625" algn="l">
                        <a:buClr>
                          <a:schemeClr val="tx1"/>
                        </a:buClr>
                        <a:buFont typeface="Arial" panose="020B0604020202020204" pitchFamily="34" charset="0"/>
                        <a:buChar char="•"/>
                      </a:pPr>
                      <a:r>
                        <a:rPr lang="en-US" sz="1600" b="0" dirty="0">
                          <a:solidFill>
                            <a:schemeClr val="tx1"/>
                          </a:solidFill>
                        </a:rPr>
                        <a:t>Logistic and Cox regressions</a:t>
                      </a:r>
                    </a:p>
                  </a:txBody>
                  <a:tcPr marL="121920" marR="121920" marT="60960" marB="6096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CF4"/>
                    </a:solidFill>
                  </a:tcPr>
                </a:tc>
                <a:extLst>
                  <a:ext uri="{0D108BD9-81ED-4DB2-BD59-A6C34878D82A}">
                    <a16:rowId xmlns:a16="http://schemas.microsoft.com/office/drawing/2014/main" val="996513494"/>
                  </a:ext>
                </a:extLst>
              </a:tr>
            </a:tbl>
          </a:graphicData>
        </a:graphic>
      </p:graphicFrame>
    </p:spTree>
    <p:extLst>
      <p:ext uri="{BB962C8B-B14F-4D97-AF65-F5344CB8AC3E}">
        <p14:creationId xmlns:p14="http://schemas.microsoft.com/office/powerpoint/2010/main" val="400927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D2439-2EEA-4582-BCE3-51A6E2D052BC}"/>
              </a:ext>
            </a:extLst>
          </p:cNvPr>
          <p:cNvSpPr>
            <a:spLocks noGrp="1"/>
          </p:cNvSpPr>
          <p:nvPr>
            <p:ph type="title"/>
          </p:nvPr>
        </p:nvSpPr>
        <p:spPr/>
        <p:txBody>
          <a:bodyPr/>
          <a:lstStyle/>
          <a:p>
            <a:r>
              <a:rPr lang="en-US" dirty="0"/>
              <a:t>Analysis Population</a:t>
            </a:r>
            <a:endParaRPr lang="en-US" sz="2800" u="sng" dirty="0"/>
          </a:p>
        </p:txBody>
      </p:sp>
      <p:sp>
        <p:nvSpPr>
          <p:cNvPr id="4" name="Slide Number Placeholder 3">
            <a:extLst>
              <a:ext uri="{FF2B5EF4-FFF2-40B4-BE49-F238E27FC236}">
                <a16:creationId xmlns:a16="http://schemas.microsoft.com/office/drawing/2014/main" id="{6469F3FE-5C07-4AFB-AAD3-C5F3FD9F01AF}"/>
              </a:ext>
            </a:extLst>
          </p:cNvPr>
          <p:cNvSpPr>
            <a:spLocks noGrp="1"/>
          </p:cNvSpPr>
          <p:nvPr>
            <p:ph type="sldNum" sz="quarter" idx="4294967295"/>
          </p:nvPr>
        </p:nvSpPr>
        <p:spPr>
          <a:xfrm>
            <a:off x="9923670" y="8872123"/>
            <a:ext cx="2057400" cy="274637"/>
          </a:xfrm>
          <a:prstGeom prst="rect">
            <a:avLst/>
          </a:prstGeom>
        </p:spPr>
        <p:txBody>
          <a:bodyPr vert="horz" wrap="square" lIns="68598" tIns="34299" rIns="68598" bIns="34299" numCol="1" anchor="ctr" anchorCtr="0" compatLnSpc="1">
            <a:prstTxWarp prst="textNoShape">
              <a:avLst/>
            </a:prstTxWarp>
          </a:bodyPr>
          <a:lstStyle>
            <a:defPPr>
              <a:defRPr lang="en-US"/>
            </a:defPPr>
            <a:lvl1pPr algn="r" defTabSz="685800" rtl="0" eaLnBrk="1" fontAlgn="base" hangingPunct="1">
              <a:spcBef>
                <a:spcPct val="0"/>
              </a:spcBef>
              <a:spcAft>
                <a:spcPct val="0"/>
              </a:spcAft>
              <a:defRPr sz="700" kern="1200">
                <a:solidFill>
                  <a:schemeClr val="tx1"/>
                </a:solidFill>
                <a:latin typeface="+mn-lt"/>
                <a:ea typeface="MS PGothic" panose="020B0600070205080204" pitchFamily="34" charset="-128"/>
                <a:cs typeface="+mn-cs"/>
              </a:defRPr>
            </a:lvl1pPr>
            <a:lvl2pPr marL="342900" indent="114300" algn="l" defTabSz="685800" rtl="0" eaLnBrk="0" fontAlgn="base" hangingPunct="0">
              <a:spcBef>
                <a:spcPct val="0"/>
              </a:spcBef>
              <a:spcAft>
                <a:spcPct val="0"/>
              </a:spcAft>
              <a:defRPr sz="1400" kern="1200">
                <a:solidFill>
                  <a:schemeClr val="tx1"/>
                </a:solidFill>
                <a:latin typeface="Arial" panose="020B0604020202020204" pitchFamily="34" charset="0"/>
                <a:ea typeface="MS PGothic" panose="020B0600070205080204" pitchFamily="34" charset="-128"/>
                <a:cs typeface="+mn-cs"/>
              </a:defRPr>
            </a:lvl2pPr>
            <a:lvl3pPr marL="685800" indent="228600" algn="l" defTabSz="685800" rtl="0" eaLnBrk="0" fontAlgn="base" hangingPunct="0">
              <a:spcBef>
                <a:spcPct val="0"/>
              </a:spcBef>
              <a:spcAft>
                <a:spcPct val="0"/>
              </a:spcAft>
              <a:defRPr sz="1400" kern="1200">
                <a:solidFill>
                  <a:schemeClr val="tx1"/>
                </a:solidFill>
                <a:latin typeface="Arial" panose="020B0604020202020204" pitchFamily="34" charset="0"/>
                <a:ea typeface="MS PGothic" panose="020B0600070205080204" pitchFamily="34" charset="-128"/>
                <a:cs typeface="+mn-cs"/>
              </a:defRPr>
            </a:lvl3pPr>
            <a:lvl4pPr marL="1028700" indent="342900" algn="l" defTabSz="685800" rtl="0" eaLnBrk="0" fontAlgn="base" hangingPunct="0">
              <a:spcBef>
                <a:spcPct val="0"/>
              </a:spcBef>
              <a:spcAft>
                <a:spcPct val="0"/>
              </a:spcAft>
              <a:defRPr sz="1400" kern="1200">
                <a:solidFill>
                  <a:schemeClr val="tx1"/>
                </a:solidFill>
                <a:latin typeface="Arial" panose="020B0604020202020204" pitchFamily="34" charset="0"/>
                <a:ea typeface="MS PGothic" panose="020B0600070205080204" pitchFamily="34" charset="-128"/>
                <a:cs typeface="+mn-cs"/>
              </a:defRPr>
            </a:lvl4pPr>
            <a:lvl5pPr marL="1371600" indent="457200" algn="l" defTabSz="685800" rtl="0" eaLnBrk="0" fontAlgn="base" hangingPunct="0">
              <a:spcBef>
                <a:spcPct val="0"/>
              </a:spcBef>
              <a:spcAft>
                <a:spcPct val="0"/>
              </a:spcAft>
              <a:defRPr sz="1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kern="1200">
                <a:solidFill>
                  <a:schemeClr val="tx1"/>
                </a:solidFill>
                <a:latin typeface="Arial" panose="020B0604020202020204" pitchFamily="34" charset="0"/>
                <a:ea typeface="MS PGothic" panose="020B0600070205080204" pitchFamily="34" charset="-128"/>
                <a:cs typeface="+mn-cs"/>
              </a:defRPr>
            </a:lvl9pPr>
          </a:lstStyle>
          <a:p>
            <a:fld id="{46FE8280-E5DE-4863-B606-A1EEE0A16261}" type="slidenum">
              <a:rPr lang="en-US" altLang="en-US" smtClean="0"/>
              <a:pPr/>
              <a:t>4</a:t>
            </a:fld>
            <a:endParaRPr lang="en-US" altLang="en-US" dirty="0"/>
          </a:p>
        </p:txBody>
      </p:sp>
      <p:sp>
        <p:nvSpPr>
          <p:cNvPr id="3" name="Footer Placeholder 3">
            <a:extLst>
              <a:ext uri="{FF2B5EF4-FFF2-40B4-BE49-F238E27FC236}">
                <a16:creationId xmlns:a16="http://schemas.microsoft.com/office/drawing/2014/main" id="{DADD9CD9-F326-764C-2844-062F8BA6C24A}"/>
              </a:ext>
            </a:extLst>
          </p:cNvPr>
          <p:cNvSpPr>
            <a:spLocks noGrp="1"/>
          </p:cNvSpPr>
          <p:nvPr>
            <p:ph type="ftr" sz="quarter" idx="3"/>
          </p:nvPr>
        </p:nvSpPr>
        <p:spPr>
          <a:xfrm>
            <a:off x="2479264" y="6244772"/>
            <a:ext cx="7406640" cy="613228"/>
          </a:xfrm>
        </p:spPr>
        <p:txBody>
          <a:bodyPr anchor="b"/>
          <a:lstStyle/>
          <a:p>
            <a:pPr>
              <a:defRPr/>
            </a:pPr>
            <a:r>
              <a:rPr lang="en-US" sz="800" dirty="0"/>
              <a:t>alloSCT, allogeneic stem cell transplantation; axi-cel, axicabtagene ciloleucel; CIT, chemoimmunotherapy; DLBCL, diffuse large B-cell lymphoma; LBCL, large B-cell lymphoma; PMBCL, primary mediastinal B-cell lymphoma; R/R, relapsed/refractory; tFL, transformed follicular lymphoma. </a:t>
            </a:r>
          </a:p>
        </p:txBody>
      </p:sp>
      <p:sp>
        <p:nvSpPr>
          <p:cNvPr id="6" name="Rectangle 5">
            <a:extLst>
              <a:ext uri="{FF2B5EF4-FFF2-40B4-BE49-F238E27FC236}">
                <a16:creationId xmlns:a16="http://schemas.microsoft.com/office/drawing/2014/main" id="{7DB287E4-E315-279F-D9ED-80F43EC8CE26}"/>
              </a:ext>
            </a:extLst>
          </p:cNvPr>
          <p:cNvSpPr/>
          <p:nvPr/>
        </p:nvSpPr>
        <p:spPr>
          <a:xfrm>
            <a:off x="672352" y="1462740"/>
            <a:ext cx="5303520" cy="32004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Axi-Cel</a:t>
            </a:r>
          </a:p>
        </p:txBody>
      </p:sp>
      <p:sp>
        <p:nvSpPr>
          <p:cNvPr id="7" name="Rectangle 6">
            <a:extLst>
              <a:ext uri="{FF2B5EF4-FFF2-40B4-BE49-F238E27FC236}">
                <a16:creationId xmlns:a16="http://schemas.microsoft.com/office/drawing/2014/main" id="{A4F2A4D4-4CA7-56B7-6902-F18B8C7AB8EC}"/>
              </a:ext>
            </a:extLst>
          </p:cNvPr>
          <p:cNvSpPr/>
          <p:nvPr/>
        </p:nvSpPr>
        <p:spPr>
          <a:xfrm>
            <a:off x="672351" y="1924482"/>
            <a:ext cx="2743200" cy="11887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kern="1200" dirty="0">
                <a:solidFill>
                  <a:srgbClr val="000000">
                    <a:hueOff val="0"/>
                    <a:satOff val="0"/>
                    <a:lumOff val="0"/>
                    <a:alphaOff val="0"/>
                  </a:srgbClr>
                </a:solidFill>
                <a:ea typeface="+mn-ea"/>
                <a:cs typeface="+mn-cs"/>
              </a:rPr>
              <a:t>Patients with R/R LBCL treated with commercial axi‐cel at 79 </a:t>
            </a:r>
            <a:r>
              <a:rPr lang="en-US" sz="1500" dirty="0">
                <a:solidFill>
                  <a:srgbClr val="000000">
                    <a:hueOff val="0"/>
                    <a:satOff val="0"/>
                    <a:lumOff val="0"/>
                    <a:alphaOff val="0"/>
                  </a:srgbClr>
                </a:solidFill>
              </a:rPr>
              <a:t>center</a:t>
            </a:r>
            <a:r>
              <a:rPr lang="en-US" sz="1500" kern="1200" dirty="0">
                <a:solidFill>
                  <a:srgbClr val="000000">
                    <a:hueOff val="0"/>
                    <a:satOff val="0"/>
                    <a:lumOff val="0"/>
                    <a:alphaOff val="0"/>
                  </a:srgbClr>
                </a:solidFill>
                <a:ea typeface="+mn-ea"/>
                <a:cs typeface="+mn-cs"/>
              </a:rPr>
              <a:t>s</a:t>
            </a:r>
            <a:br>
              <a:rPr lang="en-US" sz="1500" kern="1200" dirty="0">
                <a:solidFill>
                  <a:srgbClr val="000000">
                    <a:hueOff val="0"/>
                    <a:satOff val="0"/>
                    <a:lumOff val="0"/>
                    <a:alphaOff val="0"/>
                  </a:srgbClr>
                </a:solidFill>
                <a:ea typeface="+mn-ea"/>
                <a:cs typeface="+mn-cs"/>
              </a:rPr>
            </a:br>
            <a:r>
              <a:rPr lang="en-US" sz="1500" kern="1200" dirty="0">
                <a:solidFill>
                  <a:srgbClr val="000000">
                    <a:hueOff val="0"/>
                    <a:satOff val="0"/>
                    <a:lumOff val="0"/>
                    <a:alphaOff val="0"/>
                  </a:srgbClr>
                </a:solidFill>
                <a:ea typeface="+mn-ea"/>
                <a:cs typeface="+mn-cs"/>
              </a:rPr>
              <a:t>Oct 2017-August 2020</a:t>
            </a:r>
            <a:br>
              <a:rPr lang="en-US" sz="1500" kern="1200" dirty="0">
                <a:solidFill>
                  <a:srgbClr val="000000">
                    <a:hueOff val="0"/>
                    <a:satOff val="0"/>
                    <a:lumOff val="0"/>
                    <a:alphaOff val="0"/>
                  </a:srgbClr>
                </a:solidFill>
                <a:ea typeface="+mn-ea"/>
                <a:cs typeface="+mn-cs"/>
              </a:rPr>
            </a:br>
            <a:r>
              <a:rPr lang="en-US" sz="1500" kern="1200" dirty="0">
                <a:solidFill>
                  <a:srgbClr val="000000">
                    <a:hueOff val="0"/>
                    <a:satOff val="0"/>
                    <a:lumOff val="0"/>
                    <a:alphaOff val="0"/>
                  </a:srgbClr>
                </a:solidFill>
                <a:ea typeface="+mn-ea"/>
                <a:cs typeface="+mn-cs"/>
              </a:rPr>
              <a:t>N=1497</a:t>
            </a:r>
          </a:p>
        </p:txBody>
      </p:sp>
      <p:sp>
        <p:nvSpPr>
          <p:cNvPr id="10" name="Rectangle 9">
            <a:extLst>
              <a:ext uri="{FF2B5EF4-FFF2-40B4-BE49-F238E27FC236}">
                <a16:creationId xmlns:a16="http://schemas.microsoft.com/office/drawing/2014/main" id="{A790CE41-BE52-FC42-DC31-52157D85F0C5}"/>
              </a:ext>
            </a:extLst>
          </p:cNvPr>
          <p:cNvSpPr/>
          <p:nvPr/>
        </p:nvSpPr>
        <p:spPr>
          <a:xfrm>
            <a:off x="6433072" y="1462740"/>
            <a:ext cx="5303520" cy="3200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CIT</a:t>
            </a:r>
          </a:p>
        </p:txBody>
      </p:sp>
      <p:sp>
        <p:nvSpPr>
          <p:cNvPr id="11" name="Rectangle 10">
            <a:extLst>
              <a:ext uri="{FF2B5EF4-FFF2-40B4-BE49-F238E27FC236}">
                <a16:creationId xmlns:a16="http://schemas.microsoft.com/office/drawing/2014/main" id="{3FBBD2D3-A908-DB37-3552-123DFCA5692C}"/>
              </a:ext>
            </a:extLst>
          </p:cNvPr>
          <p:cNvSpPr/>
          <p:nvPr/>
        </p:nvSpPr>
        <p:spPr>
          <a:xfrm>
            <a:off x="6433071" y="1924482"/>
            <a:ext cx="2743200" cy="118872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500" kern="1200" dirty="0">
                <a:solidFill>
                  <a:srgbClr val="000000">
                    <a:hueOff val="0"/>
                    <a:satOff val="0"/>
                    <a:lumOff val="0"/>
                    <a:alphaOff val="0"/>
                  </a:srgbClr>
                </a:solidFill>
                <a:ea typeface="+mn-ea"/>
                <a:cs typeface="+mn-cs"/>
              </a:rPr>
              <a:t>Patients with R/R LBCL treated with CIT </a:t>
            </a:r>
            <a:br>
              <a:rPr lang="en-US" sz="1500" kern="1200" dirty="0">
                <a:solidFill>
                  <a:srgbClr val="000000">
                    <a:hueOff val="0"/>
                    <a:satOff val="0"/>
                    <a:lumOff val="0"/>
                    <a:alphaOff val="0"/>
                  </a:srgbClr>
                </a:solidFill>
                <a:ea typeface="+mn-ea"/>
                <a:cs typeface="+mn-cs"/>
              </a:rPr>
            </a:br>
            <a:r>
              <a:rPr lang="en-US" sz="1500" kern="1200" dirty="0">
                <a:solidFill>
                  <a:srgbClr val="000000">
                    <a:hueOff val="0"/>
                    <a:satOff val="0"/>
                    <a:lumOff val="0"/>
                    <a:alphaOff val="0"/>
                  </a:srgbClr>
                </a:solidFill>
                <a:ea typeface="+mn-ea"/>
                <a:cs typeface="+mn-cs"/>
              </a:rPr>
              <a:t>2001-2014</a:t>
            </a:r>
            <a:br>
              <a:rPr lang="en-US" sz="1500" kern="1200" dirty="0">
                <a:solidFill>
                  <a:srgbClr val="000000">
                    <a:hueOff val="0"/>
                    <a:satOff val="0"/>
                    <a:lumOff val="0"/>
                    <a:alphaOff val="0"/>
                  </a:srgbClr>
                </a:solidFill>
                <a:ea typeface="+mn-ea"/>
                <a:cs typeface="+mn-cs"/>
              </a:rPr>
            </a:br>
            <a:r>
              <a:rPr lang="en-US" sz="1500" kern="1200" dirty="0">
                <a:solidFill>
                  <a:srgbClr val="000000">
                    <a:hueOff val="0"/>
                    <a:satOff val="0"/>
                    <a:lumOff val="0"/>
                    <a:alphaOff val="0"/>
                  </a:srgbClr>
                </a:solidFill>
                <a:ea typeface="+mn-ea"/>
                <a:cs typeface="+mn-cs"/>
              </a:rPr>
              <a:t>N=539</a:t>
            </a:r>
          </a:p>
        </p:txBody>
      </p:sp>
      <p:sp>
        <p:nvSpPr>
          <p:cNvPr id="12" name="Rectangle 11">
            <a:extLst>
              <a:ext uri="{FF2B5EF4-FFF2-40B4-BE49-F238E27FC236}">
                <a16:creationId xmlns:a16="http://schemas.microsoft.com/office/drawing/2014/main" id="{9032E532-69B2-A778-50A1-E37D2A2F7D43}"/>
              </a:ext>
            </a:extLst>
          </p:cNvPr>
          <p:cNvSpPr/>
          <p:nvPr/>
        </p:nvSpPr>
        <p:spPr>
          <a:xfrm>
            <a:off x="672351" y="3347332"/>
            <a:ext cx="2743200" cy="4754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kern="1200" dirty="0">
                <a:solidFill>
                  <a:srgbClr val="000000">
                    <a:hueOff val="0"/>
                    <a:satOff val="0"/>
                    <a:lumOff val="0"/>
                    <a:alphaOff val="0"/>
                  </a:srgbClr>
                </a:solidFill>
                <a:ea typeface="+mn-ea"/>
                <a:cs typeface="+mn-cs"/>
              </a:rPr>
              <a:t>Full analysis</a:t>
            </a:r>
          </a:p>
          <a:p>
            <a:pPr algn="ctr"/>
            <a:r>
              <a:rPr lang="en-US" sz="1500" dirty="0">
                <a:solidFill>
                  <a:srgbClr val="000000">
                    <a:hueOff val="0"/>
                    <a:satOff val="0"/>
                    <a:lumOff val="0"/>
                    <a:alphaOff val="0"/>
                  </a:srgbClr>
                </a:solidFill>
              </a:rPr>
              <a:t>N=1146</a:t>
            </a:r>
            <a:endParaRPr lang="en-US" sz="1500" kern="1200" dirty="0">
              <a:solidFill>
                <a:srgbClr val="000000">
                  <a:hueOff val="0"/>
                  <a:satOff val="0"/>
                  <a:lumOff val="0"/>
                  <a:alphaOff val="0"/>
                </a:srgbClr>
              </a:solidFill>
              <a:ea typeface="+mn-ea"/>
              <a:cs typeface="+mn-cs"/>
            </a:endParaRPr>
          </a:p>
        </p:txBody>
      </p:sp>
      <p:sp>
        <p:nvSpPr>
          <p:cNvPr id="13" name="Rectangle 12">
            <a:extLst>
              <a:ext uri="{FF2B5EF4-FFF2-40B4-BE49-F238E27FC236}">
                <a16:creationId xmlns:a16="http://schemas.microsoft.com/office/drawing/2014/main" id="{00D59F59-8D58-ECDF-56B3-605FD0F9B5FA}"/>
              </a:ext>
            </a:extLst>
          </p:cNvPr>
          <p:cNvSpPr/>
          <p:nvPr/>
        </p:nvSpPr>
        <p:spPr>
          <a:xfrm>
            <a:off x="672351" y="4056950"/>
            <a:ext cx="2743200" cy="11887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kern="1200" dirty="0">
                <a:solidFill>
                  <a:srgbClr val="000000">
                    <a:hueOff val="0"/>
                    <a:satOff val="0"/>
                    <a:lumOff val="0"/>
                    <a:alphaOff val="0"/>
                  </a:srgbClr>
                </a:solidFill>
                <a:ea typeface="+mn-ea"/>
                <a:cs typeface="+mn-cs"/>
              </a:rPr>
              <a:t>Patients included after propensity score matching</a:t>
            </a:r>
          </a:p>
          <a:p>
            <a:pPr marL="182880" indent="-182880">
              <a:buFont typeface="Arial" panose="020B0604020202020204" pitchFamily="34" charset="0"/>
              <a:buChar char="•"/>
            </a:pPr>
            <a:r>
              <a:rPr lang="en-US" sz="1500" dirty="0">
                <a:solidFill>
                  <a:srgbClr val="000000">
                    <a:hueOff val="0"/>
                    <a:satOff val="0"/>
                    <a:lumOff val="0"/>
                    <a:alphaOff val="0"/>
                  </a:srgbClr>
                </a:solidFill>
              </a:rPr>
              <a:t>Response rate analysis: N=493</a:t>
            </a:r>
          </a:p>
          <a:p>
            <a:pPr marL="182880" indent="-182880">
              <a:buFont typeface="Arial" panose="020B0604020202020204" pitchFamily="34" charset="0"/>
              <a:buChar char="•"/>
            </a:pPr>
            <a:r>
              <a:rPr lang="en-US" sz="1500" kern="1200" dirty="0">
                <a:solidFill>
                  <a:srgbClr val="000000">
                    <a:hueOff val="0"/>
                    <a:satOff val="0"/>
                    <a:lumOff val="0"/>
                    <a:alphaOff val="0"/>
                  </a:srgbClr>
                </a:solidFill>
                <a:ea typeface="+mn-ea"/>
                <a:cs typeface="+mn-cs"/>
              </a:rPr>
              <a:t>Survival analysis: N=659</a:t>
            </a:r>
          </a:p>
        </p:txBody>
      </p:sp>
      <p:sp>
        <p:nvSpPr>
          <p:cNvPr id="14" name="Rectangle 13">
            <a:extLst>
              <a:ext uri="{FF2B5EF4-FFF2-40B4-BE49-F238E27FC236}">
                <a16:creationId xmlns:a16="http://schemas.microsoft.com/office/drawing/2014/main" id="{4231FAF1-09B9-E240-A98C-FBEEE87B24C9}"/>
              </a:ext>
            </a:extLst>
          </p:cNvPr>
          <p:cNvSpPr/>
          <p:nvPr/>
        </p:nvSpPr>
        <p:spPr>
          <a:xfrm>
            <a:off x="3628550" y="2309382"/>
            <a:ext cx="2347323" cy="1828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kern="1200" dirty="0">
                <a:solidFill>
                  <a:srgbClr val="000000">
                    <a:hueOff val="0"/>
                    <a:satOff val="0"/>
                    <a:lumOff val="0"/>
                    <a:alphaOff val="0"/>
                  </a:srgbClr>
                </a:solidFill>
                <a:ea typeface="+mn-ea"/>
                <a:cs typeface="+mn-cs"/>
              </a:rPr>
              <a:t>Patients excluded (n=351)</a:t>
            </a:r>
          </a:p>
          <a:p>
            <a:pPr marL="182880" indent="-182880">
              <a:buFont typeface="Arial" panose="020B0604020202020204" pitchFamily="34" charset="0"/>
              <a:buChar char="•"/>
            </a:pPr>
            <a:r>
              <a:rPr lang="en-US" sz="1400" dirty="0">
                <a:solidFill>
                  <a:srgbClr val="000000">
                    <a:hueOff val="0"/>
                    <a:satOff val="0"/>
                    <a:lumOff val="0"/>
                    <a:alphaOff val="0"/>
                  </a:srgbClr>
                </a:solidFill>
              </a:rPr>
              <a:t>Disease histology other than DLBCL, PMBCL, or tFL (n=206)</a:t>
            </a:r>
          </a:p>
          <a:p>
            <a:pPr marL="182880" indent="-182880">
              <a:buFont typeface="Arial" panose="020B0604020202020204" pitchFamily="34" charset="0"/>
              <a:buChar char="•"/>
            </a:pPr>
            <a:r>
              <a:rPr lang="en-US" sz="1400" dirty="0">
                <a:solidFill>
                  <a:srgbClr val="000000">
                    <a:hueOff val="0"/>
                    <a:satOff val="0"/>
                    <a:lumOff val="0"/>
                    <a:alphaOff val="0"/>
                  </a:srgbClr>
                </a:solidFill>
              </a:rPr>
              <a:t>Missing or &lt;2 prior lines of therapy (n=124)</a:t>
            </a:r>
          </a:p>
          <a:p>
            <a:pPr marL="182880" indent="-182880">
              <a:buFont typeface="Arial" panose="020B0604020202020204" pitchFamily="34" charset="0"/>
              <a:buChar char="•"/>
            </a:pPr>
            <a:r>
              <a:rPr lang="en-US" sz="1400" dirty="0">
                <a:solidFill>
                  <a:srgbClr val="000000">
                    <a:hueOff val="0"/>
                    <a:satOff val="0"/>
                    <a:lumOff val="0"/>
                    <a:alphaOff val="0"/>
                  </a:srgbClr>
                </a:solidFill>
              </a:rPr>
              <a:t>Prior alloSCT (n=21)</a:t>
            </a:r>
            <a:endParaRPr lang="en-US" sz="1400" kern="1200" dirty="0">
              <a:solidFill>
                <a:srgbClr val="000000">
                  <a:hueOff val="0"/>
                  <a:satOff val="0"/>
                  <a:lumOff val="0"/>
                  <a:alphaOff val="0"/>
                </a:srgbClr>
              </a:solidFill>
              <a:ea typeface="+mn-ea"/>
              <a:cs typeface="+mn-cs"/>
            </a:endParaRPr>
          </a:p>
        </p:txBody>
      </p:sp>
      <p:cxnSp>
        <p:nvCxnSpPr>
          <p:cNvPr id="16" name="Straight Connector 15">
            <a:extLst>
              <a:ext uri="{FF2B5EF4-FFF2-40B4-BE49-F238E27FC236}">
                <a16:creationId xmlns:a16="http://schemas.microsoft.com/office/drawing/2014/main" id="{79DE0FE2-97B8-225F-BCC7-8D6A0DF78016}"/>
              </a:ext>
            </a:extLst>
          </p:cNvPr>
          <p:cNvCxnSpPr>
            <a:stCxn id="7" idx="2"/>
            <a:endCxn id="12" idx="0"/>
          </p:cNvCxnSpPr>
          <p:nvPr/>
        </p:nvCxnSpPr>
        <p:spPr>
          <a:xfrm>
            <a:off x="2043951" y="3113202"/>
            <a:ext cx="0" cy="23413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EC5635E-7385-1B85-96FF-9CC3C1D79CBF}"/>
              </a:ext>
            </a:extLst>
          </p:cNvPr>
          <p:cNvCxnSpPr>
            <a:cxnSpLocks/>
            <a:stCxn id="12" idx="2"/>
            <a:endCxn id="13" idx="0"/>
          </p:cNvCxnSpPr>
          <p:nvPr/>
        </p:nvCxnSpPr>
        <p:spPr>
          <a:xfrm>
            <a:off x="2043951" y="3822820"/>
            <a:ext cx="0" cy="23413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3" name="Connector: Elbow 22">
            <a:extLst>
              <a:ext uri="{FF2B5EF4-FFF2-40B4-BE49-F238E27FC236}">
                <a16:creationId xmlns:a16="http://schemas.microsoft.com/office/drawing/2014/main" id="{DEBB636E-F3A7-4987-05C8-3073F53E5FEE}"/>
              </a:ext>
            </a:extLst>
          </p:cNvPr>
          <p:cNvCxnSpPr>
            <a:cxnSpLocks/>
          </p:cNvCxnSpPr>
          <p:nvPr/>
        </p:nvCxnSpPr>
        <p:spPr>
          <a:xfrm rot="16200000" flipH="1">
            <a:off x="2780960" y="2376192"/>
            <a:ext cx="110580" cy="1584599"/>
          </a:xfrm>
          <a:prstGeom prst="bentConnector2">
            <a:avLst/>
          </a:prstGeom>
          <a:ln w="28575"/>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D8C116A9-3004-59C3-217B-A7E9AA5A991C}"/>
              </a:ext>
            </a:extLst>
          </p:cNvPr>
          <p:cNvSpPr/>
          <p:nvPr/>
        </p:nvSpPr>
        <p:spPr>
          <a:xfrm>
            <a:off x="6433071" y="3347332"/>
            <a:ext cx="2743200" cy="4754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500" b="1" kern="1200" dirty="0">
                <a:solidFill>
                  <a:srgbClr val="000000">
                    <a:hueOff val="0"/>
                    <a:satOff val="0"/>
                    <a:lumOff val="0"/>
                    <a:alphaOff val="0"/>
                  </a:srgbClr>
                </a:solidFill>
                <a:ea typeface="+mn-ea"/>
                <a:cs typeface="+mn-cs"/>
              </a:rPr>
              <a:t>Full analysis</a:t>
            </a:r>
          </a:p>
          <a:p>
            <a:pPr algn="ctr"/>
            <a:r>
              <a:rPr lang="en-US" sz="1500" dirty="0">
                <a:solidFill>
                  <a:srgbClr val="000000">
                    <a:hueOff val="0"/>
                    <a:satOff val="0"/>
                    <a:lumOff val="0"/>
                    <a:alphaOff val="0"/>
                  </a:srgbClr>
                </a:solidFill>
              </a:rPr>
              <a:t>N=469</a:t>
            </a:r>
            <a:endParaRPr lang="en-US" sz="1500" kern="1200" dirty="0">
              <a:solidFill>
                <a:srgbClr val="000000">
                  <a:hueOff val="0"/>
                  <a:satOff val="0"/>
                  <a:lumOff val="0"/>
                  <a:alphaOff val="0"/>
                </a:srgbClr>
              </a:solidFill>
              <a:ea typeface="+mn-ea"/>
              <a:cs typeface="+mn-cs"/>
            </a:endParaRPr>
          </a:p>
        </p:txBody>
      </p:sp>
      <p:sp>
        <p:nvSpPr>
          <p:cNvPr id="26" name="Rectangle 25">
            <a:extLst>
              <a:ext uri="{FF2B5EF4-FFF2-40B4-BE49-F238E27FC236}">
                <a16:creationId xmlns:a16="http://schemas.microsoft.com/office/drawing/2014/main" id="{AB6C03D4-E544-3174-F282-5C81DD398D15}"/>
              </a:ext>
            </a:extLst>
          </p:cNvPr>
          <p:cNvSpPr/>
          <p:nvPr/>
        </p:nvSpPr>
        <p:spPr>
          <a:xfrm>
            <a:off x="6433071" y="4056950"/>
            <a:ext cx="2743200" cy="118872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500" b="1" kern="1200" dirty="0">
                <a:solidFill>
                  <a:srgbClr val="000000">
                    <a:hueOff val="0"/>
                    <a:satOff val="0"/>
                    <a:lumOff val="0"/>
                    <a:alphaOff val="0"/>
                  </a:srgbClr>
                </a:solidFill>
                <a:ea typeface="+mn-ea"/>
                <a:cs typeface="+mn-cs"/>
              </a:rPr>
              <a:t>Patients included after propensity score matching</a:t>
            </a:r>
          </a:p>
          <a:p>
            <a:pPr marL="182880" indent="-182880">
              <a:buFont typeface="Arial" panose="020B0604020202020204" pitchFamily="34" charset="0"/>
              <a:buChar char="•"/>
            </a:pPr>
            <a:r>
              <a:rPr lang="en-US" sz="1500" dirty="0">
                <a:solidFill>
                  <a:srgbClr val="000000">
                    <a:hueOff val="0"/>
                    <a:satOff val="0"/>
                    <a:lumOff val="0"/>
                    <a:alphaOff val="0"/>
                  </a:srgbClr>
                </a:solidFill>
              </a:rPr>
              <a:t>Response rate analysis: N=289</a:t>
            </a:r>
          </a:p>
          <a:p>
            <a:pPr marL="182880" indent="-182880">
              <a:buFont typeface="Arial" panose="020B0604020202020204" pitchFamily="34" charset="0"/>
              <a:buChar char="•"/>
            </a:pPr>
            <a:r>
              <a:rPr lang="en-US" sz="1500" kern="1200" dirty="0">
                <a:solidFill>
                  <a:srgbClr val="000000">
                    <a:hueOff val="0"/>
                    <a:satOff val="0"/>
                    <a:lumOff val="0"/>
                    <a:alphaOff val="0"/>
                  </a:srgbClr>
                </a:solidFill>
                <a:ea typeface="+mn-ea"/>
                <a:cs typeface="+mn-cs"/>
              </a:rPr>
              <a:t>Survival analysis: N=406</a:t>
            </a:r>
          </a:p>
        </p:txBody>
      </p:sp>
      <p:sp>
        <p:nvSpPr>
          <p:cNvPr id="27" name="Rectangle 26">
            <a:extLst>
              <a:ext uri="{FF2B5EF4-FFF2-40B4-BE49-F238E27FC236}">
                <a16:creationId xmlns:a16="http://schemas.microsoft.com/office/drawing/2014/main" id="{AC73194C-E1AA-B76E-DCF9-1883AB4852B9}"/>
              </a:ext>
            </a:extLst>
          </p:cNvPr>
          <p:cNvSpPr/>
          <p:nvPr/>
        </p:nvSpPr>
        <p:spPr>
          <a:xfrm>
            <a:off x="9389269" y="2426357"/>
            <a:ext cx="2347323" cy="164592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kern="1200" dirty="0">
                <a:solidFill>
                  <a:srgbClr val="000000">
                    <a:hueOff val="0"/>
                    <a:satOff val="0"/>
                    <a:lumOff val="0"/>
                    <a:alphaOff val="0"/>
                  </a:srgbClr>
                </a:solidFill>
                <a:ea typeface="+mn-ea"/>
                <a:cs typeface="+mn-cs"/>
              </a:rPr>
              <a:t>Patients excluded</a:t>
            </a:r>
          </a:p>
          <a:p>
            <a:pPr algn="ctr"/>
            <a:r>
              <a:rPr lang="en-US" sz="1400" b="1" kern="1200" dirty="0">
                <a:solidFill>
                  <a:srgbClr val="000000">
                    <a:hueOff val="0"/>
                    <a:satOff val="0"/>
                    <a:lumOff val="0"/>
                    <a:alphaOff val="0"/>
                  </a:srgbClr>
                </a:solidFill>
                <a:ea typeface="+mn-ea"/>
                <a:cs typeface="+mn-cs"/>
              </a:rPr>
              <a:t>(n=70)</a:t>
            </a:r>
          </a:p>
          <a:p>
            <a:pPr marL="182880" indent="-182880">
              <a:buFont typeface="Arial" panose="020B0604020202020204" pitchFamily="34" charset="0"/>
              <a:buChar char="•"/>
            </a:pPr>
            <a:r>
              <a:rPr lang="en-US" sz="1400" dirty="0">
                <a:solidFill>
                  <a:srgbClr val="000000">
                    <a:hueOff val="0"/>
                    <a:satOff val="0"/>
                    <a:lumOff val="0"/>
                    <a:alphaOff val="0"/>
                  </a:srgbClr>
                </a:solidFill>
              </a:rPr>
              <a:t>Disease histology other than DLBCL, PMBCL, or tFL (n=36)</a:t>
            </a:r>
          </a:p>
          <a:p>
            <a:pPr marL="182880" indent="-182880">
              <a:buFont typeface="Arial" panose="020B0604020202020204" pitchFamily="34" charset="0"/>
              <a:buChar char="•"/>
            </a:pPr>
            <a:r>
              <a:rPr lang="en-US" sz="1400" dirty="0">
                <a:solidFill>
                  <a:srgbClr val="000000">
                    <a:hueOff val="0"/>
                    <a:satOff val="0"/>
                    <a:lumOff val="0"/>
                    <a:alphaOff val="0"/>
                  </a:srgbClr>
                </a:solidFill>
              </a:rPr>
              <a:t>Missing therapy start date (n=34)</a:t>
            </a:r>
            <a:endParaRPr lang="en-US" sz="1400" kern="1200" dirty="0">
              <a:solidFill>
                <a:srgbClr val="000000">
                  <a:hueOff val="0"/>
                  <a:satOff val="0"/>
                  <a:lumOff val="0"/>
                  <a:alphaOff val="0"/>
                </a:srgbClr>
              </a:solidFill>
              <a:ea typeface="+mn-ea"/>
              <a:cs typeface="+mn-cs"/>
            </a:endParaRPr>
          </a:p>
        </p:txBody>
      </p:sp>
      <p:cxnSp>
        <p:nvCxnSpPr>
          <p:cNvPr id="29" name="Straight Connector 28">
            <a:extLst>
              <a:ext uri="{FF2B5EF4-FFF2-40B4-BE49-F238E27FC236}">
                <a16:creationId xmlns:a16="http://schemas.microsoft.com/office/drawing/2014/main" id="{EC79A07C-98C3-23C8-F4AE-331DC3C26E14}"/>
              </a:ext>
            </a:extLst>
          </p:cNvPr>
          <p:cNvCxnSpPr>
            <a:stCxn id="11" idx="2"/>
            <a:endCxn id="25" idx="0"/>
          </p:cNvCxnSpPr>
          <p:nvPr/>
        </p:nvCxnSpPr>
        <p:spPr>
          <a:xfrm>
            <a:off x="7804671" y="3113202"/>
            <a:ext cx="0" cy="23413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37" name="Straight Connector 36">
            <a:extLst>
              <a:ext uri="{FF2B5EF4-FFF2-40B4-BE49-F238E27FC236}">
                <a16:creationId xmlns:a16="http://schemas.microsoft.com/office/drawing/2014/main" id="{FDB3FD32-4B74-649F-3D40-47BF3CD793C3}"/>
              </a:ext>
            </a:extLst>
          </p:cNvPr>
          <p:cNvCxnSpPr>
            <a:cxnSpLocks/>
            <a:stCxn id="25" idx="2"/>
            <a:endCxn id="26" idx="0"/>
          </p:cNvCxnSpPr>
          <p:nvPr/>
        </p:nvCxnSpPr>
        <p:spPr>
          <a:xfrm>
            <a:off x="7804671" y="3822820"/>
            <a:ext cx="0" cy="23413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50" name="Connector: Elbow 49">
            <a:extLst>
              <a:ext uri="{FF2B5EF4-FFF2-40B4-BE49-F238E27FC236}">
                <a16:creationId xmlns:a16="http://schemas.microsoft.com/office/drawing/2014/main" id="{152ABD8E-D627-1567-B4A9-6D703097A6F4}"/>
              </a:ext>
            </a:extLst>
          </p:cNvPr>
          <p:cNvCxnSpPr>
            <a:cxnSpLocks/>
            <a:stCxn id="11" idx="2"/>
          </p:cNvCxnSpPr>
          <p:nvPr/>
        </p:nvCxnSpPr>
        <p:spPr>
          <a:xfrm rot="16200000" flipH="1">
            <a:off x="8542361" y="2375512"/>
            <a:ext cx="109218" cy="1584598"/>
          </a:xfrm>
          <a:prstGeom prst="bentConnector2">
            <a:avLst/>
          </a:prstGeom>
          <a:ln w="28575"/>
        </p:spPr>
        <p:style>
          <a:lnRef idx="1">
            <a:schemeClr val="accent2"/>
          </a:lnRef>
          <a:fillRef idx="0">
            <a:schemeClr val="accent2"/>
          </a:fillRef>
          <a:effectRef idx="0">
            <a:schemeClr val="accent2"/>
          </a:effectRef>
          <a:fontRef idx="minor">
            <a:schemeClr val="tx1"/>
          </a:fontRef>
        </p:style>
      </p:cxnSp>
      <p:sp>
        <p:nvSpPr>
          <p:cNvPr id="8" name="Content Placeholder 2">
            <a:extLst>
              <a:ext uri="{FF2B5EF4-FFF2-40B4-BE49-F238E27FC236}">
                <a16:creationId xmlns:a16="http://schemas.microsoft.com/office/drawing/2014/main" id="{56394F78-CFE8-0BBD-386B-3BB233E0EFE1}"/>
              </a:ext>
            </a:extLst>
          </p:cNvPr>
          <p:cNvSpPr>
            <a:spLocks noGrp="1"/>
          </p:cNvSpPr>
          <p:nvPr>
            <p:ph idx="1"/>
          </p:nvPr>
        </p:nvSpPr>
        <p:spPr>
          <a:xfrm>
            <a:off x="609599" y="5445551"/>
            <a:ext cx="11214847" cy="690789"/>
          </a:xfrm>
        </p:spPr>
        <p:txBody>
          <a:bodyPr/>
          <a:lstStyle/>
          <a:p>
            <a:r>
              <a:rPr lang="en-US" sz="1600" dirty="0"/>
              <a:t>Among all patients, median follow-up was 24 months for axi-cel recipients and 60 months for CIT recipients </a:t>
            </a:r>
          </a:p>
          <a:p>
            <a:r>
              <a:rPr lang="en-US" sz="1600" dirty="0"/>
              <a:t>Among patients ≥65 years, median follow-up was 24 months and 65 months for axi-cel and CIT recipients, respectively</a:t>
            </a:r>
          </a:p>
        </p:txBody>
      </p:sp>
    </p:spTree>
    <p:extLst>
      <p:ext uri="{BB962C8B-B14F-4D97-AF65-F5344CB8AC3E}">
        <p14:creationId xmlns:p14="http://schemas.microsoft.com/office/powerpoint/2010/main" val="424509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C54E8-FFA4-4DB7-AA95-786DE9131D84}"/>
              </a:ext>
            </a:extLst>
          </p:cNvPr>
          <p:cNvSpPr>
            <a:spLocks noGrp="1"/>
          </p:cNvSpPr>
          <p:nvPr>
            <p:ph type="title"/>
          </p:nvPr>
        </p:nvSpPr>
        <p:spPr>
          <a:xfrm>
            <a:off x="609600" y="274638"/>
            <a:ext cx="10972800" cy="1020762"/>
          </a:xfrm>
        </p:spPr>
        <p:txBody>
          <a:bodyPr/>
          <a:lstStyle/>
          <a:p>
            <a:r>
              <a:rPr lang="en-US" dirty="0"/>
              <a:t>Baseline Characteristics</a:t>
            </a:r>
            <a:br>
              <a:rPr lang="en-US" dirty="0"/>
            </a:br>
            <a:r>
              <a:rPr lang="en-US" sz="2000" dirty="0"/>
              <a:t>Before Propensity Score Matching</a:t>
            </a:r>
            <a:endParaRPr lang="en-US" sz="2000" u="sng" dirty="0"/>
          </a:p>
        </p:txBody>
      </p:sp>
      <p:sp>
        <p:nvSpPr>
          <p:cNvPr id="4" name="Slide Number Placeholder 3">
            <a:extLst>
              <a:ext uri="{FF2B5EF4-FFF2-40B4-BE49-F238E27FC236}">
                <a16:creationId xmlns:a16="http://schemas.microsoft.com/office/drawing/2014/main" id="{31ED7DD0-4FE8-42F6-9D0A-6436CCF9A373}"/>
              </a:ext>
            </a:extLst>
          </p:cNvPr>
          <p:cNvSpPr>
            <a:spLocks noGrp="1"/>
          </p:cNvSpPr>
          <p:nvPr>
            <p:ph type="sldNum" sz="quarter" idx="11"/>
          </p:nvPr>
        </p:nvSpPr>
        <p:spPr/>
        <p:txBody>
          <a:bodyPr/>
          <a:lstStyle/>
          <a:p>
            <a:fld id="{46FE8280-E5DE-4863-B606-A1EEE0A16261}" type="slidenum">
              <a:rPr lang="en-US" altLang="en-US" smtClean="0"/>
              <a:pPr/>
              <a:t>5</a:t>
            </a:fld>
            <a:endParaRPr lang="en-US" altLang="en-US" dirty="0"/>
          </a:p>
        </p:txBody>
      </p:sp>
      <p:sp>
        <p:nvSpPr>
          <p:cNvPr id="16" name="Content Placeholder 5">
            <a:extLst>
              <a:ext uri="{FF2B5EF4-FFF2-40B4-BE49-F238E27FC236}">
                <a16:creationId xmlns:a16="http://schemas.microsoft.com/office/drawing/2014/main" id="{22A79CDF-1A33-604F-1555-1B415B98E5C6}"/>
              </a:ext>
            </a:extLst>
          </p:cNvPr>
          <p:cNvSpPr txBox="1">
            <a:spLocks/>
          </p:cNvSpPr>
          <p:nvPr/>
        </p:nvSpPr>
        <p:spPr>
          <a:xfrm>
            <a:off x="8525435" y="1435812"/>
            <a:ext cx="3218330" cy="3870960"/>
          </a:xfrm>
          <a:prstGeom prst="rect">
            <a:avLst/>
          </a:prstGeom>
        </p:spPr>
        <p:txBody>
          <a:bodyPr anchor="t"/>
          <a:lstStyle>
            <a:lvl1pPr marL="342900" indent="-342900" algn="l" rtl="0" eaLnBrk="0" fontAlgn="base" hangingPunct="0">
              <a:spcBef>
                <a:spcPct val="20000"/>
              </a:spcBef>
              <a:spcAft>
                <a:spcPct val="0"/>
              </a:spcAft>
              <a:buFont typeface="Arial" panose="020B0604020202020204" pitchFamily="34" charset="0"/>
              <a:buChar char="•"/>
              <a:defRPr sz="3000" kern="1200">
                <a:solidFill>
                  <a:srgbClr val="000000"/>
                </a:solidFill>
                <a:latin typeface="+mj-lt"/>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600" kern="1200">
                <a:solidFill>
                  <a:srgbClr val="000000"/>
                </a:solidFill>
                <a:latin typeface="+mj-lt"/>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000000"/>
                </a:solidFill>
                <a:latin typeface="+mj-lt"/>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000000"/>
                </a:solidFill>
                <a:latin typeface="+mj-lt"/>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000000"/>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1000"/>
              </a:spcBef>
            </a:pPr>
            <a:r>
              <a:rPr lang="en-US" sz="2000" dirty="0"/>
              <a:t>Overall, axi-cel recipients</a:t>
            </a:r>
          </a:p>
          <a:p>
            <a:pPr lvl="1">
              <a:spcBef>
                <a:spcPts val="1000"/>
              </a:spcBef>
            </a:pPr>
            <a:r>
              <a:rPr lang="en-US" sz="1800" dirty="0"/>
              <a:t>Were older in age</a:t>
            </a:r>
          </a:p>
          <a:p>
            <a:pPr lvl="1">
              <a:spcBef>
                <a:spcPts val="1000"/>
              </a:spcBef>
            </a:pPr>
            <a:r>
              <a:rPr lang="en-US" sz="1800" dirty="0"/>
              <a:t>Were more likely to have an </a:t>
            </a:r>
            <a:r>
              <a:rPr lang="en-US" sz="1800" kern="0" dirty="0">
                <a:effectLst/>
              </a:rPr>
              <a:t>ECOG </a:t>
            </a:r>
            <a:r>
              <a:rPr lang="en-US" sz="1800" dirty="0"/>
              <a:t>performance score &lt;2</a:t>
            </a:r>
          </a:p>
          <a:p>
            <a:pPr lvl="1">
              <a:spcBef>
                <a:spcPts val="1000"/>
              </a:spcBef>
            </a:pPr>
            <a:r>
              <a:rPr lang="en-US" sz="1800" dirty="0"/>
              <a:t>Had more prior lines of treatment </a:t>
            </a:r>
          </a:p>
          <a:p>
            <a:pPr lvl="1">
              <a:spcBef>
                <a:spcPts val="1000"/>
              </a:spcBef>
            </a:pPr>
            <a:r>
              <a:rPr lang="en-US" sz="1800" dirty="0"/>
              <a:t>Were more likely to have been refractory to all prior lines of therapy</a:t>
            </a:r>
          </a:p>
        </p:txBody>
      </p:sp>
      <p:sp>
        <p:nvSpPr>
          <p:cNvPr id="3" name="Footer Placeholder 3">
            <a:extLst>
              <a:ext uri="{FF2B5EF4-FFF2-40B4-BE49-F238E27FC236}">
                <a16:creationId xmlns:a16="http://schemas.microsoft.com/office/drawing/2014/main" id="{46F31791-12C9-7E4A-F53D-CF5CF01549A6}"/>
              </a:ext>
            </a:extLst>
          </p:cNvPr>
          <p:cNvSpPr txBox="1">
            <a:spLocks/>
          </p:cNvSpPr>
          <p:nvPr/>
        </p:nvSpPr>
        <p:spPr>
          <a:xfrm>
            <a:off x="2479264" y="6244772"/>
            <a:ext cx="7406640" cy="613228"/>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a:spcBef>
                <a:spcPts val="0"/>
              </a:spcBef>
              <a:spcAft>
                <a:spcPts val="0"/>
              </a:spcAft>
            </a:pPr>
            <a:r>
              <a:rPr lang="en-US" sz="800" kern="0" baseline="30000" dirty="0">
                <a:effectLst/>
              </a:rPr>
              <a:t>a </a:t>
            </a:r>
            <a:r>
              <a:rPr lang="en-US" sz="800" kern="0" dirty="0">
                <a:effectLst/>
              </a:rPr>
              <a:t>Percentages were based on patients with available data.</a:t>
            </a:r>
          </a:p>
          <a:p>
            <a:pPr marL="0" marR="0">
              <a:spcBef>
                <a:spcPts val="0"/>
              </a:spcBef>
              <a:spcAft>
                <a:spcPts val="0"/>
              </a:spcAft>
            </a:pPr>
            <a:r>
              <a:rPr lang="en-US" sz="800" kern="0" dirty="0">
                <a:effectLst/>
              </a:rPr>
              <a:t>ASCT, autologous stem cell transplantation; axi-cel, </a:t>
            </a:r>
            <a:r>
              <a:rPr lang="en-US" sz="800" dirty="0"/>
              <a:t>axicabtagene ciloleucel; </a:t>
            </a:r>
            <a:r>
              <a:rPr lang="en-US" sz="800" kern="0" dirty="0">
                <a:effectLst/>
              </a:rPr>
              <a:t>CIT, chemoimmunotherapy; DLBCL, diffuse large B-cell lymphoma; ECOG, Eastern Cooperative Oncology Group; PD, progressive disease; SD, stable disease.</a:t>
            </a:r>
            <a:endParaRPr lang="en-US" sz="800" kern="0" dirty="0">
              <a:solidFill>
                <a:srgbClr val="365F91"/>
              </a:solidFill>
              <a:effectLst/>
              <a:latin typeface="Times New Roman" panose="02020603050405020304" pitchFamily="18" charset="0"/>
              <a:ea typeface="SimSun" panose="02010600030101010101" pitchFamily="2" charset="-122"/>
            </a:endParaRPr>
          </a:p>
        </p:txBody>
      </p:sp>
      <p:graphicFrame>
        <p:nvGraphicFramePr>
          <p:cNvPr id="5" name="Table 8">
            <a:extLst>
              <a:ext uri="{FF2B5EF4-FFF2-40B4-BE49-F238E27FC236}">
                <a16:creationId xmlns:a16="http://schemas.microsoft.com/office/drawing/2014/main" id="{7CD4B57E-5F85-EDB2-FB17-B2CF0C06B937}"/>
              </a:ext>
            </a:extLst>
          </p:cNvPr>
          <p:cNvGraphicFramePr>
            <a:graphicFrameLocks/>
          </p:cNvGraphicFramePr>
          <p:nvPr>
            <p:extLst>
              <p:ext uri="{D42A27DB-BD31-4B8C-83A1-F6EECF244321}">
                <p14:modId xmlns:p14="http://schemas.microsoft.com/office/powerpoint/2010/main" val="2662960695"/>
              </p:ext>
            </p:extLst>
          </p:nvPr>
        </p:nvGraphicFramePr>
        <p:xfrm>
          <a:off x="609600" y="1462740"/>
          <a:ext cx="7769384" cy="3870960"/>
        </p:xfrm>
        <a:graphic>
          <a:graphicData uri="http://schemas.openxmlformats.org/drawingml/2006/table">
            <a:tbl>
              <a:tblPr firstRow="1" bandRow="1">
                <a:tableStyleId>{5C22544A-7EE6-4342-B048-85BDC9FD1C3A}</a:tableStyleId>
              </a:tblPr>
              <a:tblGrid>
                <a:gridCol w="3383280">
                  <a:extLst>
                    <a:ext uri="{9D8B030D-6E8A-4147-A177-3AD203B41FA5}">
                      <a16:colId xmlns:a16="http://schemas.microsoft.com/office/drawing/2014/main" val="3138722081"/>
                    </a:ext>
                  </a:extLst>
                </a:gridCol>
                <a:gridCol w="2193052">
                  <a:extLst>
                    <a:ext uri="{9D8B030D-6E8A-4147-A177-3AD203B41FA5}">
                      <a16:colId xmlns:a16="http://schemas.microsoft.com/office/drawing/2014/main" val="1159454967"/>
                    </a:ext>
                  </a:extLst>
                </a:gridCol>
                <a:gridCol w="2193052">
                  <a:extLst>
                    <a:ext uri="{9D8B030D-6E8A-4147-A177-3AD203B41FA5}">
                      <a16:colId xmlns:a16="http://schemas.microsoft.com/office/drawing/2014/main" val="2145801708"/>
                    </a:ext>
                  </a:extLst>
                </a:gridCol>
              </a:tblGrid>
              <a:tr h="365760">
                <a:tc rowSpan="2">
                  <a:txBody>
                    <a:bodyPr/>
                    <a:lstStyle/>
                    <a:p>
                      <a:pPr marL="115888" marR="0" lvl="0" indent="0" algn="l" defTabSz="914400" rtl="0" eaLnBrk="1" fontAlgn="auto" latinLnBrk="0" hangingPunct="1">
                        <a:lnSpc>
                          <a:spcPct val="107000"/>
                        </a:lnSpc>
                        <a:spcBef>
                          <a:spcPts val="100"/>
                        </a:spcBef>
                        <a:spcAft>
                          <a:spcPts val="100"/>
                        </a:spcAft>
                        <a:buClrTx/>
                        <a:buSzTx/>
                        <a:buFontTx/>
                        <a:buNone/>
                        <a:tabLst/>
                        <a:defRPr/>
                      </a:pPr>
                      <a:r>
                        <a:rPr lang="en-US" sz="1600" kern="1100" dirty="0">
                          <a:solidFill>
                            <a:schemeClr val="bg1"/>
                          </a:solidFill>
                          <a:effectLst/>
                        </a:rPr>
                        <a:t>n (%)</a:t>
                      </a:r>
                      <a:r>
                        <a:rPr lang="en-US" sz="1600" kern="1100" baseline="30000" dirty="0">
                          <a:solidFill>
                            <a:schemeClr val="bg1"/>
                          </a:solidFill>
                          <a:effectLst/>
                        </a:rPr>
                        <a:t>a</a:t>
                      </a:r>
                      <a:endParaRPr lang="en-US" sz="1600" kern="1100" dirty="0">
                        <a:solidFill>
                          <a:schemeClr val="bg1"/>
                        </a:solidFill>
                        <a:effectLst/>
                        <a:latin typeface="Times New Roman" panose="02020603050405020304" pitchFamily="18" charset="0"/>
                        <a:ea typeface="SimSun" panose="02010600030101010101" pitchFamily="2" charset="-122"/>
                      </a:endParaRPr>
                    </a:p>
                  </a:txBody>
                  <a:tcPr marL="16933" marR="16933" marT="91440" marB="91440" anchor="b">
                    <a:lnR w="952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6F7073"/>
                    </a:solidFill>
                  </a:tcPr>
                </a:tc>
                <a:tc gridSpan="2">
                  <a:txBody>
                    <a:bodyPr/>
                    <a:lstStyle/>
                    <a:p>
                      <a:pPr marL="0" marR="0" algn="ctr">
                        <a:lnSpc>
                          <a:spcPct val="107000"/>
                        </a:lnSpc>
                        <a:spcBef>
                          <a:spcPts val="100"/>
                        </a:spcBef>
                        <a:spcAft>
                          <a:spcPts val="100"/>
                        </a:spcAft>
                      </a:pPr>
                      <a:r>
                        <a:rPr lang="en-US" sz="1600" b="1" dirty="0">
                          <a:effectLst/>
                          <a:latin typeface="+mn-lt"/>
                          <a:ea typeface="DengXian" panose="02010600030101010101" pitchFamily="2" charset="-122"/>
                          <a:cs typeface="Times New Roman" panose="02020603050405020304" pitchFamily="18" charset="0"/>
                        </a:rPr>
                        <a:t>Full Analysis</a:t>
                      </a:r>
                    </a:p>
                  </a:txBody>
                  <a:tcPr marL="16933" marR="16933" marT="0" marB="0" anchor="ctr">
                    <a:lnL w="9525"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6F7073"/>
                    </a:solidFill>
                  </a:tcPr>
                </a:tc>
                <a:tc hMerge="1">
                  <a:txBody>
                    <a:bodyPr/>
                    <a:lstStyle/>
                    <a:p>
                      <a:pPr marL="0" marR="0" algn="ctr">
                        <a:lnSpc>
                          <a:spcPct val="107000"/>
                        </a:lnSpc>
                        <a:spcBef>
                          <a:spcPts val="100"/>
                        </a:spcBef>
                        <a:spcAft>
                          <a:spcPts val="100"/>
                        </a:spcAft>
                      </a:pPr>
                      <a:endParaRPr lang="en-US" sz="1600" dirty="0">
                        <a:effectLst/>
                        <a:latin typeface="Calibri" panose="020F0502020204030204" pitchFamily="34" charset="0"/>
                        <a:ea typeface="DengXian" panose="02010600030101010101" pitchFamily="2" charset="-122"/>
                        <a:cs typeface="Times New Roman" panose="02020603050405020304" pitchFamily="18" charset="0"/>
                      </a:endParaRPr>
                    </a:p>
                  </a:txBody>
                  <a:tcPr marL="0" marR="0" marT="0" marB="0" anchor="ctr">
                    <a:lnB w="9525" cap="flat" cmpd="sng" algn="ctr">
                      <a:noFill/>
                      <a:prstDash val="solid"/>
                      <a:round/>
                      <a:headEnd type="none" w="med" len="med"/>
                      <a:tailEnd type="none" w="med" len="med"/>
                    </a:lnB>
                  </a:tcPr>
                </a:tc>
                <a:extLst>
                  <a:ext uri="{0D108BD9-81ED-4DB2-BD59-A6C34878D82A}">
                    <a16:rowId xmlns:a16="http://schemas.microsoft.com/office/drawing/2014/main" val="582444607"/>
                  </a:ext>
                </a:extLst>
              </a:tr>
              <a:tr h="548640">
                <a:tc vMerge="1">
                  <a:txBody>
                    <a:bodyPr/>
                    <a:lstStyle/>
                    <a:p>
                      <a:pPr marL="115888" marR="0" lvl="0" indent="0" algn="l" defTabSz="914400" rtl="0" eaLnBrk="1" fontAlgn="auto" latinLnBrk="0" hangingPunct="1">
                        <a:lnSpc>
                          <a:spcPct val="107000"/>
                        </a:lnSpc>
                        <a:spcBef>
                          <a:spcPts val="100"/>
                        </a:spcBef>
                        <a:spcAft>
                          <a:spcPts val="100"/>
                        </a:spcAft>
                        <a:buClrTx/>
                        <a:buSzTx/>
                        <a:buFontTx/>
                        <a:buNone/>
                        <a:tabLst/>
                        <a:defRPr/>
                      </a:pPr>
                      <a:r>
                        <a:rPr lang="en-US" sz="1600" kern="1100" dirty="0">
                          <a:solidFill>
                            <a:schemeClr val="bg1"/>
                          </a:solidFill>
                          <a:effectLst/>
                        </a:rPr>
                        <a:t>n (%)</a:t>
                      </a:r>
                      <a:r>
                        <a:rPr lang="en-US" sz="1600" kern="1100" baseline="30000" dirty="0">
                          <a:solidFill>
                            <a:schemeClr val="bg1"/>
                          </a:solidFill>
                          <a:effectLst/>
                        </a:rPr>
                        <a:t>a</a:t>
                      </a:r>
                      <a:endParaRPr lang="en-US" sz="1600" kern="1100" dirty="0">
                        <a:solidFill>
                          <a:schemeClr val="bg1"/>
                        </a:solidFill>
                        <a:effectLst/>
                        <a:latin typeface="Times New Roman" panose="02020603050405020304" pitchFamily="18" charset="0"/>
                        <a:ea typeface="SimSun" panose="02010600030101010101" pitchFamily="2" charset="-122"/>
                      </a:endParaRPr>
                    </a:p>
                  </a:txBody>
                  <a:tcPr marL="16933" marR="16933" marT="0" marB="0" anchor="ctr">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marL="0" marR="0" algn="ctr">
                        <a:spcBef>
                          <a:spcPts val="100"/>
                        </a:spcBef>
                        <a:spcAft>
                          <a:spcPts val="100"/>
                        </a:spcAft>
                      </a:pPr>
                      <a:r>
                        <a:rPr lang="en-US" sz="1600" b="1" kern="1100" dirty="0">
                          <a:solidFill>
                            <a:schemeClr val="bg1"/>
                          </a:solidFill>
                          <a:effectLst/>
                        </a:rPr>
                        <a:t>Axi-Cel</a:t>
                      </a:r>
                      <a:br>
                        <a:rPr lang="en-US" sz="1600" b="1" kern="1100" dirty="0">
                          <a:solidFill>
                            <a:schemeClr val="bg1"/>
                          </a:solidFill>
                          <a:effectLst/>
                        </a:rPr>
                      </a:br>
                      <a:r>
                        <a:rPr lang="en-US" sz="1600" b="1" kern="1100" dirty="0">
                          <a:solidFill>
                            <a:schemeClr val="bg1"/>
                          </a:solidFill>
                          <a:effectLst/>
                        </a:rPr>
                        <a:t>N=1146</a:t>
                      </a:r>
                      <a:endParaRPr lang="en-US" sz="1600" b="1" kern="1100" dirty="0">
                        <a:solidFill>
                          <a:schemeClr val="bg1"/>
                        </a:solidFill>
                        <a:effectLst/>
                        <a:latin typeface="Times New Roman" panose="02020603050405020304" pitchFamily="18" charset="0"/>
                        <a:ea typeface="SimSun" panose="02010600030101010101" pitchFamily="2" charset="-122"/>
                      </a:endParaRPr>
                    </a:p>
                  </a:txBody>
                  <a:tcPr marL="45720" marR="4572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marL="0" marR="0" algn="ctr">
                        <a:spcBef>
                          <a:spcPts val="100"/>
                        </a:spcBef>
                        <a:spcAft>
                          <a:spcPts val="100"/>
                        </a:spcAft>
                      </a:pPr>
                      <a:r>
                        <a:rPr lang="en-US" sz="1600" b="1" kern="1100" dirty="0">
                          <a:solidFill>
                            <a:schemeClr val="bg1"/>
                          </a:solidFill>
                          <a:effectLst/>
                        </a:rPr>
                        <a:t>CIT</a:t>
                      </a:r>
                      <a:br>
                        <a:rPr lang="en-US" sz="1600" b="1" kern="1100" dirty="0">
                          <a:solidFill>
                            <a:schemeClr val="bg1"/>
                          </a:solidFill>
                          <a:effectLst/>
                        </a:rPr>
                      </a:br>
                      <a:r>
                        <a:rPr lang="en-US" sz="1600" b="1" kern="1100" dirty="0">
                          <a:solidFill>
                            <a:schemeClr val="bg1"/>
                          </a:solidFill>
                          <a:effectLst/>
                        </a:rPr>
                        <a:t>N=469</a:t>
                      </a:r>
                      <a:endParaRPr lang="en-US" sz="1600" b="1" kern="1100" dirty="0">
                        <a:solidFill>
                          <a:schemeClr val="bg1"/>
                        </a:solidFill>
                        <a:effectLst/>
                        <a:latin typeface="Times New Roman" panose="02020603050405020304" pitchFamily="18" charset="0"/>
                        <a:ea typeface="SimSun" panose="02010600030101010101" pitchFamily="2" charset="-122"/>
                      </a:endParaRPr>
                    </a:p>
                  </a:txBody>
                  <a:tcPr marL="45720" marR="45720">
                    <a:lnL w="9525"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63A70A"/>
                    </a:solidFill>
                  </a:tcPr>
                </a:tc>
                <a:extLst>
                  <a:ext uri="{0D108BD9-81ED-4DB2-BD59-A6C34878D82A}">
                    <a16:rowId xmlns:a16="http://schemas.microsoft.com/office/drawing/2014/main" val="668100822"/>
                  </a:ext>
                </a:extLst>
              </a:tr>
              <a:tr h="365760">
                <a:tc>
                  <a:txBody>
                    <a:bodyPr/>
                    <a:lstStyle/>
                    <a:p>
                      <a:pPr marL="0" marR="0">
                        <a:spcBef>
                          <a:spcPts val="100"/>
                        </a:spcBef>
                        <a:spcAft>
                          <a:spcPts val="100"/>
                        </a:spcAft>
                      </a:pPr>
                      <a:r>
                        <a:rPr lang="en-US" sz="1500" kern="1100" dirty="0">
                          <a:effectLst/>
                        </a:rPr>
                        <a:t>Age ≥65 years</a:t>
                      </a:r>
                      <a:endParaRPr lang="en-US" sz="1500" kern="1100" dirty="0">
                        <a:solidFill>
                          <a:srgbClr val="365F91"/>
                        </a:solidFill>
                        <a:effectLst/>
                        <a:latin typeface="Times New Roman" panose="02020603050405020304" pitchFamily="18" charset="0"/>
                        <a:ea typeface="SimSun" panose="02010600030101010101" pitchFamily="2" charset="-122"/>
                      </a:endParaRPr>
                    </a:p>
                  </a:txBody>
                  <a:tcPr marL="45720" marR="45720">
                    <a:lnT w="28575" cap="flat" cmpd="sng" algn="ctr">
                      <a:solidFill>
                        <a:schemeClr val="bg1"/>
                      </a:solidFill>
                      <a:prstDash val="solid"/>
                      <a:round/>
                      <a:headEnd type="none" w="med" len="med"/>
                      <a:tailEnd type="none" w="med" len="med"/>
                    </a:lnT>
                    <a:solidFill>
                      <a:srgbClr val="E7E7E7"/>
                    </a:solidFill>
                  </a:tcPr>
                </a:tc>
                <a:tc>
                  <a:txBody>
                    <a:bodyPr/>
                    <a:lstStyle/>
                    <a:p>
                      <a:pPr marL="0" marR="0" algn="ctr">
                        <a:spcBef>
                          <a:spcPts val="100"/>
                        </a:spcBef>
                        <a:spcAft>
                          <a:spcPts val="100"/>
                        </a:spcAft>
                      </a:pPr>
                      <a:r>
                        <a:rPr lang="en-US" sz="1500" b="0" u="none" strike="noStrike" kern="1200" baseline="0" dirty="0">
                          <a:solidFill>
                            <a:schemeClr val="dk1"/>
                          </a:solidFill>
                        </a:rPr>
                        <a:t>442 (39)</a:t>
                      </a:r>
                      <a:endParaRPr lang="en-US" sz="1500" kern="1100" dirty="0">
                        <a:solidFill>
                          <a:srgbClr val="365F91"/>
                        </a:solidFill>
                        <a:effectLst/>
                        <a:latin typeface="Times New Roman" panose="02020603050405020304" pitchFamily="18" charset="0"/>
                        <a:ea typeface="SimSun" panose="02010600030101010101" pitchFamily="2" charset="-122"/>
                      </a:endParaRPr>
                    </a:p>
                  </a:txBody>
                  <a:tcPr marL="45720" marR="45720">
                    <a:lnT w="28575" cap="flat" cmpd="sng" algn="ctr">
                      <a:solidFill>
                        <a:schemeClr val="bg1"/>
                      </a:solidFill>
                      <a:prstDash val="solid"/>
                      <a:round/>
                      <a:headEnd type="none" w="med" len="med"/>
                      <a:tailEnd type="none" w="med" len="med"/>
                    </a:lnT>
                  </a:tcPr>
                </a:tc>
                <a:tc>
                  <a:txBody>
                    <a:bodyPr/>
                    <a:lstStyle/>
                    <a:p>
                      <a:pPr marL="0" marR="0" algn="ctr">
                        <a:spcBef>
                          <a:spcPts val="100"/>
                        </a:spcBef>
                        <a:spcAft>
                          <a:spcPts val="100"/>
                        </a:spcAft>
                      </a:pPr>
                      <a:r>
                        <a:rPr lang="en-US" sz="1500" b="0" u="none" strike="noStrike" kern="1200" baseline="0" dirty="0">
                          <a:solidFill>
                            <a:schemeClr val="dk1"/>
                          </a:solidFill>
                        </a:rPr>
                        <a:t>66 (14)</a:t>
                      </a:r>
                      <a:endParaRPr lang="en-US" sz="1500" kern="1100" dirty="0">
                        <a:solidFill>
                          <a:srgbClr val="365F91"/>
                        </a:solidFill>
                        <a:effectLst/>
                        <a:latin typeface="Times New Roman" panose="02020603050405020304" pitchFamily="18" charset="0"/>
                        <a:ea typeface="SimSun" panose="02010600030101010101" pitchFamily="2" charset="-122"/>
                      </a:endParaRPr>
                    </a:p>
                  </a:txBody>
                  <a:tcPr marL="45720" marR="45720">
                    <a:lnT w="28575" cap="flat" cmpd="sng" algn="ctr">
                      <a:solidFill>
                        <a:schemeClr val="bg1"/>
                      </a:solidFill>
                      <a:prstDash val="solid"/>
                      <a:round/>
                      <a:headEnd type="none" w="med" len="med"/>
                      <a:tailEnd type="none" w="med" len="med"/>
                    </a:lnT>
                    <a:solidFill>
                      <a:srgbClr val="EAF1E7"/>
                    </a:solidFill>
                  </a:tcPr>
                </a:tc>
                <a:extLst>
                  <a:ext uri="{0D108BD9-81ED-4DB2-BD59-A6C34878D82A}">
                    <a16:rowId xmlns:a16="http://schemas.microsoft.com/office/drawing/2014/main" val="2472080458"/>
                  </a:ext>
                </a:extLst>
              </a:tr>
              <a:tr h="365760">
                <a:tc>
                  <a:txBody>
                    <a:bodyPr/>
                    <a:lstStyle/>
                    <a:p>
                      <a:pPr marL="0" marR="0">
                        <a:spcBef>
                          <a:spcPts val="100"/>
                        </a:spcBef>
                        <a:spcAft>
                          <a:spcPts val="100"/>
                        </a:spcAft>
                      </a:pPr>
                      <a:r>
                        <a:rPr lang="en-US" sz="1500" kern="1100" dirty="0">
                          <a:effectLst/>
                        </a:rPr>
                        <a:t>Female</a:t>
                      </a:r>
                      <a:endParaRPr lang="en-US" sz="1500" kern="1100" dirty="0">
                        <a:solidFill>
                          <a:srgbClr val="365F91"/>
                        </a:solidFill>
                        <a:effectLst/>
                        <a:latin typeface="Times New Roman" panose="02020603050405020304" pitchFamily="18" charset="0"/>
                        <a:ea typeface="SimSun" panose="02010600030101010101" pitchFamily="2" charset="-122"/>
                      </a:endParaRPr>
                    </a:p>
                  </a:txBody>
                  <a:tcPr marL="45720" marR="45720">
                    <a:solidFill>
                      <a:srgbClr val="CBCBCB"/>
                    </a:solidFill>
                  </a:tcPr>
                </a:tc>
                <a:tc>
                  <a:txBody>
                    <a:bodyPr/>
                    <a:lstStyle/>
                    <a:p>
                      <a:pPr marL="0" marR="0" algn="ctr">
                        <a:spcBef>
                          <a:spcPts val="100"/>
                        </a:spcBef>
                        <a:spcAft>
                          <a:spcPts val="100"/>
                        </a:spcAft>
                      </a:pPr>
                      <a:r>
                        <a:rPr lang="en-US" sz="1500" b="0" u="none" strike="noStrike" kern="1200" baseline="0" dirty="0">
                          <a:solidFill>
                            <a:schemeClr val="dk1"/>
                          </a:solidFill>
                        </a:rPr>
                        <a:t>412 (36)</a:t>
                      </a:r>
                      <a:endParaRPr lang="en-US" sz="1500" kern="1100" dirty="0">
                        <a:solidFill>
                          <a:srgbClr val="365F91"/>
                        </a:solidFill>
                        <a:effectLst/>
                        <a:latin typeface="Times New Roman" panose="02020603050405020304" pitchFamily="18" charset="0"/>
                        <a:ea typeface="SimSun" panose="02010600030101010101" pitchFamily="2" charset="-122"/>
                      </a:endParaRPr>
                    </a:p>
                  </a:txBody>
                  <a:tcPr marL="45720" marR="45720"/>
                </a:tc>
                <a:tc>
                  <a:txBody>
                    <a:bodyPr/>
                    <a:lstStyle/>
                    <a:p>
                      <a:pPr marL="0" marR="0" lvl="0" indent="0" algn="ctr" defTabSz="913798" rtl="0" eaLnBrk="1" fontAlgn="auto" latinLnBrk="0" hangingPunct="1">
                        <a:lnSpc>
                          <a:spcPct val="100000"/>
                        </a:lnSpc>
                        <a:spcBef>
                          <a:spcPts val="100"/>
                        </a:spcBef>
                        <a:spcAft>
                          <a:spcPts val="100"/>
                        </a:spcAft>
                        <a:buClrTx/>
                        <a:buSzTx/>
                        <a:buFontTx/>
                        <a:buNone/>
                        <a:tabLst/>
                        <a:defRPr/>
                      </a:pPr>
                      <a:r>
                        <a:rPr lang="en-US" sz="1500" b="0" u="none" strike="noStrike" kern="1200" baseline="0" dirty="0">
                          <a:solidFill>
                            <a:schemeClr val="dk1"/>
                          </a:solidFill>
                        </a:rPr>
                        <a:t>172 (37)</a:t>
                      </a:r>
                      <a:endParaRPr lang="en-US" sz="1500" b="0" i="0" u="none" strike="noStrike" kern="1200" baseline="0" dirty="0">
                        <a:solidFill>
                          <a:schemeClr val="dk1"/>
                        </a:solidFill>
                        <a:latin typeface="+mn-lt"/>
                        <a:ea typeface="+mn-ea"/>
                        <a:cs typeface="+mn-cs"/>
                      </a:endParaRPr>
                    </a:p>
                  </a:txBody>
                  <a:tcPr marL="45720" marR="45720">
                    <a:solidFill>
                      <a:srgbClr val="D3E1CC"/>
                    </a:solidFill>
                  </a:tcPr>
                </a:tc>
                <a:extLst>
                  <a:ext uri="{0D108BD9-81ED-4DB2-BD59-A6C34878D82A}">
                    <a16:rowId xmlns:a16="http://schemas.microsoft.com/office/drawing/2014/main" val="376736187"/>
                  </a:ext>
                </a:extLst>
              </a:tr>
              <a:tr h="365760">
                <a:tc>
                  <a:txBody>
                    <a:bodyPr/>
                    <a:lstStyle/>
                    <a:p>
                      <a:pPr marL="0" marR="0">
                        <a:spcBef>
                          <a:spcPts val="100"/>
                        </a:spcBef>
                        <a:spcAft>
                          <a:spcPts val="100"/>
                        </a:spcAft>
                      </a:pPr>
                      <a:r>
                        <a:rPr lang="en-US" sz="1500" kern="1100" dirty="0">
                          <a:effectLst/>
                        </a:rPr>
                        <a:t>ECOG performance status ≥2</a:t>
                      </a:r>
                      <a:endParaRPr lang="en-US" sz="1500" kern="1100" dirty="0">
                        <a:solidFill>
                          <a:srgbClr val="365F91"/>
                        </a:solidFill>
                        <a:effectLst/>
                        <a:latin typeface="Times New Roman" panose="02020603050405020304" pitchFamily="18" charset="0"/>
                        <a:ea typeface="SimSun" panose="02010600030101010101" pitchFamily="2" charset="-122"/>
                      </a:endParaRPr>
                    </a:p>
                  </a:txBody>
                  <a:tcPr marL="45720" marR="45720">
                    <a:solidFill>
                      <a:srgbClr val="E7E7E7"/>
                    </a:solidFill>
                  </a:tcPr>
                </a:tc>
                <a:tc>
                  <a:txBody>
                    <a:bodyPr/>
                    <a:lstStyle/>
                    <a:p>
                      <a:pPr marL="0" marR="0" algn="ctr">
                        <a:spcBef>
                          <a:spcPts val="100"/>
                        </a:spcBef>
                        <a:spcAft>
                          <a:spcPts val="100"/>
                        </a:spcAft>
                      </a:pPr>
                      <a:r>
                        <a:rPr lang="en-US" sz="1500" b="0" u="none" strike="noStrike" kern="1200" baseline="0" dirty="0">
                          <a:solidFill>
                            <a:schemeClr val="dk1"/>
                          </a:solidFill>
                        </a:rPr>
                        <a:t>42 (4)</a:t>
                      </a:r>
                      <a:endParaRPr lang="en-US" sz="1500" kern="1100" dirty="0">
                        <a:solidFill>
                          <a:srgbClr val="365F91"/>
                        </a:solidFill>
                        <a:effectLst/>
                        <a:latin typeface="Times New Roman" panose="02020603050405020304" pitchFamily="18" charset="0"/>
                        <a:ea typeface="SimSun" panose="02010600030101010101" pitchFamily="2" charset="-122"/>
                      </a:endParaRPr>
                    </a:p>
                  </a:txBody>
                  <a:tcPr marL="45720" marR="45720"/>
                </a:tc>
                <a:tc>
                  <a:txBody>
                    <a:bodyPr/>
                    <a:lstStyle/>
                    <a:p>
                      <a:pPr marL="0" marR="0" algn="ctr">
                        <a:spcBef>
                          <a:spcPts val="100"/>
                        </a:spcBef>
                        <a:spcAft>
                          <a:spcPts val="100"/>
                        </a:spcAft>
                      </a:pPr>
                      <a:r>
                        <a:rPr lang="en-US" sz="1500" b="0" u="none" strike="noStrike" kern="1200" baseline="0" dirty="0">
                          <a:solidFill>
                            <a:schemeClr val="dk1"/>
                          </a:solidFill>
                        </a:rPr>
                        <a:t>52 (16)</a:t>
                      </a:r>
                      <a:endParaRPr lang="en-US" sz="1500" kern="1100" dirty="0">
                        <a:solidFill>
                          <a:srgbClr val="365F91"/>
                        </a:solidFill>
                        <a:effectLst/>
                        <a:latin typeface="Times New Roman" panose="02020603050405020304" pitchFamily="18" charset="0"/>
                        <a:ea typeface="SimSun" panose="02010600030101010101" pitchFamily="2" charset="-122"/>
                      </a:endParaRPr>
                    </a:p>
                  </a:txBody>
                  <a:tcPr marL="45720" marR="45720">
                    <a:solidFill>
                      <a:srgbClr val="EAF1E7"/>
                    </a:solidFill>
                  </a:tcPr>
                </a:tc>
                <a:extLst>
                  <a:ext uri="{0D108BD9-81ED-4DB2-BD59-A6C34878D82A}">
                    <a16:rowId xmlns:a16="http://schemas.microsoft.com/office/drawing/2014/main" val="2746189479"/>
                  </a:ext>
                </a:extLst>
              </a:tr>
              <a:tr h="365760">
                <a:tc>
                  <a:txBody>
                    <a:bodyPr/>
                    <a:lstStyle/>
                    <a:p>
                      <a:pPr marL="0" marR="0">
                        <a:spcBef>
                          <a:spcPts val="100"/>
                        </a:spcBef>
                        <a:spcAft>
                          <a:spcPts val="100"/>
                        </a:spcAft>
                      </a:pPr>
                      <a:r>
                        <a:rPr lang="en-US" sz="1500" kern="1100" dirty="0">
                          <a:effectLst/>
                        </a:rPr>
                        <a:t>DLBCL</a:t>
                      </a:r>
                      <a:endParaRPr lang="en-US" sz="1500" kern="1100" dirty="0">
                        <a:solidFill>
                          <a:srgbClr val="365F91"/>
                        </a:solidFill>
                        <a:effectLst/>
                        <a:latin typeface="Times New Roman" panose="02020603050405020304" pitchFamily="18" charset="0"/>
                        <a:ea typeface="SimSun" panose="02010600030101010101" pitchFamily="2" charset="-122"/>
                      </a:endParaRPr>
                    </a:p>
                  </a:txBody>
                  <a:tcPr marL="45720" marR="45720">
                    <a:solidFill>
                      <a:srgbClr val="CBCBCB"/>
                    </a:solidFill>
                  </a:tcPr>
                </a:tc>
                <a:tc>
                  <a:txBody>
                    <a:bodyPr/>
                    <a:lstStyle/>
                    <a:p>
                      <a:pPr marL="0" marR="0" algn="ctr">
                        <a:spcBef>
                          <a:spcPts val="100"/>
                        </a:spcBef>
                        <a:spcAft>
                          <a:spcPts val="100"/>
                        </a:spcAft>
                      </a:pPr>
                      <a:r>
                        <a:rPr lang="en-US" sz="1500" b="0" u="none" strike="noStrike" kern="1200" baseline="0" dirty="0">
                          <a:solidFill>
                            <a:schemeClr val="dk1"/>
                          </a:solidFill>
                        </a:rPr>
                        <a:t>1053 (92)</a:t>
                      </a:r>
                      <a:endParaRPr lang="en-US" sz="1500" kern="1100" dirty="0">
                        <a:solidFill>
                          <a:srgbClr val="365F91"/>
                        </a:solidFill>
                        <a:effectLst/>
                        <a:latin typeface="Times New Roman" panose="02020603050405020304" pitchFamily="18" charset="0"/>
                        <a:ea typeface="SimSun" panose="02010600030101010101" pitchFamily="2" charset="-122"/>
                      </a:endParaRPr>
                    </a:p>
                  </a:txBody>
                  <a:tcPr marL="45720" marR="45720"/>
                </a:tc>
                <a:tc>
                  <a:txBody>
                    <a:bodyPr/>
                    <a:lstStyle/>
                    <a:p>
                      <a:pPr marL="0" marR="0" algn="ctr">
                        <a:spcBef>
                          <a:spcPts val="100"/>
                        </a:spcBef>
                        <a:spcAft>
                          <a:spcPts val="100"/>
                        </a:spcAft>
                      </a:pPr>
                      <a:r>
                        <a:rPr lang="en-US" sz="1500" b="0" u="none" strike="noStrike" kern="1200" baseline="0" dirty="0">
                          <a:solidFill>
                            <a:schemeClr val="dk1"/>
                          </a:solidFill>
                        </a:rPr>
                        <a:t>447 (95)</a:t>
                      </a:r>
                      <a:endParaRPr lang="en-US" sz="1500" kern="1100" dirty="0">
                        <a:solidFill>
                          <a:srgbClr val="365F91"/>
                        </a:solidFill>
                        <a:effectLst/>
                        <a:latin typeface="Times New Roman" panose="02020603050405020304" pitchFamily="18" charset="0"/>
                        <a:ea typeface="SimSun" panose="02010600030101010101" pitchFamily="2" charset="-122"/>
                      </a:endParaRPr>
                    </a:p>
                  </a:txBody>
                  <a:tcPr marL="45720" marR="45720">
                    <a:solidFill>
                      <a:srgbClr val="D3E1CC"/>
                    </a:solidFill>
                  </a:tcPr>
                </a:tc>
                <a:extLst>
                  <a:ext uri="{0D108BD9-81ED-4DB2-BD59-A6C34878D82A}">
                    <a16:rowId xmlns:a16="http://schemas.microsoft.com/office/drawing/2014/main" val="3366827889"/>
                  </a:ext>
                </a:extLst>
              </a:tr>
              <a:tr h="365760">
                <a:tc>
                  <a:txBody>
                    <a:bodyPr/>
                    <a:lstStyle/>
                    <a:p>
                      <a:pPr marL="0" marR="0">
                        <a:spcBef>
                          <a:spcPts val="100"/>
                        </a:spcBef>
                        <a:spcAft>
                          <a:spcPts val="100"/>
                        </a:spcAft>
                      </a:pPr>
                      <a:r>
                        <a:rPr lang="en-US" sz="1500" kern="1100" dirty="0">
                          <a:effectLst/>
                        </a:rPr>
                        <a:t>Stage III or IV at diagnosis</a:t>
                      </a:r>
                      <a:endParaRPr lang="en-US" sz="1500" kern="1100" dirty="0">
                        <a:solidFill>
                          <a:srgbClr val="365F91"/>
                        </a:solidFill>
                        <a:effectLst/>
                        <a:latin typeface="Times New Roman" panose="02020603050405020304" pitchFamily="18" charset="0"/>
                        <a:ea typeface="SimSun" panose="02010600030101010101" pitchFamily="2" charset="-122"/>
                      </a:endParaRPr>
                    </a:p>
                  </a:txBody>
                  <a:tcPr marL="45720" marR="45720">
                    <a:solidFill>
                      <a:srgbClr val="E7E7E7"/>
                    </a:solidFill>
                  </a:tcPr>
                </a:tc>
                <a:tc>
                  <a:txBody>
                    <a:bodyPr/>
                    <a:lstStyle/>
                    <a:p>
                      <a:pPr marL="0" marR="0" algn="ctr">
                        <a:spcBef>
                          <a:spcPts val="100"/>
                        </a:spcBef>
                        <a:spcAft>
                          <a:spcPts val="100"/>
                        </a:spcAft>
                      </a:pPr>
                      <a:r>
                        <a:rPr lang="en-US" sz="1500" b="0" u="none" strike="noStrike" kern="1200" baseline="0" dirty="0">
                          <a:solidFill>
                            <a:schemeClr val="dk1"/>
                          </a:solidFill>
                        </a:rPr>
                        <a:t>726 (76)</a:t>
                      </a:r>
                      <a:endParaRPr lang="en-US" sz="1500" kern="1100" dirty="0">
                        <a:solidFill>
                          <a:srgbClr val="365F91"/>
                        </a:solidFill>
                        <a:effectLst/>
                        <a:latin typeface="Times New Roman" panose="02020603050405020304" pitchFamily="18" charset="0"/>
                        <a:ea typeface="SimSun" panose="02010600030101010101" pitchFamily="2" charset="-122"/>
                      </a:endParaRPr>
                    </a:p>
                  </a:txBody>
                  <a:tcPr marL="45720" marR="45720"/>
                </a:tc>
                <a:tc>
                  <a:txBody>
                    <a:bodyPr/>
                    <a:lstStyle/>
                    <a:p>
                      <a:pPr marL="0" marR="0" algn="ctr">
                        <a:spcBef>
                          <a:spcPts val="100"/>
                        </a:spcBef>
                        <a:spcAft>
                          <a:spcPts val="100"/>
                        </a:spcAft>
                      </a:pPr>
                      <a:r>
                        <a:rPr lang="en-US" sz="1500" b="0" u="none" strike="noStrike" kern="1200" baseline="0" dirty="0">
                          <a:solidFill>
                            <a:schemeClr val="dk1"/>
                          </a:solidFill>
                        </a:rPr>
                        <a:t>333 (71)</a:t>
                      </a:r>
                      <a:endParaRPr lang="en-US" sz="1500" kern="1100" dirty="0">
                        <a:solidFill>
                          <a:srgbClr val="365F91"/>
                        </a:solidFill>
                        <a:effectLst/>
                        <a:latin typeface="Times New Roman" panose="02020603050405020304" pitchFamily="18" charset="0"/>
                        <a:ea typeface="SimSun" panose="02010600030101010101" pitchFamily="2" charset="-122"/>
                      </a:endParaRPr>
                    </a:p>
                  </a:txBody>
                  <a:tcPr marL="45720" marR="45720">
                    <a:solidFill>
                      <a:srgbClr val="EAF1E7"/>
                    </a:solidFill>
                  </a:tcPr>
                </a:tc>
                <a:extLst>
                  <a:ext uri="{0D108BD9-81ED-4DB2-BD59-A6C34878D82A}">
                    <a16:rowId xmlns:a16="http://schemas.microsoft.com/office/drawing/2014/main" val="65833524"/>
                  </a:ext>
                </a:extLst>
              </a:tr>
              <a:tr h="365760">
                <a:tc>
                  <a:txBody>
                    <a:bodyPr/>
                    <a:lstStyle/>
                    <a:p>
                      <a:pPr marL="0" marR="0">
                        <a:spcBef>
                          <a:spcPts val="100"/>
                        </a:spcBef>
                        <a:spcAft>
                          <a:spcPts val="100"/>
                        </a:spcAft>
                      </a:pPr>
                      <a:r>
                        <a:rPr lang="en-US" sz="1500" kern="1100" dirty="0">
                          <a:effectLst/>
                        </a:rPr>
                        <a:t>≥3 prior lines of therapy</a:t>
                      </a:r>
                      <a:endParaRPr lang="en-US" sz="1500" kern="1100" dirty="0">
                        <a:solidFill>
                          <a:srgbClr val="365F91"/>
                        </a:solidFill>
                        <a:effectLst/>
                        <a:latin typeface="Times New Roman" panose="02020603050405020304" pitchFamily="18" charset="0"/>
                        <a:ea typeface="SimSun" panose="02010600030101010101" pitchFamily="2" charset="-122"/>
                      </a:endParaRPr>
                    </a:p>
                  </a:txBody>
                  <a:tcPr marL="45720" marR="45720">
                    <a:solidFill>
                      <a:srgbClr val="CBCBCB"/>
                    </a:solidFill>
                  </a:tcPr>
                </a:tc>
                <a:tc>
                  <a:txBody>
                    <a:bodyPr/>
                    <a:lstStyle/>
                    <a:p>
                      <a:pPr marL="0" marR="0" algn="ctr">
                        <a:spcBef>
                          <a:spcPts val="100"/>
                        </a:spcBef>
                        <a:spcAft>
                          <a:spcPts val="100"/>
                        </a:spcAft>
                      </a:pPr>
                      <a:r>
                        <a:rPr lang="en-US" sz="1500" b="0" u="none" strike="noStrike" kern="1200" baseline="0" dirty="0">
                          <a:solidFill>
                            <a:schemeClr val="dk1"/>
                          </a:solidFill>
                        </a:rPr>
                        <a:t>760 (66)</a:t>
                      </a:r>
                      <a:endParaRPr lang="en-US" sz="1500" kern="1100" dirty="0">
                        <a:solidFill>
                          <a:srgbClr val="365F91"/>
                        </a:solidFill>
                        <a:effectLst/>
                        <a:latin typeface="Times New Roman" panose="02020603050405020304" pitchFamily="18" charset="0"/>
                        <a:ea typeface="SimSun" panose="02010600030101010101" pitchFamily="2" charset="-122"/>
                      </a:endParaRPr>
                    </a:p>
                  </a:txBody>
                  <a:tcPr marL="45720" marR="45720"/>
                </a:tc>
                <a:tc>
                  <a:txBody>
                    <a:bodyPr/>
                    <a:lstStyle/>
                    <a:p>
                      <a:pPr marL="0" marR="0" algn="ctr">
                        <a:spcBef>
                          <a:spcPts val="100"/>
                        </a:spcBef>
                        <a:spcAft>
                          <a:spcPts val="100"/>
                        </a:spcAft>
                      </a:pPr>
                      <a:r>
                        <a:rPr lang="en-US" sz="1500" b="0" u="none" strike="noStrike" kern="1200" baseline="0" dirty="0">
                          <a:solidFill>
                            <a:schemeClr val="dk1"/>
                          </a:solidFill>
                        </a:rPr>
                        <a:t>21 (4)</a:t>
                      </a:r>
                      <a:endParaRPr lang="en-US" sz="1500" kern="1100" dirty="0">
                        <a:solidFill>
                          <a:srgbClr val="365F91"/>
                        </a:solidFill>
                        <a:effectLst/>
                        <a:latin typeface="Times New Roman" panose="02020603050405020304" pitchFamily="18" charset="0"/>
                        <a:ea typeface="SimSun" panose="02010600030101010101" pitchFamily="2" charset="-122"/>
                      </a:endParaRPr>
                    </a:p>
                  </a:txBody>
                  <a:tcPr marL="45720" marR="45720">
                    <a:solidFill>
                      <a:srgbClr val="D3E1CC"/>
                    </a:solidFill>
                  </a:tcPr>
                </a:tc>
                <a:extLst>
                  <a:ext uri="{0D108BD9-81ED-4DB2-BD59-A6C34878D82A}">
                    <a16:rowId xmlns:a16="http://schemas.microsoft.com/office/drawing/2014/main" val="2962557263"/>
                  </a:ext>
                </a:extLst>
              </a:tr>
              <a:tr h="365760">
                <a:tc>
                  <a:txBody>
                    <a:bodyPr/>
                    <a:lstStyle/>
                    <a:p>
                      <a:pPr marL="0" marR="0">
                        <a:spcBef>
                          <a:spcPts val="100"/>
                        </a:spcBef>
                        <a:spcAft>
                          <a:spcPts val="100"/>
                        </a:spcAft>
                      </a:pPr>
                      <a:r>
                        <a:rPr lang="en-US" sz="1500" kern="1100" dirty="0">
                          <a:effectLst/>
                        </a:rPr>
                        <a:t>Refractory (SD/PD) to all prior lines</a:t>
                      </a:r>
                      <a:endParaRPr lang="en-US" sz="1500" kern="1100" dirty="0">
                        <a:solidFill>
                          <a:srgbClr val="365F91"/>
                        </a:solidFill>
                        <a:effectLst/>
                        <a:latin typeface="Times New Roman" panose="02020603050405020304" pitchFamily="18" charset="0"/>
                        <a:ea typeface="SimSun" panose="02010600030101010101" pitchFamily="2" charset="-122"/>
                      </a:endParaRPr>
                    </a:p>
                  </a:txBody>
                  <a:tcPr marL="45720" marR="45720">
                    <a:solidFill>
                      <a:srgbClr val="E7E7E7"/>
                    </a:solidFill>
                  </a:tcPr>
                </a:tc>
                <a:tc>
                  <a:txBody>
                    <a:bodyPr/>
                    <a:lstStyle/>
                    <a:p>
                      <a:pPr marL="0" marR="0" algn="ctr">
                        <a:spcBef>
                          <a:spcPts val="100"/>
                        </a:spcBef>
                        <a:spcAft>
                          <a:spcPts val="100"/>
                        </a:spcAft>
                      </a:pPr>
                      <a:r>
                        <a:rPr lang="en-US" sz="1500" b="0" u="none" strike="noStrike" kern="1200" baseline="0" dirty="0">
                          <a:solidFill>
                            <a:schemeClr val="dk1"/>
                          </a:solidFill>
                        </a:rPr>
                        <a:t>381 (33)</a:t>
                      </a:r>
                      <a:endParaRPr lang="en-US" sz="1500" kern="1100" dirty="0">
                        <a:solidFill>
                          <a:srgbClr val="365F91"/>
                        </a:solidFill>
                        <a:effectLst/>
                        <a:latin typeface="Times New Roman" panose="02020603050405020304" pitchFamily="18" charset="0"/>
                        <a:ea typeface="SimSun" panose="02010600030101010101" pitchFamily="2" charset="-122"/>
                      </a:endParaRPr>
                    </a:p>
                  </a:txBody>
                  <a:tcPr marL="45720" marR="45720"/>
                </a:tc>
                <a:tc>
                  <a:txBody>
                    <a:bodyPr/>
                    <a:lstStyle/>
                    <a:p>
                      <a:pPr marL="0" marR="0" algn="ctr">
                        <a:spcBef>
                          <a:spcPts val="100"/>
                        </a:spcBef>
                        <a:spcAft>
                          <a:spcPts val="100"/>
                        </a:spcAft>
                      </a:pPr>
                      <a:r>
                        <a:rPr lang="en-US" sz="1500" b="0" u="none" strike="noStrike" kern="1200" baseline="0" dirty="0">
                          <a:solidFill>
                            <a:schemeClr val="dk1"/>
                          </a:solidFill>
                        </a:rPr>
                        <a:t>131 (28)</a:t>
                      </a:r>
                      <a:endParaRPr lang="en-US" sz="1500" kern="1100" dirty="0">
                        <a:solidFill>
                          <a:srgbClr val="365F91"/>
                        </a:solidFill>
                        <a:effectLst/>
                        <a:latin typeface="Times New Roman" panose="02020603050405020304" pitchFamily="18" charset="0"/>
                        <a:ea typeface="SimSun" panose="02010600030101010101" pitchFamily="2" charset="-122"/>
                      </a:endParaRPr>
                    </a:p>
                  </a:txBody>
                  <a:tcPr marL="45720" marR="45720">
                    <a:solidFill>
                      <a:srgbClr val="EAF1E7"/>
                    </a:solidFill>
                  </a:tcPr>
                </a:tc>
                <a:extLst>
                  <a:ext uri="{0D108BD9-81ED-4DB2-BD59-A6C34878D82A}">
                    <a16:rowId xmlns:a16="http://schemas.microsoft.com/office/drawing/2014/main" val="4056979304"/>
                  </a:ext>
                </a:extLst>
              </a:tr>
              <a:tr h="365760">
                <a:tc>
                  <a:txBody>
                    <a:bodyPr/>
                    <a:lstStyle/>
                    <a:p>
                      <a:pPr marL="0" marR="0">
                        <a:spcBef>
                          <a:spcPts val="100"/>
                        </a:spcBef>
                        <a:spcAft>
                          <a:spcPts val="100"/>
                        </a:spcAft>
                      </a:pPr>
                      <a:r>
                        <a:rPr lang="en-US" sz="1500" kern="1100" dirty="0">
                          <a:effectLst/>
                        </a:rPr>
                        <a:t>Prior ASCT</a:t>
                      </a:r>
                      <a:endParaRPr lang="en-US" sz="1500" kern="1100" dirty="0">
                        <a:solidFill>
                          <a:srgbClr val="365F91"/>
                        </a:solidFill>
                        <a:effectLst/>
                        <a:latin typeface="Times New Roman" panose="02020603050405020304" pitchFamily="18" charset="0"/>
                        <a:ea typeface="SimSun" panose="02010600030101010101" pitchFamily="2" charset="-122"/>
                      </a:endParaRPr>
                    </a:p>
                  </a:txBody>
                  <a:tcPr marL="45720" marR="45720">
                    <a:solidFill>
                      <a:srgbClr val="CBCBCB"/>
                    </a:solidFill>
                  </a:tcPr>
                </a:tc>
                <a:tc>
                  <a:txBody>
                    <a:bodyPr/>
                    <a:lstStyle/>
                    <a:p>
                      <a:pPr marL="0" marR="0" lvl="0" indent="0" algn="ctr" defTabSz="913798" rtl="0" eaLnBrk="1" fontAlgn="auto" latinLnBrk="0" hangingPunct="1">
                        <a:lnSpc>
                          <a:spcPct val="100000"/>
                        </a:lnSpc>
                        <a:spcBef>
                          <a:spcPts val="100"/>
                        </a:spcBef>
                        <a:spcAft>
                          <a:spcPts val="100"/>
                        </a:spcAft>
                        <a:buClrTx/>
                        <a:buSzTx/>
                        <a:buFontTx/>
                        <a:buNone/>
                        <a:tabLst/>
                        <a:defRPr/>
                      </a:pPr>
                      <a:r>
                        <a:rPr lang="en-US" sz="1500" b="0" u="none" strike="noStrike" kern="1200" baseline="0" dirty="0">
                          <a:solidFill>
                            <a:schemeClr val="dk1"/>
                          </a:solidFill>
                        </a:rPr>
                        <a:t>317 (28)</a:t>
                      </a:r>
                      <a:endParaRPr lang="en-US" sz="1500" b="0" i="0" u="none" strike="noStrike" kern="1200" baseline="0" dirty="0">
                        <a:solidFill>
                          <a:schemeClr val="dk1"/>
                        </a:solidFill>
                        <a:latin typeface="+mn-lt"/>
                        <a:ea typeface="+mn-ea"/>
                        <a:cs typeface="+mn-cs"/>
                      </a:endParaRPr>
                    </a:p>
                  </a:txBody>
                  <a:tcPr marL="45720" marR="45720"/>
                </a:tc>
                <a:tc>
                  <a:txBody>
                    <a:bodyPr/>
                    <a:lstStyle/>
                    <a:p>
                      <a:pPr marL="0" marR="0" algn="ctr">
                        <a:spcBef>
                          <a:spcPts val="100"/>
                        </a:spcBef>
                        <a:spcAft>
                          <a:spcPts val="100"/>
                        </a:spcAft>
                      </a:pPr>
                      <a:r>
                        <a:rPr lang="en-US" sz="1500" b="0" u="none" strike="noStrike" kern="1200" baseline="0" dirty="0">
                          <a:solidFill>
                            <a:schemeClr val="dk1"/>
                          </a:solidFill>
                        </a:rPr>
                        <a:t>114 (24)</a:t>
                      </a:r>
                      <a:endParaRPr lang="en-US" sz="1500" kern="1100" dirty="0">
                        <a:solidFill>
                          <a:srgbClr val="365F91"/>
                        </a:solidFill>
                        <a:effectLst/>
                        <a:latin typeface="Times New Roman" panose="02020603050405020304" pitchFamily="18" charset="0"/>
                        <a:ea typeface="SimSun" panose="02010600030101010101" pitchFamily="2" charset="-122"/>
                      </a:endParaRPr>
                    </a:p>
                  </a:txBody>
                  <a:tcPr marL="45720" marR="45720">
                    <a:solidFill>
                      <a:srgbClr val="D3E1CC"/>
                    </a:solidFill>
                  </a:tcPr>
                </a:tc>
                <a:extLst>
                  <a:ext uri="{0D108BD9-81ED-4DB2-BD59-A6C34878D82A}">
                    <a16:rowId xmlns:a16="http://schemas.microsoft.com/office/drawing/2014/main" val="2254323282"/>
                  </a:ext>
                </a:extLst>
              </a:tr>
            </a:tbl>
          </a:graphicData>
        </a:graphic>
      </p:graphicFrame>
    </p:spTree>
    <p:extLst>
      <p:ext uri="{BB962C8B-B14F-4D97-AF65-F5344CB8AC3E}">
        <p14:creationId xmlns:p14="http://schemas.microsoft.com/office/powerpoint/2010/main" val="2896312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C54E8-FFA4-4DB7-AA95-786DE9131D84}"/>
              </a:ext>
            </a:extLst>
          </p:cNvPr>
          <p:cNvSpPr>
            <a:spLocks noGrp="1"/>
          </p:cNvSpPr>
          <p:nvPr>
            <p:ph type="title"/>
          </p:nvPr>
        </p:nvSpPr>
        <p:spPr/>
        <p:txBody>
          <a:bodyPr/>
          <a:lstStyle/>
          <a:p>
            <a:r>
              <a:rPr lang="en-US" dirty="0"/>
              <a:t>Baseline Characteristics</a:t>
            </a:r>
            <a:br>
              <a:rPr lang="en-US" dirty="0"/>
            </a:br>
            <a:r>
              <a:rPr lang="en-US" sz="2000" dirty="0"/>
              <a:t>After Propensity Score Matching</a:t>
            </a:r>
            <a:endParaRPr lang="en-US" sz="2000" u="sng" dirty="0"/>
          </a:p>
        </p:txBody>
      </p:sp>
      <p:sp>
        <p:nvSpPr>
          <p:cNvPr id="4" name="Slide Number Placeholder 3">
            <a:extLst>
              <a:ext uri="{FF2B5EF4-FFF2-40B4-BE49-F238E27FC236}">
                <a16:creationId xmlns:a16="http://schemas.microsoft.com/office/drawing/2014/main" id="{31ED7DD0-4FE8-42F6-9D0A-6436CCF9A373}"/>
              </a:ext>
            </a:extLst>
          </p:cNvPr>
          <p:cNvSpPr>
            <a:spLocks noGrp="1"/>
          </p:cNvSpPr>
          <p:nvPr>
            <p:ph type="sldNum" sz="quarter" idx="11"/>
          </p:nvPr>
        </p:nvSpPr>
        <p:spPr/>
        <p:txBody>
          <a:bodyPr/>
          <a:lstStyle/>
          <a:p>
            <a:fld id="{46FE8280-E5DE-4863-B606-A1EEE0A16261}" type="slidenum">
              <a:rPr lang="en-US" altLang="en-US" smtClean="0"/>
              <a:pPr/>
              <a:t>6</a:t>
            </a:fld>
            <a:endParaRPr lang="en-US" altLang="en-US" dirty="0"/>
          </a:p>
        </p:txBody>
      </p:sp>
      <p:sp>
        <p:nvSpPr>
          <p:cNvPr id="6" name="Footer Placeholder 3">
            <a:extLst>
              <a:ext uri="{FF2B5EF4-FFF2-40B4-BE49-F238E27FC236}">
                <a16:creationId xmlns:a16="http://schemas.microsoft.com/office/drawing/2014/main" id="{569827B9-A390-1065-83BB-5FF58A056C2C}"/>
              </a:ext>
            </a:extLst>
          </p:cNvPr>
          <p:cNvSpPr txBox="1">
            <a:spLocks/>
          </p:cNvSpPr>
          <p:nvPr/>
        </p:nvSpPr>
        <p:spPr>
          <a:xfrm>
            <a:off x="2698457" y="5969318"/>
            <a:ext cx="7406640" cy="685800"/>
          </a:xfrm>
          <a:prstGeom prst="rect">
            <a:avLst/>
          </a:prstGeom>
        </p:spPr>
        <p:txBody>
          <a:bodyPr anchor="b" anchorCtr="0"/>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a:spcBef>
                <a:spcPts val="50"/>
              </a:spcBef>
              <a:spcAft>
                <a:spcPts val="50"/>
              </a:spcAft>
            </a:pPr>
            <a:endParaRPr lang="en-US" sz="900" kern="1100" dirty="0">
              <a:solidFill>
                <a:srgbClr val="365F91"/>
              </a:solidFill>
              <a:effectLst/>
              <a:latin typeface="Times New Roman" panose="02020603050405020304" pitchFamily="18" charset="0"/>
              <a:ea typeface="SimSun" panose="02010600030101010101" pitchFamily="2" charset="-122"/>
            </a:endParaRPr>
          </a:p>
        </p:txBody>
      </p:sp>
      <p:graphicFrame>
        <p:nvGraphicFramePr>
          <p:cNvPr id="7" name="Table 8">
            <a:extLst>
              <a:ext uri="{FF2B5EF4-FFF2-40B4-BE49-F238E27FC236}">
                <a16:creationId xmlns:a16="http://schemas.microsoft.com/office/drawing/2014/main" id="{BAFD0C8A-DF81-75C4-53DB-18BAB22712DC}"/>
              </a:ext>
            </a:extLst>
          </p:cNvPr>
          <p:cNvGraphicFramePr>
            <a:graphicFrameLocks/>
          </p:cNvGraphicFramePr>
          <p:nvPr>
            <p:extLst>
              <p:ext uri="{D42A27DB-BD31-4B8C-83A1-F6EECF244321}">
                <p14:modId xmlns:p14="http://schemas.microsoft.com/office/powerpoint/2010/main" val="2349966388"/>
              </p:ext>
            </p:extLst>
          </p:nvPr>
        </p:nvGraphicFramePr>
        <p:xfrm>
          <a:off x="609600" y="1462740"/>
          <a:ext cx="10991088" cy="3870960"/>
        </p:xfrm>
        <a:graphic>
          <a:graphicData uri="http://schemas.openxmlformats.org/drawingml/2006/table">
            <a:tbl>
              <a:tblPr firstRow="1" bandRow="1">
                <a:tableStyleId>{5C22544A-7EE6-4342-B048-85BDC9FD1C3A}</a:tableStyleId>
              </a:tblPr>
              <a:tblGrid>
                <a:gridCol w="3383280">
                  <a:extLst>
                    <a:ext uri="{9D8B030D-6E8A-4147-A177-3AD203B41FA5}">
                      <a16:colId xmlns:a16="http://schemas.microsoft.com/office/drawing/2014/main" val="3138722081"/>
                    </a:ext>
                  </a:extLst>
                </a:gridCol>
                <a:gridCol w="1901952">
                  <a:extLst>
                    <a:ext uri="{9D8B030D-6E8A-4147-A177-3AD203B41FA5}">
                      <a16:colId xmlns:a16="http://schemas.microsoft.com/office/drawing/2014/main" val="1159454967"/>
                    </a:ext>
                  </a:extLst>
                </a:gridCol>
                <a:gridCol w="1901952">
                  <a:extLst>
                    <a:ext uri="{9D8B030D-6E8A-4147-A177-3AD203B41FA5}">
                      <a16:colId xmlns:a16="http://schemas.microsoft.com/office/drawing/2014/main" val="2145801708"/>
                    </a:ext>
                  </a:extLst>
                </a:gridCol>
                <a:gridCol w="1901952">
                  <a:extLst>
                    <a:ext uri="{9D8B030D-6E8A-4147-A177-3AD203B41FA5}">
                      <a16:colId xmlns:a16="http://schemas.microsoft.com/office/drawing/2014/main" val="1734227734"/>
                    </a:ext>
                  </a:extLst>
                </a:gridCol>
                <a:gridCol w="1901952">
                  <a:extLst>
                    <a:ext uri="{9D8B030D-6E8A-4147-A177-3AD203B41FA5}">
                      <a16:colId xmlns:a16="http://schemas.microsoft.com/office/drawing/2014/main" val="746539402"/>
                    </a:ext>
                  </a:extLst>
                </a:gridCol>
              </a:tblGrid>
              <a:tr h="365760">
                <a:tc rowSpan="2">
                  <a:txBody>
                    <a:bodyPr/>
                    <a:lstStyle/>
                    <a:p>
                      <a:pPr marL="115888" marR="0" lvl="0" indent="0" algn="l" defTabSz="914400" rtl="0" eaLnBrk="1" fontAlgn="auto" latinLnBrk="0" hangingPunct="1">
                        <a:lnSpc>
                          <a:spcPct val="107000"/>
                        </a:lnSpc>
                        <a:spcBef>
                          <a:spcPts val="100"/>
                        </a:spcBef>
                        <a:spcAft>
                          <a:spcPts val="100"/>
                        </a:spcAft>
                        <a:buClrTx/>
                        <a:buSzTx/>
                        <a:buFontTx/>
                        <a:buNone/>
                        <a:tabLst/>
                        <a:defRPr/>
                      </a:pPr>
                      <a:r>
                        <a:rPr lang="en-US" sz="1600" kern="1100" dirty="0">
                          <a:solidFill>
                            <a:schemeClr val="bg1"/>
                          </a:solidFill>
                          <a:effectLst/>
                        </a:rPr>
                        <a:t>n (%)</a:t>
                      </a:r>
                      <a:r>
                        <a:rPr lang="en-US" sz="1600" kern="1100" baseline="30000" dirty="0">
                          <a:solidFill>
                            <a:schemeClr val="bg1"/>
                          </a:solidFill>
                          <a:effectLst/>
                        </a:rPr>
                        <a:t>a</a:t>
                      </a:r>
                      <a:endParaRPr lang="en-US" sz="1600" kern="1100" dirty="0">
                        <a:solidFill>
                          <a:schemeClr val="bg1"/>
                        </a:solidFill>
                        <a:effectLst/>
                        <a:latin typeface="Times New Roman" panose="02020603050405020304" pitchFamily="18" charset="0"/>
                        <a:ea typeface="SimSun" panose="02010600030101010101" pitchFamily="2" charset="-122"/>
                      </a:endParaRPr>
                    </a:p>
                  </a:txBody>
                  <a:tcPr marL="16933" marR="16933" marT="91440" marB="91440" anchor="b">
                    <a:lnR w="952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6F7073"/>
                    </a:solidFill>
                  </a:tcPr>
                </a:tc>
                <a:tc gridSpan="2">
                  <a:txBody>
                    <a:bodyPr/>
                    <a:lstStyle/>
                    <a:p>
                      <a:pPr marL="0" marR="0" algn="ctr">
                        <a:lnSpc>
                          <a:spcPct val="107000"/>
                        </a:lnSpc>
                        <a:spcBef>
                          <a:spcPts val="100"/>
                        </a:spcBef>
                        <a:spcAft>
                          <a:spcPts val="100"/>
                        </a:spcAft>
                      </a:pPr>
                      <a:r>
                        <a:rPr lang="en-US" sz="1600" b="1" dirty="0">
                          <a:effectLst/>
                          <a:latin typeface="+mn-lt"/>
                          <a:ea typeface="DengXian" panose="02010600030101010101" pitchFamily="2" charset="-122"/>
                          <a:cs typeface="Times New Roman" panose="02020603050405020304" pitchFamily="18" charset="0"/>
                        </a:rPr>
                        <a:t>Response Rate Analysis</a:t>
                      </a:r>
                    </a:p>
                  </a:txBody>
                  <a:tcPr marL="16933" marR="16933" marT="0" marB="0" anchor="ctr">
                    <a:lnL w="9525" cap="flat" cmpd="sng" algn="ctr">
                      <a:solidFill>
                        <a:schemeClr val="bg1"/>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6F7073"/>
                    </a:solidFill>
                  </a:tcPr>
                </a:tc>
                <a:tc hMerge="1">
                  <a:txBody>
                    <a:bodyPr/>
                    <a:lstStyle/>
                    <a:p>
                      <a:pPr marL="0" marR="0" algn="ctr">
                        <a:lnSpc>
                          <a:spcPct val="107000"/>
                        </a:lnSpc>
                        <a:spcBef>
                          <a:spcPts val="100"/>
                        </a:spcBef>
                        <a:spcAft>
                          <a:spcPts val="100"/>
                        </a:spcAft>
                      </a:pPr>
                      <a:endParaRPr lang="en-US" sz="1600" dirty="0">
                        <a:effectLst/>
                        <a:latin typeface="Calibri" panose="020F0502020204030204" pitchFamily="34" charset="0"/>
                        <a:ea typeface="DengXian" panose="02010600030101010101" pitchFamily="2" charset="-122"/>
                        <a:cs typeface="Times New Roman" panose="02020603050405020304" pitchFamily="18" charset="0"/>
                      </a:endParaRPr>
                    </a:p>
                  </a:txBody>
                  <a:tcPr marL="0" marR="0" marT="0" marB="0" anchor="ctr">
                    <a:lnB w="9525" cap="flat" cmpd="sng" algn="ctr">
                      <a:noFill/>
                      <a:prstDash val="solid"/>
                      <a:round/>
                      <a:headEnd type="none" w="med" len="med"/>
                      <a:tailEnd type="none" w="med" len="med"/>
                    </a:lnB>
                  </a:tcPr>
                </a:tc>
                <a:tc gridSpan="2">
                  <a:txBody>
                    <a:bodyPr/>
                    <a:lstStyle/>
                    <a:p>
                      <a:pPr marL="0" marR="0" algn="ctr">
                        <a:lnSpc>
                          <a:spcPct val="107000"/>
                        </a:lnSpc>
                        <a:spcBef>
                          <a:spcPts val="100"/>
                        </a:spcBef>
                        <a:spcAft>
                          <a:spcPts val="100"/>
                        </a:spcAft>
                      </a:pPr>
                      <a:r>
                        <a:rPr lang="en-US" sz="1600" b="1" dirty="0">
                          <a:effectLst/>
                          <a:latin typeface="+mn-lt"/>
                          <a:ea typeface="DengXian" panose="02010600030101010101" pitchFamily="2" charset="-122"/>
                          <a:cs typeface="Times New Roman" panose="02020603050405020304" pitchFamily="18" charset="0"/>
                        </a:rPr>
                        <a:t>Survival Analysis</a:t>
                      </a:r>
                    </a:p>
                  </a:txBody>
                  <a:tcPr marL="16933" marR="16933" marT="0" marB="0" anchor="ctr">
                    <a:lnL w="12700" cap="flat" cmpd="sng" algn="ctr">
                      <a:solidFill>
                        <a:schemeClr val="bg2">
                          <a:lumMod val="50000"/>
                        </a:schemeClr>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6F7073"/>
                    </a:solidFill>
                  </a:tcPr>
                </a:tc>
                <a:tc hMerge="1">
                  <a:txBody>
                    <a:bodyPr/>
                    <a:lstStyle/>
                    <a:p>
                      <a:pPr marL="0" marR="0" algn="ctr">
                        <a:lnSpc>
                          <a:spcPct val="107000"/>
                        </a:lnSpc>
                        <a:spcBef>
                          <a:spcPts val="100"/>
                        </a:spcBef>
                        <a:spcAft>
                          <a:spcPts val="100"/>
                        </a:spcAft>
                      </a:pPr>
                      <a:endParaRPr lang="en-US" sz="1600" b="1" dirty="0">
                        <a:effectLst/>
                        <a:latin typeface="+mn-lt"/>
                        <a:ea typeface="DengXian" panose="02010600030101010101" pitchFamily="2" charset="-122"/>
                        <a:cs typeface="Times New Roman" panose="02020603050405020304" pitchFamily="18" charset="0"/>
                      </a:endParaRPr>
                    </a:p>
                  </a:txBody>
                  <a:tcPr marL="16933" marR="16933" marT="0" marB="0" anchor="ctr">
                    <a:lnL w="9525"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582444607"/>
                  </a:ext>
                </a:extLst>
              </a:tr>
              <a:tr h="548640">
                <a:tc vMerge="1">
                  <a:txBody>
                    <a:bodyPr/>
                    <a:lstStyle/>
                    <a:p>
                      <a:pPr marL="115888" marR="0" lvl="0" indent="0" algn="l" defTabSz="914400" rtl="0" eaLnBrk="1" fontAlgn="auto" latinLnBrk="0" hangingPunct="1">
                        <a:lnSpc>
                          <a:spcPct val="107000"/>
                        </a:lnSpc>
                        <a:spcBef>
                          <a:spcPts val="100"/>
                        </a:spcBef>
                        <a:spcAft>
                          <a:spcPts val="100"/>
                        </a:spcAft>
                        <a:buClrTx/>
                        <a:buSzTx/>
                        <a:buFontTx/>
                        <a:buNone/>
                        <a:tabLst/>
                        <a:defRPr/>
                      </a:pPr>
                      <a:r>
                        <a:rPr lang="en-US" sz="1600" kern="1100" dirty="0">
                          <a:solidFill>
                            <a:schemeClr val="bg1"/>
                          </a:solidFill>
                          <a:effectLst/>
                        </a:rPr>
                        <a:t>n (%)</a:t>
                      </a:r>
                      <a:r>
                        <a:rPr lang="en-US" sz="1600" kern="1100" baseline="30000" dirty="0">
                          <a:solidFill>
                            <a:schemeClr val="bg1"/>
                          </a:solidFill>
                          <a:effectLst/>
                        </a:rPr>
                        <a:t>a</a:t>
                      </a:r>
                      <a:endParaRPr lang="en-US" sz="1600" kern="1100" dirty="0">
                        <a:solidFill>
                          <a:schemeClr val="bg1"/>
                        </a:solidFill>
                        <a:effectLst/>
                        <a:latin typeface="Times New Roman" panose="02020603050405020304" pitchFamily="18" charset="0"/>
                        <a:ea typeface="SimSun" panose="02010600030101010101" pitchFamily="2" charset="-122"/>
                      </a:endParaRPr>
                    </a:p>
                  </a:txBody>
                  <a:tcPr marL="16933" marR="16933" marT="0" marB="0" anchor="ctr">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marL="0" marR="0" algn="ctr">
                        <a:spcBef>
                          <a:spcPts val="100"/>
                        </a:spcBef>
                        <a:spcAft>
                          <a:spcPts val="100"/>
                        </a:spcAft>
                      </a:pPr>
                      <a:r>
                        <a:rPr lang="en-US" sz="1600" b="1" kern="1100" dirty="0">
                          <a:solidFill>
                            <a:schemeClr val="bg1"/>
                          </a:solidFill>
                          <a:effectLst/>
                        </a:rPr>
                        <a:t>Axi-Cel</a:t>
                      </a:r>
                      <a:br>
                        <a:rPr lang="en-US" sz="1600" b="1" kern="1100" dirty="0">
                          <a:solidFill>
                            <a:schemeClr val="bg1"/>
                          </a:solidFill>
                          <a:effectLst/>
                        </a:rPr>
                      </a:br>
                      <a:r>
                        <a:rPr lang="en-US" sz="1600" b="1" kern="1100" dirty="0">
                          <a:solidFill>
                            <a:schemeClr val="bg1"/>
                          </a:solidFill>
                          <a:effectLst/>
                        </a:rPr>
                        <a:t>N=493</a:t>
                      </a:r>
                      <a:endParaRPr lang="en-US" sz="1600" b="1" kern="1100" dirty="0">
                        <a:solidFill>
                          <a:schemeClr val="bg1"/>
                        </a:solidFill>
                        <a:effectLst/>
                        <a:latin typeface="Times New Roman" panose="02020603050405020304" pitchFamily="18" charset="0"/>
                        <a:ea typeface="SimSun" panose="02010600030101010101" pitchFamily="2" charset="-122"/>
                      </a:endParaRPr>
                    </a:p>
                  </a:txBody>
                  <a:tcPr marL="45720" marR="4572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marL="0" marR="0" algn="ctr">
                        <a:spcBef>
                          <a:spcPts val="100"/>
                        </a:spcBef>
                        <a:spcAft>
                          <a:spcPts val="100"/>
                        </a:spcAft>
                      </a:pPr>
                      <a:r>
                        <a:rPr lang="en-US" sz="1600" b="1" kern="1100" dirty="0">
                          <a:solidFill>
                            <a:schemeClr val="bg1"/>
                          </a:solidFill>
                          <a:effectLst/>
                        </a:rPr>
                        <a:t>CIT</a:t>
                      </a:r>
                      <a:br>
                        <a:rPr lang="en-US" sz="1600" b="1" kern="1100" dirty="0">
                          <a:solidFill>
                            <a:schemeClr val="bg1"/>
                          </a:solidFill>
                          <a:effectLst/>
                        </a:rPr>
                      </a:br>
                      <a:r>
                        <a:rPr lang="en-US" sz="1600" b="1" kern="1100" dirty="0">
                          <a:solidFill>
                            <a:schemeClr val="bg1"/>
                          </a:solidFill>
                          <a:effectLst/>
                        </a:rPr>
                        <a:t>N=289</a:t>
                      </a:r>
                      <a:endParaRPr lang="en-US" sz="1600" b="1" kern="1100" dirty="0">
                        <a:solidFill>
                          <a:schemeClr val="bg1"/>
                        </a:solidFill>
                        <a:effectLst/>
                        <a:latin typeface="Times New Roman" panose="02020603050405020304" pitchFamily="18" charset="0"/>
                        <a:ea typeface="SimSun" panose="02010600030101010101" pitchFamily="2" charset="-122"/>
                      </a:endParaRPr>
                    </a:p>
                  </a:txBody>
                  <a:tcPr marL="45720" marR="45720">
                    <a:lnL w="9525" cap="flat" cmpd="sng" algn="ctr">
                      <a:solidFill>
                        <a:schemeClr val="bg1"/>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63A70A"/>
                    </a:solidFill>
                  </a:tcPr>
                </a:tc>
                <a:tc>
                  <a:txBody>
                    <a:bodyPr/>
                    <a:lstStyle/>
                    <a:p>
                      <a:pPr marL="0" marR="0" algn="ctr">
                        <a:spcBef>
                          <a:spcPts val="100"/>
                        </a:spcBef>
                        <a:spcAft>
                          <a:spcPts val="100"/>
                        </a:spcAft>
                      </a:pPr>
                      <a:r>
                        <a:rPr lang="en-US" sz="1600" b="1" kern="1100" dirty="0">
                          <a:solidFill>
                            <a:schemeClr val="bg1"/>
                          </a:solidFill>
                          <a:effectLst/>
                        </a:rPr>
                        <a:t>Axi-Cel</a:t>
                      </a:r>
                      <a:br>
                        <a:rPr lang="en-US" sz="1600" b="1" kern="1100" dirty="0">
                          <a:solidFill>
                            <a:schemeClr val="bg1"/>
                          </a:solidFill>
                          <a:effectLst/>
                        </a:rPr>
                      </a:br>
                      <a:r>
                        <a:rPr lang="en-US" sz="1600" b="1" kern="1100" dirty="0">
                          <a:solidFill>
                            <a:schemeClr val="bg1"/>
                          </a:solidFill>
                          <a:effectLst/>
                        </a:rPr>
                        <a:t>N=659</a:t>
                      </a:r>
                      <a:endParaRPr lang="en-US" sz="1600" b="1" kern="1100" dirty="0">
                        <a:solidFill>
                          <a:schemeClr val="bg1"/>
                        </a:solidFill>
                        <a:effectLst/>
                        <a:latin typeface="Times New Roman" panose="02020603050405020304" pitchFamily="18" charset="0"/>
                        <a:ea typeface="SimSun" panose="02010600030101010101" pitchFamily="2" charset="-122"/>
                      </a:endParaRPr>
                    </a:p>
                  </a:txBody>
                  <a:tcPr marL="45720" marR="45720">
                    <a:lnL w="12700" cap="flat" cmpd="sng" algn="ctr">
                      <a:solidFill>
                        <a:schemeClr val="bg2">
                          <a:lumMod val="5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marL="0" marR="0" algn="ctr">
                        <a:spcBef>
                          <a:spcPts val="100"/>
                        </a:spcBef>
                        <a:spcAft>
                          <a:spcPts val="100"/>
                        </a:spcAft>
                      </a:pPr>
                      <a:r>
                        <a:rPr lang="en-US" sz="1600" b="1" kern="1100" dirty="0">
                          <a:solidFill>
                            <a:schemeClr val="bg1"/>
                          </a:solidFill>
                          <a:effectLst/>
                        </a:rPr>
                        <a:t>CIT</a:t>
                      </a:r>
                      <a:br>
                        <a:rPr lang="en-US" sz="1600" b="1" kern="1100" dirty="0">
                          <a:solidFill>
                            <a:schemeClr val="bg1"/>
                          </a:solidFill>
                          <a:effectLst/>
                        </a:rPr>
                      </a:br>
                      <a:r>
                        <a:rPr lang="en-US" sz="1600" b="1" kern="1100" dirty="0">
                          <a:solidFill>
                            <a:schemeClr val="bg1"/>
                          </a:solidFill>
                          <a:effectLst/>
                        </a:rPr>
                        <a:t>N=406</a:t>
                      </a:r>
                      <a:endParaRPr lang="en-US" sz="1600" b="1" kern="1100" dirty="0">
                        <a:solidFill>
                          <a:schemeClr val="bg1"/>
                        </a:solidFill>
                        <a:effectLst/>
                        <a:latin typeface="Times New Roman" panose="02020603050405020304" pitchFamily="18" charset="0"/>
                        <a:ea typeface="SimSun" panose="02010600030101010101" pitchFamily="2" charset="-122"/>
                      </a:endParaRPr>
                    </a:p>
                  </a:txBody>
                  <a:tcPr marL="45720" marR="45720">
                    <a:lnL w="9525"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63A70A"/>
                    </a:solidFill>
                  </a:tcPr>
                </a:tc>
                <a:extLst>
                  <a:ext uri="{0D108BD9-81ED-4DB2-BD59-A6C34878D82A}">
                    <a16:rowId xmlns:a16="http://schemas.microsoft.com/office/drawing/2014/main" val="668100822"/>
                  </a:ext>
                </a:extLst>
              </a:tr>
              <a:tr h="365760">
                <a:tc>
                  <a:txBody>
                    <a:bodyPr/>
                    <a:lstStyle/>
                    <a:p>
                      <a:pPr marL="0" marR="0">
                        <a:spcBef>
                          <a:spcPts val="100"/>
                        </a:spcBef>
                        <a:spcAft>
                          <a:spcPts val="100"/>
                        </a:spcAft>
                      </a:pPr>
                      <a:r>
                        <a:rPr lang="en-US" sz="1500" kern="1100" dirty="0">
                          <a:effectLst/>
                        </a:rPr>
                        <a:t>Age ≥65 years</a:t>
                      </a:r>
                      <a:endParaRPr lang="en-US" sz="1500" kern="1100" dirty="0">
                        <a:solidFill>
                          <a:srgbClr val="365F91"/>
                        </a:solidFill>
                        <a:effectLst/>
                        <a:latin typeface="Times New Roman" panose="02020603050405020304" pitchFamily="18" charset="0"/>
                        <a:ea typeface="SimSun" panose="02010600030101010101" pitchFamily="2" charset="-122"/>
                      </a:endParaRPr>
                    </a:p>
                  </a:txBody>
                  <a:tcPr marL="45720" marR="45720">
                    <a:lnT w="28575" cap="flat" cmpd="sng" algn="ctr">
                      <a:solidFill>
                        <a:schemeClr val="bg1"/>
                      </a:solidFill>
                      <a:prstDash val="solid"/>
                      <a:round/>
                      <a:headEnd type="none" w="med" len="med"/>
                      <a:tailEnd type="none" w="med" len="med"/>
                    </a:lnT>
                    <a:solidFill>
                      <a:srgbClr val="E7E7E7"/>
                    </a:solidFill>
                  </a:tcPr>
                </a:tc>
                <a:tc>
                  <a:txBody>
                    <a:bodyPr/>
                    <a:lstStyle/>
                    <a:p>
                      <a:pPr marL="0" marR="0" algn="ctr">
                        <a:spcBef>
                          <a:spcPts val="100"/>
                        </a:spcBef>
                        <a:spcAft>
                          <a:spcPts val="100"/>
                        </a:spcAft>
                      </a:pPr>
                      <a:r>
                        <a:rPr lang="en-US" sz="1600" kern="1100" dirty="0">
                          <a:effectLst/>
                        </a:rPr>
                        <a:t>92 (19)</a:t>
                      </a:r>
                      <a:endParaRPr lang="en-US" sz="1600" kern="1100" dirty="0">
                        <a:solidFill>
                          <a:srgbClr val="365F91"/>
                        </a:solidFill>
                        <a:effectLst/>
                        <a:latin typeface="Times New Roman" panose="02020603050405020304" pitchFamily="18" charset="0"/>
                        <a:ea typeface="SimSun" panose="02010600030101010101" pitchFamily="2" charset="-122"/>
                      </a:endParaRPr>
                    </a:p>
                  </a:txBody>
                  <a:tcPr marL="45720" marR="45720">
                    <a:lnT w="28575" cap="flat" cmpd="sng" algn="ctr">
                      <a:solidFill>
                        <a:schemeClr val="bg1"/>
                      </a:solidFill>
                      <a:prstDash val="solid"/>
                      <a:round/>
                      <a:headEnd type="none" w="med" len="med"/>
                      <a:tailEnd type="none" w="med" len="med"/>
                    </a:lnT>
                  </a:tcPr>
                </a:tc>
                <a:tc>
                  <a:txBody>
                    <a:bodyPr/>
                    <a:lstStyle/>
                    <a:p>
                      <a:pPr marL="0" marR="0" algn="ctr">
                        <a:spcBef>
                          <a:spcPts val="100"/>
                        </a:spcBef>
                        <a:spcAft>
                          <a:spcPts val="100"/>
                        </a:spcAft>
                      </a:pPr>
                      <a:r>
                        <a:rPr lang="en-US" sz="1600" kern="1100" dirty="0">
                          <a:effectLst/>
                        </a:rPr>
                        <a:t>52 (18)</a:t>
                      </a:r>
                      <a:endParaRPr lang="en-US" sz="1600" kern="1100" dirty="0">
                        <a:solidFill>
                          <a:srgbClr val="365F91"/>
                        </a:solidFill>
                        <a:effectLst/>
                        <a:latin typeface="Times New Roman" panose="02020603050405020304" pitchFamily="18" charset="0"/>
                        <a:ea typeface="SimSun" panose="02010600030101010101" pitchFamily="2" charset="-122"/>
                      </a:endParaRPr>
                    </a:p>
                  </a:txBody>
                  <a:tcPr marL="45720" marR="45720">
                    <a:lnR w="12700" cap="flat" cmpd="sng" algn="ctr">
                      <a:solidFill>
                        <a:schemeClr val="bg2">
                          <a:lumMod val="50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EAF1E7"/>
                    </a:solidFill>
                  </a:tcPr>
                </a:tc>
                <a:tc>
                  <a:txBody>
                    <a:bodyPr/>
                    <a:lstStyle/>
                    <a:p>
                      <a:pPr marL="0" marR="0" algn="ctr">
                        <a:spcBef>
                          <a:spcPts val="100"/>
                        </a:spcBef>
                        <a:spcAft>
                          <a:spcPts val="100"/>
                        </a:spcAft>
                      </a:pPr>
                      <a:r>
                        <a:rPr lang="en-US" sz="1600" kern="1100" dirty="0">
                          <a:effectLst/>
                        </a:rPr>
                        <a:t>121 (18)</a:t>
                      </a:r>
                      <a:endParaRPr lang="en-US" sz="1600" kern="1100" dirty="0">
                        <a:solidFill>
                          <a:srgbClr val="365F91"/>
                        </a:solidFill>
                        <a:effectLst/>
                        <a:latin typeface="Times New Roman" panose="02020603050405020304" pitchFamily="18" charset="0"/>
                        <a:ea typeface="SimSun" panose="02010600030101010101" pitchFamily="2" charset="-122"/>
                      </a:endParaRPr>
                    </a:p>
                  </a:txBody>
                  <a:tcPr marL="45720" marR="45720">
                    <a:lnL w="12700" cap="flat" cmpd="sng" algn="ctr">
                      <a:solidFill>
                        <a:schemeClr val="bg2">
                          <a:lumMod val="50000"/>
                        </a:schemeClr>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tc>
                  <a:txBody>
                    <a:bodyPr/>
                    <a:lstStyle/>
                    <a:p>
                      <a:pPr marL="0" marR="0" algn="ctr">
                        <a:spcBef>
                          <a:spcPts val="100"/>
                        </a:spcBef>
                        <a:spcAft>
                          <a:spcPts val="100"/>
                        </a:spcAft>
                      </a:pPr>
                      <a:r>
                        <a:rPr lang="en-US" sz="1600" kern="1100" dirty="0">
                          <a:effectLst/>
                        </a:rPr>
                        <a:t>66 (16)</a:t>
                      </a:r>
                      <a:endParaRPr lang="en-US" sz="1600" kern="1100" dirty="0">
                        <a:solidFill>
                          <a:srgbClr val="365F91"/>
                        </a:solidFill>
                        <a:effectLst/>
                        <a:latin typeface="Times New Roman" panose="02020603050405020304" pitchFamily="18" charset="0"/>
                        <a:ea typeface="SimSun" panose="02010600030101010101" pitchFamily="2" charset="-122"/>
                      </a:endParaRPr>
                    </a:p>
                  </a:txBody>
                  <a:tcPr marL="45720" marR="45720">
                    <a:lnT w="28575" cap="flat" cmpd="sng" algn="ctr">
                      <a:solidFill>
                        <a:schemeClr val="bg1"/>
                      </a:solidFill>
                      <a:prstDash val="solid"/>
                      <a:round/>
                      <a:headEnd type="none" w="med" len="med"/>
                      <a:tailEnd type="none" w="med" len="med"/>
                    </a:lnT>
                    <a:solidFill>
                      <a:srgbClr val="EAF1E7"/>
                    </a:solidFill>
                  </a:tcPr>
                </a:tc>
                <a:extLst>
                  <a:ext uri="{0D108BD9-81ED-4DB2-BD59-A6C34878D82A}">
                    <a16:rowId xmlns:a16="http://schemas.microsoft.com/office/drawing/2014/main" val="2472080458"/>
                  </a:ext>
                </a:extLst>
              </a:tr>
              <a:tr h="365760">
                <a:tc>
                  <a:txBody>
                    <a:bodyPr/>
                    <a:lstStyle/>
                    <a:p>
                      <a:pPr marL="0" marR="0">
                        <a:spcBef>
                          <a:spcPts val="100"/>
                        </a:spcBef>
                        <a:spcAft>
                          <a:spcPts val="100"/>
                        </a:spcAft>
                      </a:pPr>
                      <a:r>
                        <a:rPr lang="en-US" sz="1500" kern="1100" dirty="0">
                          <a:effectLst/>
                        </a:rPr>
                        <a:t>Female</a:t>
                      </a:r>
                      <a:endParaRPr lang="en-US" sz="1500" kern="1100" dirty="0">
                        <a:solidFill>
                          <a:srgbClr val="365F91"/>
                        </a:solidFill>
                        <a:effectLst/>
                        <a:latin typeface="Times New Roman" panose="02020603050405020304" pitchFamily="18" charset="0"/>
                        <a:ea typeface="SimSun" panose="02010600030101010101" pitchFamily="2" charset="-122"/>
                      </a:endParaRPr>
                    </a:p>
                  </a:txBody>
                  <a:tcPr marL="45720" marR="45720">
                    <a:solidFill>
                      <a:srgbClr val="CBCBCB"/>
                    </a:solidFill>
                  </a:tcPr>
                </a:tc>
                <a:tc>
                  <a:txBody>
                    <a:bodyPr/>
                    <a:lstStyle/>
                    <a:p>
                      <a:pPr marL="0" marR="0" algn="ctr">
                        <a:spcBef>
                          <a:spcPts val="100"/>
                        </a:spcBef>
                        <a:spcAft>
                          <a:spcPts val="100"/>
                        </a:spcAft>
                      </a:pPr>
                      <a:r>
                        <a:rPr lang="en-US" sz="1600" kern="1100" dirty="0">
                          <a:effectLst/>
                        </a:rPr>
                        <a:t>165 (33)</a:t>
                      </a:r>
                      <a:endParaRPr lang="en-US" sz="1600" kern="1100" dirty="0">
                        <a:solidFill>
                          <a:srgbClr val="365F91"/>
                        </a:solidFill>
                        <a:effectLst/>
                        <a:latin typeface="Times New Roman" panose="02020603050405020304" pitchFamily="18" charset="0"/>
                        <a:ea typeface="SimSun" panose="02010600030101010101" pitchFamily="2" charset="-122"/>
                      </a:endParaRPr>
                    </a:p>
                  </a:txBody>
                  <a:tcPr marL="45720" marR="45720"/>
                </a:tc>
                <a:tc>
                  <a:txBody>
                    <a:bodyPr/>
                    <a:lstStyle/>
                    <a:p>
                      <a:pPr marL="0" marR="0" algn="ctr">
                        <a:spcBef>
                          <a:spcPts val="100"/>
                        </a:spcBef>
                        <a:spcAft>
                          <a:spcPts val="100"/>
                        </a:spcAft>
                      </a:pPr>
                      <a:r>
                        <a:rPr lang="en-US" sz="1600" kern="1100" dirty="0">
                          <a:effectLst/>
                        </a:rPr>
                        <a:t>99 (34)</a:t>
                      </a:r>
                      <a:endParaRPr lang="en-US" sz="1600" kern="1100" dirty="0">
                        <a:solidFill>
                          <a:srgbClr val="365F91"/>
                        </a:solidFill>
                        <a:effectLst/>
                        <a:latin typeface="Times New Roman" panose="02020603050405020304" pitchFamily="18" charset="0"/>
                        <a:ea typeface="SimSun" panose="02010600030101010101" pitchFamily="2" charset="-122"/>
                      </a:endParaRPr>
                    </a:p>
                  </a:txBody>
                  <a:tcPr marL="45720" marR="45720">
                    <a:lnR w="12700" cap="flat" cmpd="sng" algn="ctr">
                      <a:solidFill>
                        <a:schemeClr val="bg2">
                          <a:lumMod val="50000"/>
                        </a:schemeClr>
                      </a:solidFill>
                      <a:prstDash val="solid"/>
                      <a:round/>
                      <a:headEnd type="none" w="med" len="med"/>
                      <a:tailEnd type="none" w="med" len="med"/>
                    </a:lnR>
                    <a:solidFill>
                      <a:srgbClr val="D3E1CC"/>
                    </a:solidFill>
                  </a:tcPr>
                </a:tc>
                <a:tc>
                  <a:txBody>
                    <a:bodyPr/>
                    <a:lstStyle/>
                    <a:p>
                      <a:pPr marL="0" marR="0" algn="ctr">
                        <a:spcBef>
                          <a:spcPts val="100"/>
                        </a:spcBef>
                        <a:spcAft>
                          <a:spcPts val="100"/>
                        </a:spcAft>
                      </a:pPr>
                      <a:r>
                        <a:rPr lang="en-US" sz="1600" kern="1100" dirty="0">
                          <a:effectLst/>
                        </a:rPr>
                        <a:t>236 (36)</a:t>
                      </a:r>
                      <a:endParaRPr lang="en-US" sz="1600" kern="1100" dirty="0">
                        <a:solidFill>
                          <a:srgbClr val="365F91"/>
                        </a:solidFill>
                        <a:effectLst/>
                        <a:latin typeface="Times New Roman" panose="02020603050405020304" pitchFamily="18" charset="0"/>
                        <a:ea typeface="SimSun" panose="02010600030101010101" pitchFamily="2" charset="-122"/>
                      </a:endParaRPr>
                    </a:p>
                  </a:txBody>
                  <a:tcPr marL="45720" marR="45720">
                    <a:lnL w="12700" cap="flat" cmpd="sng" algn="ctr">
                      <a:solidFill>
                        <a:schemeClr val="bg2">
                          <a:lumMod val="50000"/>
                        </a:schemeClr>
                      </a:solidFill>
                      <a:prstDash val="solid"/>
                      <a:round/>
                      <a:headEnd type="none" w="med" len="med"/>
                      <a:tailEnd type="none" w="med" len="med"/>
                    </a:lnL>
                  </a:tcPr>
                </a:tc>
                <a:tc>
                  <a:txBody>
                    <a:bodyPr/>
                    <a:lstStyle/>
                    <a:p>
                      <a:pPr marL="0" marR="0" algn="ctr">
                        <a:spcBef>
                          <a:spcPts val="100"/>
                        </a:spcBef>
                        <a:spcAft>
                          <a:spcPts val="100"/>
                        </a:spcAft>
                      </a:pPr>
                      <a:r>
                        <a:rPr lang="en-US" sz="1600" kern="1100" dirty="0">
                          <a:effectLst/>
                        </a:rPr>
                        <a:t>148 (36)</a:t>
                      </a:r>
                      <a:endParaRPr lang="en-US" sz="1600" kern="1100" dirty="0">
                        <a:solidFill>
                          <a:srgbClr val="365F91"/>
                        </a:solidFill>
                        <a:effectLst/>
                        <a:latin typeface="Times New Roman" panose="02020603050405020304" pitchFamily="18" charset="0"/>
                        <a:ea typeface="SimSun" panose="02010600030101010101" pitchFamily="2" charset="-122"/>
                      </a:endParaRPr>
                    </a:p>
                  </a:txBody>
                  <a:tcPr marL="45720" marR="45720">
                    <a:solidFill>
                      <a:srgbClr val="D3E1CC"/>
                    </a:solidFill>
                  </a:tcPr>
                </a:tc>
                <a:extLst>
                  <a:ext uri="{0D108BD9-81ED-4DB2-BD59-A6C34878D82A}">
                    <a16:rowId xmlns:a16="http://schemas.microsoft.com/office/drawing/2014/main" val="376736187"/>
                  </a:ext>
                </a:extLst>
              </a:tr>
              <a:tr h="365760">
                <a:tc>
                  <a:txBody>
                    <a:bodyPr/>
                    <a:lstStyle/>
                    <a:p>
                      <a:pPr marL="0" marR="0">
                        <a:spcBef>
                          <a:spcPts val="100"/>
                        </a:spcBef>
                        <a:spcAft>
                          <a:spcPts val="100"/>
                        </a:spcAft>
                      </a:pPr>
                      <a:r>
                        <a:rPr lang="en-US" sz="1500" kern="1100" dirty="0">
                          <a:effectLst/>
                        </a:rPr>
                        <a:t>ECOG performance status ≥2</a:t>
                      </a:r>
                      <a:endParaRPr lang="en-US" sz="1500" kern="1100" dirty="0">
                        <a:solidFill>
                          <a:srgbClr val="365F91"/>
                        </a:solidFill>
                        <a:effectLst/>
                        <a:latin typeface="Times New Roman" panose="02020603050405020304" pitchFamily="18" charset="0"/>
                        <a:ea typeface="SimSun" panose="02010600030101010101" pitchFamily="2" charset="-122"/>
                      </a:endParaRPr>
                    </a:p>
                  </a:txBody>
                  <a:tcPr marL="45720" marR="45720">
                    <a:solidFill>
                      <a:srgbClr val="E7E7E7"/>
                    </a:solidFill>
                  </a:tcPr>
                </a:tc>
                <a:tc>
                  <a:txBody>
                    <a:bodyPr/>
                    <a:lstStyle/>
                    <a:p>
                      <a:pPr marL="0" marR="0" algn="ctr">
                        <a:spcBef>
                          <a:spcPts val="100"/>
                        </a:spcBef>
                        <a:spcAft>
                          <a:spcPts val="100"/>
                        </a:spcAft>
                      </a:pPr>
                      <a:r>
                        <a:rPr lang="en-US" sz="1600" kern="1100" dirty="0">
                          <a:effectLst/>
                        </a:rPr>
                        <a:t>26 (5)</a:t>
                      </a:r>
                      <a:endParaRPr lang="en-US" sz="1600" kern="1100" dirty="0">
                        <a:solidFill>
                          <a:srgbClr val="365F91"/>
                        </a:solidFill>
                        <a:effectLst/>
                        <a:latin typeface="Times New Roman" panose="02020603050405020304" pitchFamily="18" charset="0"/>
                        <a:ea typeface="SimSun" panose="02010600030101010101" pitchFamily="2" charset="-122"/>
                      </a:endParaRPr>
                    </a:p>
                  </a:txBody>
                  <a:tcPr marL="45720" marR="45720"/>
                </a:tc>
                <a:tc>
                  <a:txBody>
                    <a:bodyPr/>
                    <a:lstStyle/>
                    <a:p>
                      <a:pPr marL="0" marR="0" algn="ctr">
                        <a:spcBef>
                          <a:spcPts val="100"/>
                        </a:spcBef>
                        <a:spcAft>
                          <a:spcPts val="100"/>
                        </a:spcAft>
                      </a:pPr>
                      <a:r>
                        <a:rPr lang="en-US" sz="1600" kern="1100" dirty="0">
                          <a:effectLst/>
                        </a:rPr>
                        <a:t>24 (8)</a:t>
                      </a:r>
                      <a:endParaRPr lang="en-US" sz="1600" kern="1100" dirty="0">
                        <a:solidFill>
                          <a:srgbClr val="365F91"/>
                        </a:solidFill>
                        <a:effectLst/>
                        <a:latin typeface="Times New Roman" panose="02020603050405020304" pitchFamily="18" charset="0"/>
                        <a:ea typeface="SimSun" panose="02010600030101010101" pitchFamily="2" charset="-122"/>
                      </a:endParaRPr>
                    </a:p>
                  </a:txBody>
                  <a:tcPr marL="45720" marR="45720">
                    <a:lnR w="12700" cap="flat" cmpd="sng" algn="ctr">
                      <a:solidFill>
                        <a:schemeClr val="bg2">
                          <a:lumMod val="50000"/>
                        </a:schemeClr>
                      </a:solidFill>
                      <a:prstDash val="solid"/>
                      <a:round/>
                      <a:headEnd type="none" w="med" len="med"/>
                      <a:tailEnd type="none" w="med" len="med"/>
                    </a:lnR>
                    <a:solidFill>
                      <a:srgbClr val="EAF1E7"/>
                    </a:solidFill>
                  </a:tcPr>
                </a:tc>
                <a:tc>
                  <a:txBody>
                    <a:bodyPr/>
                    <a:lstStyle/>
                    <a:p>
                      <a:pPr marL="0" marR="0" algn="ctr">
                        <a:spcBef>
                          <a:spcPts val="100"/>
                        </a:spcBef>
                        <a:spcAft>
                          <a:spcPts val="100"/>
                        </a:spcAft>
                      </a:pPr>
                      <a:r>
                        <a:rPr lang="en-US" sz="1600" kern="1100" dirty="0">
                          <a:effectLst/>
                        </a:rPr>
                        <a:t>33 (5)</a:t>
                      </a:r>
                      <a:endParaRPr lang="en-US" sz="1600" kern="1100" dirty="0">
                        <a:solidFill>
                          <a:srgbClr val="365F91"/>
                        </a:solidFill>
                        <a:effectLst/>
                        <a:latin typeface="Times New Roman" panose="02020603050405020304" pitchFamily="18" charset="0"/>
                        <a:ea typeface="SimSun" panose="02010600030101010101" pitchFamily="2" charset="-122"/>
                      </a:endParaRPr>
                    </a:p>
                  </a:txBody>
                  <a:tcPr marL="45720" marR="45720">
                    <a:lnL w="12700" cap="flat" cmpd="sng" algn="ctr">
                      <a:solidFill>
                        <a:schemeClr val="bg2">
                          <a:lumMod val="50000"/>
                        </a:schemeClr>
                      </a:solidFill>
                      <a:prstDash val="solid"/>
                      <a:round/>
                      <a:headEnd type="none" w="med" len="med"/>
                      <a:tailEnd type="none" w="med" len="med"/>
                    </a:lnL>
                  </a:tcPr>
                </a:tc>
                <a:tc>
                  <a:txBody>
                    <a:bodyPr/>
                    <a:lstStyle/>
                    <a:p>
                      <a:pPr marL="0" marR="0" algn="ctr">
                        <a:spcBef>
                          <a:spcPts val="100"/>
                        </a:spcBef>
                        <a:spcAft>
                          <a:spcPts val="100"/>
                        </a:spcAft>
                      </a:pPr>
                      <a:r>
                        <a:rPr lang="en-US" sz="1600" kern="1100" dirty="0">
                          <a:effectLst/>
                        </a:rPr>
                        <a:t>30 (7)</a:t>
                      </a:r>
                      <a:endParaRPr lang="en-US" sz="1600" kern="1100" dirty="0">
                        <a:solidFill>
                          <a:srgbClr val="365F91"/>
                        </a:solidFill>
                        <a:effectLst/>
                        <a:latin typeface="Times New Roman" panose="02020603050405020304" pitchFamily="18" charset="0"/>
                        <a:ea typeface="SimSun" panose="02010600030101010101" pitchFamily="2" charset="-122"/>
                      </a:endParaRPr>
                    </a:p>
                  </a:txBody>
                  <a:tcPr marL="45720" marR="45720">
                    <a:solidFill>
                      <a:srgbClr val="EAF1E7"/>
                    </a:solidFill>
                  </a:tcPr>
                </a:tc>
                <a:extLst>
                  <a:ext uri="{0D108BD9-81ED-4DB2-BD59-A6C34878D82A}">
                    <a16:rowId xmlns:a16="http://schemas.microsoft.com/office/drawing/2014/main" val="2746189479"/>
                  </a:ext>
                </a:extLst>
              </a:tr>
              <a:tr h="365760">
                <a:tc>
                  <a:txBody>
                    <a:bodyPr/>
                    <a:lstStyle/>
                    <a:p>
                      <a:pPr marL="0" marR="0">
                        <a:spcBef>
                          <a:spcPts val="100"/>
                        </a:spcBef>
                        <a:spcAft>
                          <a:spcPts val="100"/>
                        </a:spcAft>
                      </a:pPr>
                      <a:r>
                        <a:rPr lang="en-US" sz="1500" kern="1100" dirty="0">
                          <a:effectLst/>
                        </a:rPr>
                        <a:t>DLBCL</a:t>
                      </a:r>
                      <a:endParaRPr lang="en-US" sz="1500" kern="1100" dirty="0">
                        <a:solidFill>
                          <a:srgbClr val="365F91"/>
                        </a:solidFill>
                        <a:effectLst/>
                        <a:latin typeface="Times New Roman" panose="02020603050405020304" pitchFamily="18" charset="0"/>
                        <a:ea typeface="SimSun" panose="02010600030101010101" pitchFamily="2" charset="-122"/>
                      </a:endParaRPr>
                    </a:p>
                  </a:txBody>
                  <a:tcPr marL="45720" marR="45720">
                    <a:solidFill>
                      <a:srgbClr val="CBCBCB"/>
                    </a:solidFill>
                  </a:tcPr>
                </a:tc>
                <a:tc>
                  <a:txBody>
                    <a:bodyPr/>
                    <a:lstStyle/>
                    <a:p>
                      <a:pPr marL="0" marR="0" algn="ctr">
                        <a:spcBef>
                          <a:spcPts val="100"/>
                        </a:spcBef>
                        <a:spcAft>
                          <a:spcPts val="100"/>
                        </a:spcAft>
                      </a:pPr>
                      <a:r>
                        <a:rPr lang="en-US" sz="1600" kern="1100" dirty="0">
                          <a:effectLst/>
                        </a:rPr>
                        <a:t>479 (97)</a:t>
                      </a:r>
                      <a:endParaRPr lang="en-US" sz="1600" kern="1100" dirty="0">
                        <a:solidFill>
                          <a:srgbClr val="365F91"/>
                        </a:solidFill>
                        <a:effectLst/>
                        <a:latin typeface="Times New Roman" panose="02020603050405020304" pitchFamily="18" charset="0"/>
                        <a:ea typeface="SimSun" panose="02010600030101010101" pitchFamily="2" charset="-122"/>
                      </a:endParaRPr>
                    </a:p>
                  </a:txBody>
                  <a:tcPr marL="45720" marR="45720"/>
                </a:tc>
                <a:tc>
                  <a:txBody>
                    <a:bodyPr/>
                    <a:lstStyle/>
                    <a:p>
                      <a:pPr marL="0" marR="0" algn="ctr">
                        <a:spcBef>
                          <a:spcPts val="100"/>
                        </a:spcBef>
                        <a:spcAft>
                          <a:spcPts val="100"/>
                        </a:spcAft>
                      </a:pPr>
                      <a:r>
                        <a:rPr lang="en-US" sz="1600" kern="1100" dirty="0">
                          <a:effectLst/>
                        </a:rPr>
                        <a:t>280 (97)</a:t>
                      </a:r>
                      <a:endParaRPr lang="en-US" sz="1600" kern="1100" dirty="0">
                        <a:solidFill>
                          <a:srgbClr val="365F91"/>
                        </a:solidFill>
                        <a:effectLst/>
                        <a:latin typeface="Times New Roman" panose="02020603050405020304" pitchFamily="18" charset="0"/>
                        <a:ea typeface="SimSun" panose="02010600030101010101" pitchFamily="2" charset="-122"/>
                      </a:endParaRPr>
                    </a:p>
                  </a:txBody>
                  <a:tcPr marL="45720" marR="45720">
                    <a:lnR w="12700" cap="flat" cmpd="sng" algn="ctr">
                      <a:solidFill>
                        <a:schemeClr val="bg2">
                          <a:lumMod val="50000"/>
                        </a:schemeClr>
                      </a:solidFill>
                      <a:prstDash val="solid"/>
                      <a:round/>
                      <a:headEnd type="none" w="med" len="med"/>
                      <a:tailEnd type="none" w="med" len="med"/>
                    </a:lnR>
                    <a:solidFill>
                      <a:srgbClr val="D3E1CC"/>
                    </a:solidFill>
                  </a:tcPr>
                </a:tc>
                <a:tc>
                  <a:txBody>
                    <a:bodyPr/>
                    <a:lstStyle/>
                    <a:p>
                      <a:pPr marL="0" marR="0" algn="ctr">
                        <a:spcBef>
                          <a:spcPts val="100"/>
                        </a:spcBef>
                        <a:spcAft>
                          <a:spcPts val="100"/>
                        </a:spcAft>
                      </a:pPr>
                      <a:r>
                        <a:rPr lang="en-US" sz="1600" kern="1100" dirty="0">
                          <a:effectLst/>
                        </a:rPr>
                        <a:t>619 (94)</a:t>
                      </a:r>
                      <a:endParaRPr lang="en-US" sz="1600" kern="1100" dirty="0">
                        <a:solidFill>
                          <a:srgbClr val="365F91"/>
                        </a:solidFill>
                        <a:effectLst/>
                        <a:latin typeface="Times New Roman" panose="02020603050405020304" pitchFamily="18" charset="0"/>
                        <a:ea typeface="SimSun" panose="02010600030101010101" pitchFamily="2" charset="-122"/>
                      </a:endParaRPr>
                    </a:p>
                  </a:txBody>
                  <a:tcPr marL="45720" marR="45720">
                    <a:lnL w="12700" cap="flat" cmpd="sng" algn="ctr">
                      <a:solidFill>
                        <a:schemeClr val="bg2">
                          <a:lumMod val="50000"/>
                        </a:schemeClr>
                      </a:solidFill>
                      <a:prstDash val="solid"/>
                      <a:round/>
                      <a:headEnd type="none" w="med" len="med"/>
                      <a:tailEnd type="none" w="med" len="med"/>
                    </a:lnL>
                  </a:tcPr>
                </a:tc>
                <a:tc>
                  <a:txBody>
                    <a:bodyPr/>
                    <a:lstStyle/>
                    <a:p>
                      <a:pPr marL="0" marR="0" algn="ctr">
                        <a:spcBef>
                          <a:spcPts val="100"/>
                        </a:spcBef>
                        <a:spcAft>
                          <a:spcPts val="100"/>
                        </a:spcAft>
                      </a:pPr>
                      <a:r>
                        <a:rPr lang="en-US" sz="1600" kern="1100" dirty="0">
                          <a:effectLst/>
                        </a:rPr>
                        <a:t>384 (95)</a:t>
                      </a:r>
                      <a:endParaRPr lang="en-US" sz="1600" kern="1100" dirty="0">
                        <a:solidFill>
                          <a:srgbClr val="365F91"/>
                        </a:solidFill>
                        <a:effectLst/>
                        <a:latin typeface="Times New Roman" panose="02020603050405020304" pitchFamily="18" charset="0"/>
                        <a:ea typeface="SimSun" panose="02010600030101010101" pitchFamily="2" charset="-122"/>
                      </a:endParaRPr>
                    </a:p>
                  </a:txBody>
                  <a:tcPr marL="45720" marR="45720">
                    <a:solidFill>
                      <a:srgbClr val="D3E1CC"/>
                    </a:solidFill>
                  </a:tcPr>
                </a:tc>
                <a:extLst>
                  <a:ext uri="{0D108BD9-81ED-4DB2-BD59-A6C34878D82A}">
                    <a16:rowId xmlns:a16="http://schemas.microsoft.com/office/drawing/2014/main" val="3366827889"/>
                  </a:ext>
                </a:extLst>
              </a:tr>
              <a:tr h="365760">
                <a:tc>
                  <a:txBody>
                    <a:bodyPr/>
                    <a:lstStyle/>
                    <a:p>
                      <a:pPr marL="0" marR="0">
                        <a:spcBef>
                          <a:spcPts val="100"/>
                        </a:spcBef>
                        <a:spcAft>
                          <a:spcPts val="100"/>
                        </a:spcAft>
                      </a:pPr>
                      <a:r>
                        <a:rPr lang="en-US" sz="1500" kern="1100" dirty="0">
                          <a:effectLst/>
                        </a:rPr>
                        <a:t>Stage III or IV at diagnosis</a:t>
                      </a:r>
                      <a:endParaRPr lang="en-US" sz="1500" kern="1100" dirty="0">
                        <a:solidFill>
                          <a:srgbClr val="365F91"/>
                        </a:solidFill>
                        <a:effectLst/>
                        <a:latin typeface="Times New Roman" panose="02020603050405020304" pitchFamily="18" charset="0"/>
                        <a:ea typeface="SimSun" panose="02010600030101010101" pitchFamily="2" charset="-122"/>
                      </a:endParaRPr>
                    </a:p>
                  </a:txBody>
                  <a:tcPr marL="45720" marR="45720">
                    <a:solidFill>
                      <a:srgbClr val="E7E7E7"/>
                    </a:solidFill>
                  </a:tcPr>
                </a:tc>
                <a:tc>
                  <a:txBody>
                    <a:bodyPr/>
                    <a:lstStyle/>
                    <a:p>
                      <a:pPr marL="0" marR="0" algn="ctr">
                        <a:spcBef>
                          <a:spcPts val="100"/>
                        </a:spcBef>
                        <a:spcAft>
                          <a:spcPts val="100"/>
                        </a:spcAft>
                      </a:pPr>
                      <a:r>
                        <a:rPr lang="en-US" sz="1600" kern="1100" dirty="0">
                          <a:effectLst/>
                        </a:rPr>
                        <a:t>368 (75)</a:t>
                      </a:r>
                      <a:endParaRPr lang="en-US" sz="1600" kern="1100" dirty="0">
                        <a:solidFill>
                          <a:srgbClr val="365F91"/>
                        </a:solidFill>
                        <a:effectLst/>
                        <a:latin typeface="Times New Roman" panose="02020603050405020304" pitchFamily="18" charset="0"/>
                        <a:ea typeface="SimSun" panose="02010600030101010101" pitchFamily="2" charset="-122"/>
                      </a:endParaRPr>
                    </a:p>
                  </a:txBody>
                  <a:tcPr marL="45720" marR="45720"/>
                </a:tc>
                <a:tc>
                  <a:txBody>
                    <a:bodyPr/>
                    <a:lstStyle/>
                    <a:p>
                      <a:pPr marL="0" marR="0" algn="ctr">
                        <a:spcBef>
                          <a:spcPts val="100"/>
                        </a:spcBef>
                        <a:spcAft>
                          <a:spcPts val="100"/>
                        </a:spcAft>
                      </a:pPr>
                      <a:r>
                        <a:rPr lang="en-US" sz="1600" kern="1100" dirty="0">
                          <a:effectLst/>
                        </a:rPr>
                        <a:t>214 (74)</a:t>
                      </a:r>
                      <a:endParaRPr lang="en-US" sz="1600" kern="1100" dirty="0">
                        <a:solidFill>
                          <a:srgbClr val="365F91"/>
                        </a:solidFill>
                        <a:effectLst/>
                        <a:latin typeface="Times New Roman" panose="02020603050405020304" pitchFamily="18" charset="0"/>
                        <a:ea typeface="SimSun" panose="02010600030101010101" pitchFamily="2" charset="-122"/>
                      </a:endParaRPr>
                    </a:p>
                  </a:txBody>
                  <a:tcPr marL="45720" marR="45720">
                    <a:lnR w="12700" cap="flat" cmpd="sng" algn="ctr">
                      <a:solidFill>
                        <a:schemeClr val="bg2">
                          <a:lumMod val="50000"/>
                        </a:schemeClr>
                      </a:solidFill>
                      <a:prstDash val="solid"/>
                      <a:round/>
                      <a:headEnd type="none" w="med" len="med"/>
                      <a:tailEnd type="none" w="med" len="med"/>
                    </a:lnR>
                    <a:solidFill>
                      <a:srgbClr val="EAF1E7"/>
                    </a:solidFill>
                  </a:tcPr>
                </a:tc>
                <a:tc>
                  <a:txBody>
                    <a:bodyPr/>
                    <a:lstStyle/>
                    <a:p>
                      <a:pPr marL="0" marR="0" algn="ctr">
                        <a:spcBef>
                          <a:spcPts val="100"/>
                        </a:spcBef>
                        <a:spcAft>
                          <a:spcPts val="100"/>
                        </a:spcAft>
                      </a:pPr>
                      <a:r>
                        <a:rPr lang="en-US" sz="1600" kern="1100" dirty="0">
                          <a:effectLst/>
                        </a:rPr>
                        <a:t>489 (74)</a:t>
                      </a:r>
                      <a:endParaRPr lang="en-US" sz="1600" kern="1100" dirty="0">
                        <a:solidFill>
                          <a:srgbClr val="365F91"/>
                        </a:solidFill>
                        <a:effectLst/>
                        <a:latin typeface="Times New Roman" panose="02020603050405020304" pitchFamily="18" charset="0"/>
                        <a:ea typeface="SimSun" panose="02010600030101010101" pitchFamily="2" charset="-122"/>
                      </a:endParaRPr>
                    </a:p>
                  </a:txBody>
                  <a:tcPr marL="45720" marR="45720">
                    <a:lnL w="12700" cap="flat" cmpd="sng" algn="ctr">
                      <a:solidFill>
                        <a:schemeClr val="bg2">
                          <a:lumMod val="50000"/>
                        </a:schemeClr>
                      </a:solidFill>
                      <a:prstDash val="solid"/>
                      <a:round/>
                      <a:headEnd type="none" w="med" len="med"/>
                      <a:tailEnd type="none" w="med" len="med"/>
                    </a:lnL>
                  </a:tcPr>
                </a:tc>
                <a:tc>
                  <a:txBody>
                    <a:bodyPr/>
                    <a:lstStyle/>
                    <a:p>
                      <a:pPr marL="0" marR="0" algn="ctr">
                        <a:spcBef>
                          <a:spcPts val="100"/>
                        </a:spcBef>
                        <a:spcAft>
                          <a:spcPts val="100"/>
                        </a:spcAft>
                      </a:pPr>
                      <a:r>
                        <a:rPr lang="en-US" sz="1600" kern="1100" dirty="0">
                          <a:effectLst/>
                        </a:rPr>
                        <a:t>289 (71)</a:t>
                      </a:r>
                      <a:endParaRPr lang="en-US" sz="1600" kern="1100" dirty="0">
                        <a:solidFill>
                          <a:srgbClr val="365F91"/>
                        </a:solidFill>
                        <a:effectLst/>
                        <a:latin typeface="Times New Roman" panose="02020603050405020304" pitchFamily="18" charset="0"/>
                        <a:ea typeface="SimSun" panose="02010600030101010101" pitchFamily="2" charset="-122"/>
                      </a:endParaRPr>
                    </a:p>
                  </a:txBody>
                  <a:tcPr marL="45720" marR="45720">
                    <a:solidFill>
                      <a:srgbClr val="EAF1E7"/>
                    </a:solidFill>
                  </a:tcPr>
                </a:tc>
                <a:extLst>
                  <a:ext uri="{0D108BD9-81ED-4DB2-BD59-A6C34878D82A}">
                    <a16:rowId xmlns:a16="http://schemas.microsoft.com/office/drawing/2014/main" val="65833524"/>
                  </a:ext>
                </a:extLst>
              </a:tr>
              <a:tr h="365760">
                <a:tc>
                  <a:txBody>
                    <a:bodyPr/>
                    <a:lstStyle/>
                    <a:p>
                      <a:pPr marL="0" marR="0">
                        <a:spcBef>
                          <a:spcPts val="100"/>
                        </a:spcBef>
                        <a:spcAft>
                          <a:spcPts val="100"/>
                        </a:spcAft>
                      </a:pPr>
                      <a:r>
                        <a:rPr lang="en-US" sz="1500" b="1" kern="1100" dirty="0">
                          <a:effectLst/>
                        </a:rPr>
                        <a:t>≥3 prior lines of therapy</a:t>
                      </a:r>
                      <a:endParaRPr lang="en-US" sz="1500" b="1" kern="1100" dirty="0">
                        <a:solidFill>
                          <a:srgbClr val="365F91"/>
                        </a:solidFill>
                        <a:effectLst/>
                        <a:latin typeface="Times New Roman" panose="02020603050405020304" pitchFamily="18" charset="0"/>
                        <a:ea typeface="SimSun" panose="02010600030101010101" pitchFamily="2" charset="-122"/>
                      </a:endParaRPr>
                    </a:p>
                  </a:txBody>
                  <a:tcPr marL="45720" marR="45720">
                    <a:solidFill>
                      <a:srgbClr val="CBCBCB"/>
                    </a:solidFill>
                  </a:tcPr>
                </a:tc>
                <a:tc>
                  <a:txBody>
                    <a:bodyPr/>
                    <a:lstStyle/>
                    <a:p>
                      <a:pPr marL="0" marR="0" algn="ctr">
                        <a:spcBef>
                          <a:spcPts val="100"/>
                        </a:spcBef>
                        <a:spcAft>
                          <a:spcPts val="100"/>
                        </a:spcAft>
                      </a:pPr>
                      <a:r>
                        <a:rPr lang="en-US" sz="1600" b="1" kern="1100" dirty="0">
                          <a:effectLst/>
                        </a:rPr>
                        <a:t>332 (67)</a:t>
                      </a:r>
                      <a:endParaRPr lang="en-US" sz="1600" b="1" kern="1100" dirty="0">
                        <a:solidFill>
                          <a:srgbClr val="365F91"/>
                        </a:solidFill>
                        <a:effectLst/>
                        <a:latin typeface="Times New Roman" panose="02020603050405020304" pitchFamily="18" charset="0"/>
                        <a:ea typeface="SimSun" panose="02010600030101010101" pitchFamily="2" charset="-122"/>
                      </a:endParaRPr>
                    </a:p>
                  </a:txBody>
                  <a:tcPr marL="45720" marR="45720"/>
                </a:tc>
                <a:tc>
                  <a:txBody>
                    <a:bodyPr/>
                    <a:lstStyle/>
                    <a:p>
                      <a:pPr marL="0" marR="0" algn="ctr">
                        <a:spcBef>
                          <a:spcPts val="100"/>
                        </a:spcBef>
                        <a:spcAft>
                          <a:spcPts val="100"/>
                        </a:spcAft>
                      </a:pPr>
                      <a:r>
                        <a:rPr lang="en-US" sz="1600" b="1" kern="1100" dirty="0">
                          <a:effectLst/>
                        </a:rPr>
                        <a:t>14 (5)</a:t>
                      </a:r>
                      <a:endParaRPr lang="en-US" sz="1600" b="1" kern="1100" dirty="0">
                        <a:solidFill>
                          <a:srgbClr val="365F91"/>
                        </a:solidFill>
                        <a:effectLst/>
                        <a:latin typeface="Times New Roman" panose="02020603050405020304" pitchFamily="18" charset="0"/>
                        <a:ea typeface="SimSun" panose="02010600030101010101" pitchFamily="2" charset="-122"/>
                      </a:endParaRPr>
                    </a:p>
                  </a:txBody>
                  <a:tcPr marL="45720" marR="45720">
                    <a:lnR w="12700" cap="flat" cmpd="sng" algn="ctr">
                      <a:solidFill>
                        <a:schemeClr val="bg2">
                          <a:lumMod val="50000"/>
                        </a:schemeClr>
                      </a:solidFill>
                      <a:prstDash val="solid"/>
                      <a:round/>
                      <a:headEnd type="none" w="med" len="med"/>
                      <a:tailEnd type="none" w="med" len="med"/>
                    </a:lnR>
                    <a:solidFill>
                      <a:srgbClr val="D3E1CC"/>
                    </a:solidFill>
                  </a:tcPr>
                </a:tc>
                <a:tc>
                  <a:txBody>
                    <a:bodyPr/>
                    <a:lstStyle/>
                    <a:p>
                      <a:pPr marL="0" marR="0" algn="ctr">
                        <a:spcBef>
                          <a:spcPts val="100"/>
                        </a:spcBef>
                        <a:spcAft>
                          <a:spcPts val="100"/>
                        </a:spcAft>
                      </a:pPr>
                      <a:r>
                        <a:rPr lang="en-US" sz="1600" b="1" kern="1100" dirty="0">
                          <a:effectLst/>
                        </a:rPr>
                        <a:t>449 (68)</a:t>
                      </a:r>
                      <a:endParaRPr lang="en-US" sz="1600" b="1" kern="1100" dirty="0">
                        <a:solidFill>
                          <a:srgbClr val="365F91"/>
                        </a:solidFill>
                        <a:effectLst/>
                        <a:latin typeface="Times New Roman" panose="02020603050405020304" pitchFamily="18" charset="0"/>
                        <a:ea typeface="SimSun" panose="02010600030101010101" pitchFamily="2" charset="-122"/>
                      </a:endParaRPr>
                    </a:p>
                  </a:txBody>
                  <a:tcPr marL="45720" marR="45720">
                    <a:lnL w="12700" cap="flat" cmpd="sng" algn="ctr">
                      <a:solidFill>
                        <a:schemeClr val="bg2">
                          <a:lumMod val="50000"/>
                        </a:schemeClr>
                      </a:solidFill>
                      <a:prstDash val="solid"/>
                      <a:round/>
                      <a:headEnd type="none" w="med" len="med"/>
                      <a:tailEnd type="none" w="med" len="med"/>
                    </a:lnL>
                  </a:tcPr>
                </a:tc>
                <a:tc>
                  <a:txBody>
                    <a:bodyPr/>
                    <a:lstStyle/>
                    <a:p>
                      <a:pPr marL="0" marR="0" algn="ctr">
                        <a:spcBef>
                          <a:spcPts val="100"/>
                        </a:spcBef>
                        <a:spcAft>
                          <a:spcPts val="100"/>
                        </a:spcAft>
                      </a:pPr>
                      <a:r>
                        <a:rPr lang="en-US" sz="1600" b="1" kern="1100" dirty="0">
                          <a:effectLst/>
                        </a:rPr>
                        <a:t>18 (4)</a:t>
                      </a:r>
                      <a:endParaRPr lang="en-US" sz="1600" b="1" kern="1100" dirty="0">
                        <a:solidFill>
                          <a:srgbClr val="365F91"/>
                        </a:solidFill>
                        <a:effectLst/>
                        <a:latin typeface="Times New Roman" panose="02020603050405020304" pitchFamily="18" charset="0"/>
                        <a:ea typeface="SimSun" panose="02010600030101010101" pitchFamily="2" charset="-122"/>
                      </a:endParaRPr>
                    </a:p>
                  </a:txBody>
                  <a:tcPr marL="45720" marR="45720">
                    <a:solidFill>
                      <a:srgbClr val="D3E1CC"/>
                    </a:solidFill>
                  </a:tcPr>
                </a:tc>
                <a:extLst>
                  <a:ext uri="{0D108BD9-81ED-4DB2-BD59-A6C34878D82A}">
                    <a16:rowId xmlns:a16="http://schemas.microsoft.com/office/drawing/2014/main" val="2962557263"/>
                  </a:ext>
                </a:extLst>
              </a:tr>
              <a:tr h="365760">
                <a:tc>
                  <a:txBody>
                    <a:bodyPr/>
                    <a:lstStyle/>
                    <a:p>
                      <a:pPr marL="0" marR="0">
                        <a:spcBef>
                          <a:spcPts val="100"/>
                        </a:spcBef>
                        <a:spcAft>
                          <a:spcPts val="100"/>
                        </a:spcAft>
                      </a:pPr>
                      <a:r>
                        <a:rPr lang="en-US" sz="1500" kern="1100" dirty="0">
                          <a:effectLst/>
                        </a:rPr>
                        <a:t>Refractory (SD/PD) to all prior lines</a:t>
                      </a:r>
                      <a:endParaRPr lang="en-US" sz="1500" kern="1100" dirty="0">
                        <a:solidFill>
                          <a:srgbClr val="365F91"/>
                        </a:solidFill>
                        <a:effectLst/>
                        <a:latin typeface="Times New Roman" panose="02020603050405020304" pitchFamily="18" charset="0"/>
                        <a:ea typeface="SimSun" panose="02010600030101010101" pitchFamily="2" charset="-122"/>
                      </a:endParaRPr>
                    </a:p>
                  </a:txBody>
                  <a:tcPr marL="45720" marR="45720">
                    <a:solidFill>
                      <a:srgbClr val="E7E7E7"/>
                    </a:solidFill>
                  </a:tcPr>
                </a:tc>
                <a:tc>
                  <a:txBody>
                    <a:bodyPr/>
                    <a:lstStyle/>
                    <a:p>
                      <a:pPr marL="0" marR="0" algn="ctr">
                        <a:spcBef>
                          <a:spcPts val="100"/>
                        </a:spcBef>
                        <a:spcAft>
                          <a:spcPts val="100"/>
                        </a:spcAft>
                      </a:pPr>
                      <a:r>
                        <a:rPr lang="en-US" sz="1600" kern="1100" dirty="0">
                          <a:effectLst/>
                        </a:rPr>
                        <a:t>126 (26)</a:t>
                      </a:r>
                      <a:endParaRPr lang="en-US" sz="1600" kern="1100" dirty="0">
                        <a:solidFill>
                          <a:srgbClr val="365F91"/>
                        </a:solidFill>
                        <a:effectLst/>
                        <a:latin typeface="Times New Roman" panose="02020603050405020304" pitchFamily="18" charset="0"/>
                        <a:ea typeface="SimSun" panose="02010600030101010101" pitchFamily="2" charset="-122"/>
                      </a:endParaRPr>
                    </a:p>
                  </a:txBody>
                  <a:tcPr marL="45720" marR="45720"/>
                </a:tc>
                <a:tc>
                  <a:txBody>
                    <a:bodyPr/>
                    <a:lstStyle/>
                    <a:p>
                      <a:pPr marL="0" marR="0" algn="ctr">
                        <a:spcBef>
                          <a:spcPts val="100"/>
                        </a:spcBef>
                        <a:spcAft>
                          <a:spcPts val="100"/>
                        </a:spcAft>
                      </a:pPr>
                      <a:r>
                        <a:rPr lang="en-US" sz="1600" kern="1100" dirty="0">
                          <a:effectLst/>
                        </a:rPr>
                        <a:t>83 (29)</a:t>
                      </a:r>
                      <a:endParaRPr lang="en-US" sz="1600" kern="1100" dirty="0">
                        <a:solidFill>
                          <a:srgbClr val="365F91"/>
                        </a:solidFill>
                        <a:effectLst/>
                        <a:latin typeface="Times New Roman" panose="02020603050405020304" pitchFamily="18" charset="0"/>
                        <a:ea typeface="SimSun" panose="02010600030101010101" pitchFamily="2" charset="-122"/>
                      </a:endParaRPr>
                    </a:p>
                  </a:txBody>
                  <a:tcPr marL="45720" marR="45720">
                    <a:lnR w="12700" cap="flat" cmpd="sng" algn="ctr">
                      <a:solidFill>
                        <a:schemeClr val="bg2">
                          <a:lumMod val="50000"/>
                        </a:schemeClr>
                      </a:solidFill>
                      <a:prstDash val="solid"/>
                      <a:round/>
                      <a:headEnd type="none" w="med" len="med"/>
                      <a:tailEnd type="none" w="med" len="med"/>
                    </a:lnR>
                    <a:solidFill>
                      <a:srgbClr val="EAF1E7"/>
                    </a:solidFill>
                  </a:tcPr>
                </a:tc>
                <a:tc>
                  <a:txBody>
                    <a:bodyPr/>
                    <a:lstStyle/>
                    <a:p>
                      <a:pPr marL="0" marR="0" algn="ctr">
                        <a:spcBef>
                          <a:spcPts val="100"/>
                        </a:spcBef>
                        <a:spcAft>
                          <a:spcPts val="100"/>
                        </a:spcAft>
                      </a:pPr>
                      <a:r>
                        <a:rPr lang="en-US" sz="1600" kern="1100" dirty="0">
                          <a:effectLst/>
                        </a:rPr>
                        <a:t>199 (30)</a:t>
                      </a:r>
                      <a:endParaRPr lang="en-US" sz="1600" kern="1100" dirty="0">
                        <a:solidFill>
                          <a:srgbClr val="365F91"/>
                        </a:solidFill>
                        <a:effectLst/>
                        <a:latin typeface="Times New Roman" panose="02020603050405020304" pitchFamily="18" charset="0"/>
                        <a:ea typeface="SimSun" panose="02010600030101010101" pitchFamily="2" charset="-122"/>
                      </a:endParaRPr>
                    </a:p>
                  </a:txBody>
                  <a:tcPr marL="45720" marR="45720">
                    <a:lnL w="12700" cap="flat" cmpd="sng" algn="ctr">
                      <a:solidFill>
                        <a:schemeClr val="bg2">
                          <a:lumMod val="50000"/>
                        </a:schemeClr>
                      </a:solidFill>
                      <a:prstDash val="solid"/>
                      <a:round/>
                      <a:headEnd type="none" w="med" len="med"/>
                      <a:tailEnd type="none" w="med" len="med"/>
                    </a:lnL>
                  </a:tcPr>
                </a:tc>
                <a:tc>
                  <a:txBody>
                    <a:bodyPr/>
                    <a:lstStyle/>
                    <a:p>
                      <a:pPr marL="0" marR="0" algn="ctr">
                        <a:spcBef>
                          <a:spcPts val="100"/>
                        </a:spcBef>
                        <a:spcAft>
                          <a:spcPts val="100"/>
                        </a:spcAft>
                      </a:pPr>
                      <a:r>
                        <a:rPr lang="en-US" sz="1600" kern="1100" dirty="0">
                          <a:effectLst/>
                        </a:rPr>
                        <a:t>116 (29)</a:t>
                      </a:r>
                      <a:endParaRPr lang="en-US" sz="1600" kern="1100" dirty="0">
                        <a:solidFill>
                          <a:srgbClr val="365F91"/>
                        </a:solidFill>
                        <a:effectLst/>
                        <a:latin typeface="Times New Roman" panose="02020603050405020304" pitchFamily="18" charset="0"/>
                        <a:ea typeface="SimSun" panose="02010600030101010101" pitchFamily="2" charset="-122"/>
                      </a:endParaRPr>
                    </a:p>
                  </a:txBody>
                  <a:tcPr marL="45720" marR="45720">
                    <a:solidFill>
                      <a:srgbClr val="EAF1E7"/>
                    </a:solidFill>
                  </a:tcPr>
                </a:tc>
                <a:extLst>
                  <a:ext uri="{0D108BD9-81ED-4DB2-BD59-A6C34878D82A}">
                    <a16:rowId xmlns:a16="http://schemas.microsoft.com/office/drawing/2014/main" val="4056979304"/>
                  </a:ext>
                </a:extLst>
              </a:tr>
              <a:tr h="365760">
                <a:tc>
                  <a:txBody>
                    <a:bodyPr/>
                    <a:lstStyle/>
                    <a:p>
                      <a:pPr marL="0" marR="0">
                        <a:spcBef>
                          <a:spcPts val="100"/>
                        </a:spcBef>
                        <a:spcAft>
                          <a:spcPts val="100"/>
                        </a:spcAft>
                      </a:pPr>
                      <a:r>
                        <a:rPr lang="en-US" sz="1500" kern="1100" dirty="0">
                          <a:effectLst/>
                        </a:rPr>
                        <a:t>Prior ASCT</a:t>
                      </a:r>
                      <a:endParaRPr lang="en-US" sz="1500" kern="1100" dirty="0">
                        <a:solidFill>
                          <a:srgbClr val="365F91"/>
                        </a:solidFill>
                        <a:effectLst/>
                        <a:latin typeface="Times New Roman" panose="02020603050405020304" pitchFamily="18" charset="0"/>
                        <a:ea typeface="SimSun" panose="02010600030101010101" pitchFamily="2" charset="-122"/>
                      </a:endParaRPr>
                    </a:p>
                  </a:txBody>
                  <a:tcPr marL="45720" marR="45720">
                    <a:solidFill>
                      <a:srgbClr val="CBCBCB"/>
                    </a:solidFill>
                  </a:tcPr>
                </a:tc>
                <a:tc>
                  <a:txBody>
                    <a:bodyPr/>
                    <a:lstStyle/>
                    <a:p>
                      <a:pPr marL="0" marR="0" algn="ctr">
                        <a:spcBef>
                          <a:spcPts val="100"/>
                        </a:spcBef>
                        <a:spcAft>
                          <a:spcPts val="100"/>
                        </a:spcAft>
                      </a:pPr>
                      <a:r>
                        <a:rPr lang="en-US" sz="1600" kern="1100" dirty="0">
                          <a:effectLst/>
                        </a:rPr>
                        <a:t>119 (24)</a:t>
                      </a:r>
                      <a:endParaRPr lang="en-US" sz="1600" kern="1100" dirty="0">
                        <a:solidFill>
                          <a:srgbClr val="365F91"/>
                        </a:solidFill>
                        <a:effectLst/>
                        <a:latin typeface="Times New Roman" panose="02020603050405020304" pitchFamily="18" charset="0"/>
                        <a:ea typeface="SimSun" panose="02010600030101010101" pitchFamily="2" charset="-122"/>
                      </a:endParaRPr>
                    </a:p>
                  </a:txBody>
                  <a:tcPr marL="45720" marR="45720"/>
                </a:tc>
                <a:tc>
                  <a:txBody>
                    <a:bodyPr/>
                    <a:lstStyle/>
                    <a:p>
                      <a:pPr marL="0" marR="0" algn="ctr">
                        <a:spcBef>
                          <a:spcPts val="100"/>
                        </a:spcBef>
                        <a:spcAft>
                          <a:spcPts val="100"/>
                        </a:spcAft>
                      </a:pPr>
                      <a:r>
                        <a:rPr lang="en-US" sz="1600" kern="1100" dirty="0">
                          <a:effectLst/>
                        </a:rPr>
                        <a:t>63 (22)</a:t>
                      </a:r>
                      <a:endParaRPr lang="en-US" sz="1600" kern="1100" dirty="0">
                        <a:solidFill>
                          <a:srgbClr val="365F91"/>
                        </a:solidFill>
                        <a:effectLst/>
                        <a:latin typeface="Times New Roman" panose="02020603050405020304" pitchFamily="18" charset="0"/>
                        <a:ea typeface="SimSun" panose="02010600030101010101" pitchFamily="2" charset="-122"/>
                      </a:endParaRPr>
                    </a:p>
                  </a:txBody>
                  <a:tcPr marL="45720" marR="45720">
                    <a:lnR w="12700" cap="flat" cmpd="sng" algn="ctr">
                      <a:solidFill>
                        <a:schemeClr val="bg2">
                          <a:lumMod val="50000"/>
                        </a:schemeClr>
                      </a:solidFill>
                      <a:prstDash val="solid"/>
                      <a:round/>
                      <a:headEnd type="none" w="med" len="med"/>
                      <a:tailEnd type="none" w="med" len="med"/>
                    </a:lnR>
                    <a:solidFill>
                      <a:srgbClr val="D3E1CC"/>
                    </a:solidFill>
                  </a:tcPr>
                </a:tc>
                <a:tc>
                  <a:txBody>
                    <a:bodyPr/>
                    <a:lstStyle/>
                    <a:p>
                      <a:pPr marL="0" marR="0" algn="ctr">
                        <a:spcBef>
                          <a:spcPts val="100"/>
                        </a:spcBef>
                        <a:spcAft>
                          <a:spcPts val="100"/>
                        </a:spcAft>
                      </a:pPr>
                      <a:r>
                        <a:rPr lang="en-US" sz="1600" kern="1100" dirty="0">
                          <a:effectLst/>
                        </a:rPr>
                        <a:t>196 (30)</a:t>
                      </a:r>
                      <a:endParaRPr lang="en-US" sz="1600" kern="1100" dirty="0">
                        <a:solidFill>
                          <a:srgbClr val="365F91"/>
                        </a:solidFill>
                        <a:effectLst/>
                        <a:latin typeface="Times New Roman" panose="02020603050405020304" pitchFamily="18" charset="0"/>
                        <a:ea typeface="SimSun" panose="02010600030101010101" pitchFamily="2" charset="-122"/>
                      </a:endParaRPr>
                    </a:p>
                  </a:txBody>
                  <a:tcPr marL="45720" marR="45720">
                    <a:lnL w="12700" cap="flat" cmpd="sng" algn="ctr">
                      <a:solidFill>
                        <a:schemeClr val="bg2">
                          <a:lumMod val="50000"/>
                        </a:schemeClr>
                      </a:solidFill>
                      <a:prstDash val="solid"/>
                      <a:round/>
                      <a:headEnd type="none" w="med" len="med"/>
                      <a:tailEnd type="none" w="med" len="med"/>
                    </a:lnL>
                  </a:tcPr>
                </a:tc>
                <a:tc>
                  <a:txBody>
                    <a:bodyPr/>
                    <a:lstStyle/>
                    <a:p>
                      <a:pPr marL="0" marR="0" algn="ctr">
                        <a:spcBef>
                          <a:spcPts val="100"/>
                        </a:spcBef>
                        <a:spcAft>
                          <a:spcPts val="100"/>
                        </a:spcAft>
                      </a:pPr>
                      <a:r>
                        <a:rPr lang="en-US" sz="1600" kern="1100" dirty="0">
                          <a:effectLst/>
                        </a:rPr>
                        <a:t>107 (26)</a:t>
                      </a:r>
                      <a:endParaRPr lang="en-US" sz="1600" kern="1100" dirty="0">
                        <a:solidFill>
                          <a:srgbClr val="365F91"/>
                        </a:solidFill>
                        <a:effectLst/>
                        <a:latin typeface="Times New Roman" panose="02020603050405020304" pitchFamily="18" charset="0"/>
                        <a:ea typeface="SimSun" panose="02010600030101010101" pitchFamily="2" charset="-122"/>
                      </a:endParaRPr>
                    </a:p>
                  </a:txBody>
                  <a:tcPr marL="45720" marR="45720">
                    <a:solidFill>
                      <a:srgbClr val="D3E1CC"/>
                    </a:solidFill>
                  </a:tcPr>
                </a:tc>
                <a:extLst>
                  <a:ext uri="{0D108BD9-81ED-4DB2-BD59-A6C34878D82A}">
                    <a16:rowId xmlns:a16="http://schemas.microsoft.com/office/drawing/2014/main" val="2254323282"/>
                  </a:ext>
                </a:extLst>
              </a:tr>
            </a:tbl>
          </a:graphicData>
        </a:graphic>
      </p:graphicFrame>
      <p:sp>
        <p:nvSpPr>
          <p:cNvPr id="9" name="Footer Placeholder 3">
            <a:extLst>
              <a:ext uri="{FF2B5EF4-FFF2-40B4-BE49-F238E27FC236}">
                <a16:creationId xmlns:a16="http://schemas.microsoft.com/office/drawing/2014/main" id="{365525C1-E6A4-715C-3247-4C47D1621D75}"/>
              </a:ext>
            </a:extLst>
          </p:cNvPr>
          <p:cNvSpPr txBox="1">
            <a:spLocks/>
          </p:cNvSpPr>
          <p:nvPr/>
        </p:nvSpPr>
        <p:spPr>
          <a:xfrm>
            <a:off x="2479264" y="5969318"/>
            <a:ext cx="7406640" cy="888682"/>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0" fontAlgn="base" latinLnBrk="0" hangingPunct="0">
              <a:lnSpc>
                <a:spcPct val="100000"/>
              </a:lnSpc>
              <a:spcBef>
                <a:spcPts val="0"/>
              </a:spcBef>
              <a:spcAft>
                <a:spcPts val="0"/>
              </a:spcAft>
              <a:buClrTx/>
              <a:buSzTx/>
              <a:buFontTx/>
              <a:buNone/>
              <a:tabLst/>
              <a:defRPr/>
            </a:pPr>
            <a:r>
              <a:rPr kumimoji="0" lang="en-US" sz="800" b="0" i="0" u="none" strike="noStrike" kern="1100" cap="none" spc="0" normalizeH="0" baseline="30000" noProof="0" dirty="0">
                <a:ln>
                  <a:noFill/>
                </a:ln>
                <a:solidFill>
                  <a:srgbClr val="000000"/>
                </a:solidFill>
                <a:effectLst/>
                <a:uLnTx/>
                <a:uFillTx/>
                <a:latin typeface="Arial" panose="020B0604020202020204" pitchFamily="34" charset="0"/>
                <a:ea typeface="+mn-ea"/>
                <a:cs typeface="+mn-cs"/>
              </a:rPr>
              <a:t>a </a:t>
            </a:r>
            <a:r>
              <a:rPr kumimoji="0" lang="en-US" sz="800" b="0" i="0" u="none" strike="noStrike" kern="1100" cap="none" spc="0" normalizeH="0" baseline="0" noProof="0" dirty="0">
                <a:ln>
                  <a:noFill/>
                </a:ln>
                <a:solidFill>
                  <a:srgbClr val="000000"/>
                </a:solidFill>
                <a:effectLst/>
                <a:uLnTx/>
                <a:uFillTx/>
                <a:latin typeface="Arial" panose="020B0604020202020204" pitchFamily="34" charset="0"/>
                <a:ea typeface="+mn-ea"/>
                <a:cs typeface="+mn-cs"/>
              </a:rPr>
              <a:t>Covariates adjusted through propensity score matching for both analysis sets: age (&lt;65 vs ≥65 years), ECOG performance status ≥2, disease histology (DLBCL vs PMBCL vs tFL), disease stage (I or II vs III or IV) at initial diagnosis, and refractory to all prior lines of therapy. In addition, prior ASCT was </a:t>
            </a:r>
            <a:br>
              <a:rPr kumimoji="0" lang="en-US" sz="800" b="0" i="0" u="none" strike="noStrike" kern="1100" cap="none" spc="0" normalizeH="0" baseline="0" noProof="0" dirty="0">
                <a:ln>
                  <a:noFill/>
                </a:ln>
                <a:solidFill>
                  <a:srgbClr val="000000"/>
                </a:solidFill>
                <a:effectLst/>
                <a:uLnTx/>
                <a:uFillTx/>
                <a:latin typeface="Arial" panose="020B0604020202020204" pitchFamily="34" charset="0"/>
                <a:ea typeface="+mn-ea"/>
                <a:cs typeface="+mn-cs"/>
              </a:rPr>
            </a:br>
            <a:r>
              <a:rPr kumimoji="0" lang="en-US" sz="800" b="0" i="0" u="none" strike="noStrike" kern="1100" cap="none" spc="0" normalizeH="0" baseline="0" noProof="0" dirty="0">
                <a:ln>
                  <a:noFill/>
                </a:ln>
                <a:solidFill>
                  <a:srgbClr val="000000"/>
                </a:solidFill>
                <a:effectLst/>
                <a:uLnTx/>
                <a:uFillTx/>
                <a:latin typeface="Arial" panose="020B0604020202020204" pitchFamily="34" charset="0"/>
                <a:ea typeface="+mn-ea"/>
                <a:cs typeface="+mn-cs"/>
              </a:rPr>
              <a:t>included for the Response Rate Analysis Set. </a:t>
            </a:r>
          </a:p>
          <a:p>
            <a:pPr marL="0" marR="0" lvl="0" indent="0" algn="l" defTabSz="914400" rtl="0" eaLnBrk="0" fontAlgn="base" latinLnBrk="0" hangingPunct="0">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ASCT, autologous stem cell transplantation; axi-cel, </a:t>
            </a: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axicabtagene ciloleucel; </a:t>
            </a:r>
            <a:r>
              <a:rPr kumimoji="0" lang="en-US" sz="8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CIT, chemoimmunotherapy; DLBCL, diffuse large B-cell lymphoma; ECOG, Eastern Cooperative Oncology Group; PD, progressive disease; </a:t>
            </a: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PMBCL, primary mediastinal B-cell lymphoma; </a:t>
            </a:r>
            <a:r>
              <a:rPr kumimoji="0" lang="en-US" sz="8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SD, stable disease; </a:t>
            </a:r>
            <a:br>
              <a:rPr kumimoji="0" lang="en-US" sz="8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b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tFL, transformed follicular lymphoma</a:t>
            </a:r>
            <a:r>
              <a:rPr kumimoji="0" lang="en-US" sz="8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800" b="0" i="0" u="none" strike="noStrike" kern="0" cap="none" spc="0" normalizeH="0" baseline="0" noProof="0" dirty="0">
              <a:ln>
                <a:noFill/>
              </a:ln>
              <a:solidFill>
                <a:srgbClr val="365F91"/>
              </a:solidFill>
              <a:effectLst/>
              <a:uLnTx/>
              <a:uFillTx/>
              <a:latin typeface="Times New Roman" panose="02020603050405020304" pitchFamily="18" charset="0"/>
              <a:ea typeface="SimSun" panose="02010600030101010101" pitchFamily="2" charset="-122"/>
              <a:cs typeface="+mn-cs"/>
            </a:endParaRPr>
          </a:p>
        </p:txBody>
      </p:sp>
      <p:sp>
        <p:nvSpPr>
          <p:cNvPr id="12" name="Content Placeholder 5">
            <a:extLst>
              <a:ext uri="{FF2B5EF4-FFF2-40B4-BE49-F238E27FC236}">
                <a16:creationId xmlns:a16="http://schemas.microsoft.com/office/drawing/2014/main" id="{128A8A4D-5BB1-05E4-FE98-9B95AD55C4B5}"/>
              </a:ext>
            </a:extLst>
          </p:cNvPr>
          <p:cNvSpPr txBox="1">
            <a:spLocks/>
          </p:cNvSpPr>
          <p:nvPr/>
        </p:nvSpPr>
        <p:spPr>
          <a:xfrm>
            <a:off x="609600" y="5414684"/>
            <a:ext cx="10972800" cy="591670"/>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000" kern="1200">
                <a:solidFill>
                  <a:srgbClr val="000000"/>
                </a:solidFill>
                <a:latin typeface="+mj-lt"/>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600" kern="1200">
                <a:solidFill>
                  <a:srgbClr val="000000"/>
                </a:solidFill>
                <a:latin typeface="+mj-lt"/>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000000"/>
                </a:solidFill>
                <a:latin typeface="+mj-lt"/>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000000"/>
                </a:solidFill>
                <a:latin typeface="+mj-lt"/>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000000"/>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a:t>After propensity score matching, baseline characteristics were largely balanced except for number of prior lines of therapy, of which a markedly greater proportion of axi-cel recipients had ≥3 prior lines compared with CIT recipients</a:t>
            </a:r>
          </a:p>
        </p:txBody>
      </p:sp>
    </p:spTree>
    <p:extLst>
      <p:ext uri="{BB962C8B-B14F-4D97-AF65-F5344CB8AC3E}">
        <p14:creationId xmlns:p14="http://schemas.microsoft.com/office/powerpoint/2010/main" val="3191318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9F3F45-9681-498D-B1CB-F16DDDB54E48}"/>
              </a:ext>
            </a:extLst>
          </p:cNvPr>
          <p:cNvSpPr>
            <a:spLocks noGrp="1"/>
          </p:cNvSpPr>
          <p:nvPr>
            <p:ph type="title"/>
          </p:nvPr>
        </p:nvSpPr>
        <p:spPr/>
        <p:txBody>
          <a:bodyPr/>
          <a:lstStyle/>
          <a:p>
            <a:r>
              <a:rPr lang="en-US" dirty="0"/>
              <a:t>ORR and CR Rate</a:t>
            </a:r>
            <a:br>
              <a:rPr lang="en-US" dirty="0"/>
            </a:br>
            <a:r>
              <a:rPr lang="en-US" sz="2000" dirty="0"/>
              <a:t>Propensity Score Matching</a:t>
            </a:r>
            <a:endParaRPr lang="en-US" sz="2800" u="sng" dirty="0"/>
          </a:p>
        </p:txBody>
      </p:sp>
      <p:sp>
        <p:nvSpPr>
          <p:cNvPr id="5" name="Slide Number Placeholder 4">
            <a:extLst>
              <a:ext uri="{FF2B5EF4-FFF2-40B4-BE49-F238E27FC236}">
                <a16:creationId xmlns:a16="http://schemas.microsoft.com/office/drawing/2014/main" id="{8FDBA3BC-9825-4CD7-A705-94EC10019464}"/>
              </a:ext>
            </a:extLst>
          </p:cNvPr>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96778CC-3CE0-4863-9B27-67A5CDD72EE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aphicFrame>
        <p:nvGraphicFramePr>
          <p:cNvPr id="10" name="Content Placeholder 5">
            <a:extLst>
              <a:ext uri="{FF2B5EF4-FFF2-40B4-BE49-F238E27FC236}">
                <a16:creationId xmlns:a16="http://schemas.microsoft.com/office/drawing/2014/main" id="{7D92D92B-0051-3188-46FA-B372F5E68E39}"/>
              </a:ext>
            </a:extLst>
          </p:cNvPr>
          <p:cNvGraphicFramePr>
            <a:graphicFrameLocks/>
          </p:cNvGraphicFramePr>
          <p:nvPr>
            <p:extLst>
              <p:ext uri="{D42A27DB-BD31-4B8C-83A1-F6EECF244321}">
                <p14:modId xmlns:p14="http://schemas.microsoft.com/office/powerpoint/2010/main" val="882631269"/>
              </p:ext>
            </p:extLst>
          </p:nvPr>
        </p:nvGraphicFramePr>
        <p:xfrm>
          <a:off x="6303404" y="1822891"/>
          <a:ext cx="5559552" cy="311094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ontent Placeholder 5">
            <a:extLst>
              <a:ext uri="{FF2B5EF4-FFF2-40B4-BE49-F238E27FC236}">
                <a16:creationId xmlns:a16="http://schemas.microsoft.com/office/drawing/2014/main" id="{1C861167-8737-05A6-D3E6-283FDD7E480D}"/>
              </a:ext>
            </a:extLst>
          </p:cNvPr>
          <p:cNvGraphicFramePr>
            <a:graphicFrameLocks/>
          </p:cNvGraphicFramePr>
          <p:nvPr/>
        </p:nvGraphicFramePr>
        <p:xfrm>
          <a:off x="538538" y="1822891"/>
          <a:ext cx="5556250" cy="3110949"/>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3">
            <a:extLst>
              <a:ext uri="{FF2B5EF4-FFF2-40B4-BE49-F238E27FC236}">
                <a16:creationId xmlns:a16="http://schemas.microsoft.com/office/drawing/2014/main" id="{9AEC02BD-737D-96BD-92E9-B6BA7E62D96C}"/>
              </a:ext>
            </a:extLst>
          </p:cNvPr>
          <p:cNvSpPr txBox="1">
            <a:spLocks/>
          </p:cNvSpPr>
          <p:nvPr/>
        </p:nvSpPr>
        <p:spPr>
          <a:xfrm>
            <a:off x="2479264" y="6087994"/>
            <a:ext cx="7406640" cy="770005"/>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0" fontAlgn="base" latinLnBrk="0" hangingPunct="0">
              <a:lnSpc>
                <a:spcPct val="100000"/>
              </a:lnSpc>
              <a:spcBef>
                <a:spcPts val="50"/>
              </a:spcBef>
              <a:spcAft>
                <a:spcPts val="50"/>
              </a:spcAft>
              <a:buClrTx/>
              <a:buSzTx/>
              <a:buFontTx/>
              <a:buNone/>
              <a:tabLst/>
              <a:defRPr/>
            </a:pPr>
            <a:r>
              <a:rPr kumimoji="0" lang="en-US" sz="800" b="0" i="0" u="none" strike="noStrike" kern="1100" cap="none" spc="0" normalizeH="0" baseline="0" noProof="0" dirty="0">
                <a:ln>
                  <a:noFill/>
                </a:ln>
                <a:solidFill>
                  <a:srgbClr val="000000"/>
                </a:solidFill>
                <a:effectLst/>
                <a:uLnTx/>
                <a:uFillTx/>
                <a:latin typeface="Arial" panose="020B0604020202020204" pitchFamily="34" charset="0"/>
                <a:ea typeface="+mn-ea"/>
                <a:cs typeface="+mn-cs"/>
              </a:rPr>
              <a:t>Axi-cel, axicabtagene ciloleucel; CIT, chemoimmunotherapy; CR, complete response; ORR, overall response rate. </a:t>
            </a:r>
            <a:endParaRPr kumimoji="0" lang="en-US" sz="800" b="0" i="0" u="none" strike="noStrike" kern="0" cap="none" spc="0" normalizeH="0" baseline="0" noProof="0" dirty="0">
              <a:ln>
                <a:noFill/>
              </a:ln>
              <a:solidFill>
                <a:srgbClr val="365F91"/>
              </a:solidFill>
              <a:effectLst/>
              <a:uLnTx/>
              <a:uFillTx/>
              <a:latin typeface="Times New Roman" panose="02020603050405020304" pitchFamily="18" charset="0"/>
              <a:ea typeface="SimSun" panose="02010600030101010101" pitchFamily="2" charset="-122"/>
              <a:cs typeface="+mn-cs"/>
            </a:endParaRPr>
          </a:p>
        </p:txBody>
      </p:sp>
      <p:sp>
        <p:nvSpPr>
          <p:cNvPr id="8" name="Rectangle 7">
            <a:extLst>
              <a:ext uri="{FF2B5EF4-FFF2-40B4-BE49-F238E27FC236}">
                <a16:creationId xmlns:a16="http://schemas.microsoft.com/office/drawing/2014/main" id="{00BE3644-467D-5454-4287-5417A5EFBE81}"/>
              </a:ext>
            </a:extLst>
          </p:cNvPr>
          <p:cNvSpPr/>
          <p:nvPr/>
        </p:nvSpPr>
        <p:spPr>
          <a:xfrm>
            <a:off x="672352" y="1462740"/>
            <a:ext cx="5303520" cy="3200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DFDFD"/>
                </a:solidFill>
                <a:effectLst/>
                <a:uLnTx/>
                <a:uFillTx/>
                <a:latin typeface="Arial"/>
                <a:ea typeface="+mn-ea"/>
                <a:cs typeface="+mn-cs"/>
              </a:rPr>
              <a:t>ORR</a:t>
            </a:r>
          </a:p>
        </p:txBody>
      </p:sp>
      <p:sp>
        <p:nvSpPr>
          <p:cNvPr id="13" name="Rectangle 12">
            <a:extLst>
              <a:ext uri="{FF2B5EF4-FFF2-40B4-BE49-F238E27FC236}">
                <a16:creationId xmlns:a16="http://schemas.microsoft.com/office/drawing/2014/main" id="{A36024E1-15DB-D3B3-4EC5-927E09EA6AE8}"/>
              </a:ext>
            </a:extLst>
          </p:cNvPr>
          <p:cNvSpPr/>
          <p:nvPr/>
        </p:nvSpPr>
        <p:spPr>
          <a:xfrm>
            <a:off x="6433072" y="1462740"/>
            <a:ext cx="5303520" cy="320040"/>
          </a:xfrm>
          <a:prstGeom prst="rect">
            <a:avLst/>
          </a:prstGeom>
          <a:solidFill>
            <a:schemeClr val="bg2">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DFDFD"/>
                </a:solidFill>
                <a:effectLst/>
                <a:uLnTx/>
                <a:uFillTx/>
                <a:latin typeface="Arial"/>
                <a:ea typeface="+mn-ea"/>
                <a:cs typeface="+mn-cs"/>
              </a:rPr>
              <a:t>CR Rate</a:t>
            </a:r>
          </a:p>
        </p:txBody>
      </p:sp>
      <p:sp>
        <p:nvSpPr>
          <p:cNvPr id="17" name="Content Placeholder 5">
            <a:extLst>
              <a:ext uri="{FF2B5EF4-FFF2-40B4-BE49-F238E27FC236}">
                <a16:creationId xmlns:a16="http://schemas.microsoft.com/office/drawing/2014/main" id="{8790DE9E-7556-00B4-D6FB-2C567B71DBB9}"/>
              </a:ext>
            </a:extLst>
          </p:cNvPr>
          <p:cNvSpPr txBox="1">
            <a:spLocks/>
          </p:cNvSpPr>
          <p:nvPr/>
        </p:nvSpPr>
        <p:spPr>
          <a:xfrm>
            <a:off x="609600" y="4966446"/>
            <a:ext cx="10972800" cy="1103618"/>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000" kern="1200">
                <a:solidFill>
                  <a:srgbClr val="000000"/>
                </a:solidFill>
                <a:latin typeface="+mj-lt"/>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600" kern="1200">
                <a:solidFill>
                  <a:srgbClr val="000000"/>
                </a:solidFill>
                <a:latin typeface="+mj-lt"/>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000000"/>
                </a:solidFill>
                <a:latin typeface="+mj-lt"/>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000000"/>
                </a:solidFill>
                <a:latin typeface="+mj-lt"/>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000000"/>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a:ea typeface="+mn-ea"/>
                <a:cs typeface="Arial" pitchFamily="34" charset="0"/>
              </a:rPr>
              <a:t>After propensity score matching, ORR was 76% (CR rate 58%) in patients who received axi-cel versus 28% (CR rate 16%) in those who received CIT</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a:ea typeface="+mn-ea"/>
                <a:cs typeface="Arial" pitchFamily="34" charset="0"/>
              </a:rPr>
              <a:t>A 57% difference in ORR (55% difference in CR rate) favoring axi-cel was observed among patients aged ≥65 years versus a 46% difference in ORR (39% difference in CR rate) among those aged &lt;65 years</a:t>
            </a:r>
          </a:p>
        </p:txBody>
      </p:sp>
    </p:spTree>
    <p:extLst>
      <p:ext uri="{BB962C8B-B14F-4D97-AF65-F5344CB8AC3E}">
        <p14:creationId xmlns:p14="http://schemas.microsoft.com/office/powerpoint/2010/main" val="3087750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9F3F45-9681-498D-B1CB-F16DDDB54E48}"/>
              </a:ext>
            </a:extLst>
          </p:cNvPr>
          <p:cNvSpPr>
            <a:spLocks noGrp="1"/>
          </p:cNvSpPr>
          <p:nvPr>
            <p:ph type="title"/>
          </p:nvPr>
        </p:nvSpPr>
        <p:spPr/>
        <p:txBody>
          <a:bodyPr/>
          <a:lstStyle/>
          <a:p>
            <a:r>
              <a:rPr lang="en-US" dirty="0"/>
              <a:t>Odds Ratios of ORR and CR Rate</a:t>
            </a:r>
            <a:br>
              <a:rPr lang="en-US" dirty="0"/>
            </a:br>
            <a:r>
              <a:rPr lang="en-US" sz="2000" dirty="0"/>
              <a:t>Propensity Score Matching</a:t>
            </a:r>
          </a:p>
        </p:txBody>
      </p:sp>
      <p:sp>
        <p:nvSpPr>
          <p:cNvPr id="5" name="Slide Number Placeholder 4">
            <a:extLst>
              <a:ext uri="{FF2B5EF4-FFF2-40B4-BE49-F238E27FC236}">
                <a16:creationId xmlns:a16="http://schemas.microsoft.com/office/drawing/2014/main" id="{8FDBA3BC-9825-4CD7-A705-94EC10019464}"/>
              </a:ext>
            </a:extLst>
          </p:cNvPr>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96778CC-3CE0-4863-9B27-67A5CDD72EE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2" name="Footer Placeholder 3">
            <a:extLst>
              <a:ext uri="{FF2B5EF4-FFF2-40B4-BE49-F238E27FC236}">
                <a16:creationId xmlns:a16="http://schemas.microsoft.com/office/drawing/2014/main" id="{B795B812-6832-D89B-3AA6-EE83C25649CC}"/>
              </a:ext>
            </a:extLst>
          </p:cNvPr>
          <p:cNvSpPr txBox="1">
            <a:spLocks/>
          </p:cNvSpPr>
          <p:nvPr/>
        </p:nvSpPr>
        <p:spPr>
          <a:xfrm>
            <a:off x="2479264" y="6087994"/>
            <a:ext cx="7406640" cy="770005"/>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0" fontAlgn="base" latinLnBrk="0" hangingPunct="0">
              <a:lnSpc>
                <a:spcPct val="100000"/>
              </a:lnSpc>
              <a:spcBef>
                <a:spcPts val="0"/>
              </a:spcBef>
              <a:spcAft>
                <a:spcPts val="0"/>
              </a:spcAft>
              <a:buClrTx/>
              <a:buSzTx/>
              <a:buFontTx/>
              <a:buNone/>
              <a:tabLst/>
              <a:defRPr/>
            </a:pPr>
            <a:r>
              <a:rPr kumimoji="0" lang="en-US" sz="800" b="0" i="0" u="none" strike="noStrike" kern="1100" cap="none" spc="0" normalizeH="0" baseline="30000" noProof="0" dirty="0">
                <a:ln>
                  <a:noFill/>
                </a:ln>
                <a:solidFill>
                  <a:srgbClr val="000000"/>
                </a:solidFill>
                <a:effectLst/>
                <a:uLnTx/>
                <a:uFillTx/>
                <a:latin typeface="Arial" panose="020B0604020202020204" pitchFamily="34" charset="0"/>
                <a:ea typeface="+mn-ea"/>
                <a:cs typeface="+mn-cs"/>
              </a:rPr>
              <a:t>a</a:t>
            </a:r>
            <a:r>
              <a:rPr kumimoji="0" lang="en-US" sz="800" b="0" i="0" u="none" strike="noStrike" kern="1100" cap="none" spc="0" normalizeH="0" baseline="0" noProof="0" dirty="0">
                <a:ln>
                  <a:noFill/>
                </a:ln>
                <a:solidFill>
                  <a:srgbClr val="000000"/>
                </a:solidFill>
                <a:effectLst/>
                <a:uLnTx/>
                <a:uFillTx/>
                <a:latin typeface="Arial" panose="020B0604020202020204" pitchFamily="34" charset="0"/>
                <a:ea typeface="+mn-ea"/>
                <a:cs typeface="+mn-cs"/>
              </a:rPr>
              <a:t> To adjust for residual confounding, additional adjustments of covariates were made, based on a step-wise selection procedure, in the regression model. For ORR, patient sex was selected and adjusted for in the model (male vs female OR, 0.51; 95% CI, 0.31-0.84). For CR, no additional covariates were identified as requiring adjusting in the model.</a:t>
            </a:r>
          </a:p>
          <a:p>
            <a:pPr marL="0" marR="0" lvl="0" indent="0" algn="l" defTabSz="914400" rtl="0" eaLnBrk="0" fontAlgn="base" latinLnBrk="0" hangingPunct="0">
              <a:lnSpc>
                <a:spcPct val="100000"/>
              </a:lnSpc>
              <a:spcBef>
                <a:spcPts val="0"/>
              </a:spcBef>
              <a:spcAft>
                <a:spcPts val="0"/>
              </a:spcAft>
              <a:buClrTx/>
              <a:buSzTx/>
              <a:buFontTx/>
              <a:buNone/>
              <a:tabLst/>
              <a:defRPr/>
            </a:pPr>
            <a:r>
              <a:rPr kumimoji="0" lang="en-US" sz="800" b="0" i="0" u="none" strike="noStrike" kern="1100" cap="none" spc="0" normalizeH="0" baseline="0" noProof="0" dirty="0">
                <a:ln>
                  <a:noFill/>
                </a:ln>
                <a:solidFill>
                  <a:srgbClr val="000000"/>
                </a:solidFill>
                <a:effectLst/>
                <a:uLnTx/>
                <a:uFillTx/>
                <a:latin typeface="Arial" panose="020B0604020202020204" pitchFamily="34" charset="0"/>
                <a:ea typeface="+mn-ea"/>
                <a:cs typeface="+mn-cs"/>
              </a:rPr>
              <a:t>Axi-cel, axicabtagene ciloleucel; CIT, chemoimmunotherapy; CR, complete response; OR, odds ratio; ORR, overall response rate. </a:t>
            </a:r>
            <a:endParaRPr kumimoji="0" lang="en-US" sz="800" b="0" i="0" u="none" strike="noStrike" kern="0" cap="none" spc="0" normalizeH="0" baseline="0" noProof="0" dirty="0">
              <a:ln>
                <a:noFill/>
              </a:ln>
              <a:solidFill>
                <a:srgbClr val="365F91"/>
              </a:solidFill>
              <a:effectLst/>
              <a:uLnTx/>
              <a:uFillTx/>
              <a:latin typeface="Times New Roman" panose="02020603050405020304" pitchFamily="18" charset="0"/>
              <a:ea typeface="SimSun" panose="02010600030101010101" pitchFamily="2" charset="-122"/>
              <a:cs typeface="+mn-cs"/>
            </a:endParaRPr>
          </a:p>
        </p:txBody>
      </p:sp>
      <p:sp>
        <p:nvSpPr>
          <p:cNvPr id="10" name="Content Placeholder 5">
            <a:extLst>
              <a:ext uri="{FF2B5EF4-FFF2-40B4-BE49-F238E27FC236}">
                <a16:creationId xmlns:a16="http://schemas.microsoft.com/office/drawing/2014/main" id="{6C178838-19CF-ECBA-01DD-4BCB888B547D}"/>
              </a:ext>
            </a:extLst>
          </p:cNvPr>
          <p:cNvSpPr txBox="1">
            <a:spLocks/>
          </p:cNvSpPr>
          <p:nvPr/>
        </p:nvSpPr>
        <p:spPr>
          <a:xfrm>
            <a:off x="609600" y="4966446"/>
            <a:ext cx="10972800" cy="1103618"/>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000" kern="1200">
                <a:solidFill>
                  <a:srgbClr val="000000"/>
                </a:solidFill>
                <a:latin typeface="+mj-lt"/>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600" kern="1200">
                <a:solidFill>
                  <a:srgbClr val="000000"/>
                </a:solidFill>
                <a:latin typeface="+mj-lt"/>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000000"/>
                </a:solidFill>
                <a:latin typeface="+mj-lt"/>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000000"/>
                </a:solidFill>
                <a:latin typeface="+mj-lt"/>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000000"/>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a:ea typeface="+mn-ea"/>
                <a:cs typeface="Arial" pitchFamily="34" charset="0"/>
              </a:rPr>
              <a:t>Patients who received axi-cel had significantly higher ORR (OR, 7.73; 95% CI, 5.21-11.45) and CR rate (OR, 6.07; 95% CI, 4.15-8.86) compared with CIT after adjusting for prespecified key prognostic factors</a:t>
            </a:r>
            <a:r>
              <a:rPr kumimoji="0" lang="en-US" sz="1600" b="0" i="0" u="none" strike="noStrike" kern="1200" cap="none" spc="0" normalizeH="0" baseline="30000" noProof="0" dirty="0">
                <a:ln>
                  <a:noFill/>
                </a:ln>
                <a:solidFill>
                  <a:srgbClr val="000000"/>
                </a:solidFill>
                <a:effectLst/>
                <a:uLnTx/>
                <a:uFillTx/>
                <a:latin typeface="Arial"/>
                <a:ea typeface="+mn-ea"/>
                <a:cs typeface="Arial" pitchFamily="34" charset="0"/>
              </a:rPr>
              <a:t>a</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a:ea typeface="+mn-ea"/>
                <a:cs typeface="Arial" pitchFamily="34" charset="0"/>
              </a:rPr>
              <a:t>Increased magnitude of benefit in response rates for axi-cel versus CIT was also observed among patients aged ≥65 years</a:t>
            </a:r>
          </a:p>
        </p:txBody>
      </p:sp>
      <p:sp>
        <p:nvSpPr>
          <p:cNvPr id="11" name="Rectangle 10">
            <a:extLst>
              <a:ext uri="{FF2B5EF4-FFF2-40B4-BE49-F238E27FC236}">
                <a16:creationId xmlns:a16="http://schemas.microsoft.com/office/drawing/2014/main" id="{ED550978-D897-BB90-9730-DC244413FF8D}"/>
              </a:ext>
            </a:extLst>
          </p:cNvPr>
          <p:cNvSpPr/>
          <p:nvPr/>
        </p:nvSpPr>
        <p:spPr>
          <a:xfrm>
            <a:off x="672352" y="1462740"/>
            <a:ext cx="5303520" cy="3200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DFDFD"/>
                </a:solidFill>
                <a:effectLst/>
                <a:uLnTx/>
                <a:uFillTx/>
                <a:latin typeface="Arial"/>
                <a:ea typeface="+mn-ea"/>
                <a:cs typeface="+mn-cs"/>
              </a:rPr>
              <a:t>Adjusted Odds Ratios for ORR</a:t>
            </a:r>
          </a:p>
        </p:txBody>
      </p:sp>
      <p:sp>
        <p:nvSpPr>
          <p:cNvPr id="12" name="Rectangle 11">
            <a:extLst>
              <a:ext uri="{FF2B5EF4-FFF2-40B4-BE49-F238E27FC236}">
                <a16:creationId xmlns:a16="http://schemas.microsoft.com/office/drawing/2014/main" id="{A3E8085E-BBC8-0C8D-8BB6-92D400C2D80C}"/>
              </a:ext>
            </a:extLst>
          </p:cNvPr>
          <p:cNvSpPr/>
          <p:nvPr/>
        </p:nvSpPr>
        <p:spPr>
          <a:xfrm>
            <a:off x="6433072" y="1462740"/>
            <a:ext cx="5303520" cy="320040"/>
          </a:xfrm>
          <a:prstGeom prst="rect">
            <a:avLst/>
          </a:prstGeom>
          <a:solidFill>
            <a:schemeClr val="bg2">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DFDFD"/>
                </a:solidFill>
                <a:effectLst/>
                <a:uLnTx/>
                <a:uFillTx/>
                <a:latin typeface="Arial"/>
                <a:ea typeface="+mn-ea"/>
                <a:cs typeface="+mn-cs"/>
              </a:rPr>
              <a:t>Adjusted Odds Ratios for CR Rate</a:t>
            </a:r>
          </a:p>
        </p:txBody>
      </p:sp>
      <p:pic>
        <p:nvPicPr>
          <p:cNvPr id="13" name="Picture 12">
            <a:extLst>
              <a:ext uri="{FF2B5EF4-FFF2-40B4-BE49-F238E27FC236}">
                <a16:creationId xmlns:a16="http://schemas.microsoft.com/office/drawing/2014/main" id="{4157F17B-072D-FC41-4FC8-FE6B5007DC3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05802" y="1943100"/>
            <a:ext cx="5295898" cy="2971799"/>
          </a:xfrm>
          <a:prstGeom prst="rect">
            <a:avLst/>
          </a:prstGeom>
        </p:spPr>
      </p:pic>
      <p:pic>
        <p:nvPicPr>
          <p:cNvPr id="14" name="Picture 13">
            <a:extLst>
              <a:ext uri="{FF2B5EF4-FFF2-40B4-BE49-F238E27FC236}">
                <a16:creationId xmlns:a16="http://schemas.microsoft.com/office/drawing/2014/main" id="{1673BF65-24F3-0EDB-1577-0E65D9BB2E6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266522" y="1943100"/>
            <a:ext cx="5295898" cy="2971799"/>
          </a:xfrm>
          <a:prstGeom prst="rect">
            <a:avLst/>
          </a:prstGeom>
        </p:spPr>
      </p:pic>
    </p:spTree>
    <p:extLst>
      <p:ext uri="{BB962C8B-B14F-4D97-AF65-F5344CB8AC3E}">
        <p14:creationId xmlns:p14="http://schemas.microsoft.com/office/powerpoint/2010/main" val="962897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9F3F45-9681-498D-B1CB-F16DDDB54E48}"/>
              </a:ext>
            </a:extLst>
          </p:cNvPr>
          <p:cNvSpPr>
            <a:spLocks noGrp="1"/>
          </p:cNvSpPr>
          <p:nvPr>
            <p:ph type="title"/>
          </p:nvPr>
        </p:nvSpPr>
        <p:spPr/>
        <p:txBody>
          <a:bodyPr/>
          <a:lstStyle/>
          <a:p>
            <a:r>
              <a:rPr lang="en-US" dirty="0"/>
              <a:t>Overall Survival</a:t>
            </a:r>
            <a:br>
              <a:rPr lang="en-US" dirty="0"/>
            </a:br>
            <a:r>
              <a:rPr lang="en-US" sz="2000" dirty="0"/>
              <a:t>Propensity Score Matching</a:t>
            </a:r>
          </a:p>
        </p:txBody>
      </p:sp>
      <p:sp>
        <p:nvSpPr>
          <p:cNvPr id="5" name="Slide Number Placeholder 4">
            <a:extLst>
              <a:ext uri="{FF2B5EF4-FFF2-40B4-BE49-F238E27FC236}">
                <a16:creationId xmlns:a16="http://schemas.microsoft.com/office/drawing/2014/main" id="{8FDBA3BC-9825-4CD7-A705-94EC10019464}"/>
              </a:ext>
            </a:extLst>
          </p:cNvPr>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96778CC-3CE0-4863-9B27-67A5CDD72EE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3" name="Footer Placeholder 3">
            <a:extLst>
              <a:ext uri="{FF2B5EF4-FFF2-40B4-BE49-F238E27FC236}">
                <a16:creationId xmlns:a16="http://schemas.microsoft.com/office/drawing/2014/main" id="{9A1FE716-919D-80CB-EA39-25C9142A0001}"/>
              </a:ext>
            </a:extLst>
          </p:cNvPr>
          <p:cNvSpPr txBox="1">
            <a:spLocks/>
          </p:cNvSpPr>
          <p:nvPr/>
        </p:nvSpPr>
        <p:spPr>
          <a:xfrm>
            <a:off x="2479264" y="6087994"/>
            <a:ext cx="7406640" cy="770005"/>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0" fontAlgn="base" latinLnBrk="0" hangingPunct="0">
              <a:lnSpc>
                <a:spcPct val="100000"/>
              </a:lnSpc>
              <a:spcBef>
                <a:spcPts val="50"/>
              </a:spcBef>
              <a:spcAft>
                <a:spcPts val="50"/>
              </a:spcAft>
              <a:buClrTx/>
              <a:buSzTx/>
              <a:buFontTx/>
              <a:buNone/>
              <a:tabLst/>
              <a:defRPr/>
            </a:pPr>
            <a:r>
              <a:rPr kumimoji="0" lang="en-US" sz="800" b="0" i="0" u="none" strike="noStrike" kern="1100" cap="none" spc="0" normalizeH="0" baseline="0" noProof="0" dirty="0">
                <a:ln>
                  <a:noFill/>
                </a:ln>
                <a:solidFill>
                  <a:srgbClr val="000000"/>
                </a:solidFill>
                <a:effectLst/>
                <a:uLnTx/>
                <a:uFillTx/>
                <a:latin typeface="Arial" panose="020B0604020202020204" pitchFamily="34" charset="0"/>
                <a:ea typeface="+mn-ea"/>
                <a:cs typeface="+mn-cs"/>
              </a:rPr>
              <a:t>Adjusted OS analysis was based on a stratified Cox model</a:t>
            </a:r>
            <a:r>
              <a:rPr kumimoji="0" lang="en-US" sz="800" b="0" i="0" u="none" strike="noStrike" kern="1100" cap="none" spc="0" normalizeH="0" baseline="30000" noProof="0" dirty="0">
                <a:ln>
                  <a:noFill/>
                </a:ln>
                <a:solidFill>
                  <a:srgbClr val="000000"/>
                </a:solidFill>
                <a:effectLst/>
                <a:uLnTx/>
                <a:uFillTx/>
                <a:latin typeface="Arial" panose="020B0604020202020204" pitchFamily="34" charset="0"/>
                <a:ea typeface="+mn-ea"/>
                <a:cs typeface="+mn-cs"/>
              </a:rPr>
              <a:t>1,2</a:t>
            </a:r>
            <a:r>
              <a:rPr kumimoji="0" lang="en-US" sz="800" b="0" i="0" u="none" strike="noStrike" kern="1100" cap="none" spc="0" normalizeH="0" baseline="0" noProof="0" dirty="0">
                <a:ln>
                  <a:noFill/>
                </a:ln>
                <a:solidFill>
                  <a:srgbClr val="000000"/>
                </a:solidFill>
                <a:effectLst/>
                <a:uLnTx/>
                <a:uFillTx/>
                <a:latin typeface="Arial" panose="020B0604020202020204" pitchFamily="34" charset="0"/>
                <a:ea typeface="+mn-ea"/>
                <a:cs typeface="+mn-cs"/>
              </a:rPr>
              <a:t> and adjusted for: ECOG performance score (0-1 vs ≥2 vs unknown); disease stage at initial diagnosis (I or II vs III or IV vs unknown); number of prior lines of therapy (excluding ASCT; 2 vs ≥3); and refractory to all prior lines of therapy (yes vs no).</a:t>
            </a:r>
          </a:p>
          <a:p>
            <a:pPr marL="0" marR="0" lvl="0" indent="0" algn="l" defTabSz="914400" rtl="0" eaLnBrk="0" fontAlgn="base" latinLnBrk="0" hangingPunct="0">
              <a:lnSpc>
                <a:spcPct val="100000"/>
              </a:lnSpc>
              <a:spcBef>
                <a:spcPts val="50"/>
              </a:spcBef>
              <a:spcAft>
                <a:spcPts val="50"/>
              </a:spcAft>
              <a:buClrTx/>
              <a:buSzTx/>
              <a:buFontTx/>
              <a:buNone/>
              <a:tabLst/>
              <a:defRPr/>
            </a:pPr>
            <a:r>
              <a:rPr kumimoji="0" lang="en-US" sz="800" b="0" i="0" u="none" strike="noStrike" kern="1100" cap="none" spc="0" normalizeH="0" baseline="0" noProof="0" dirty="0">
                <a:ln>
                  <a:noFill/>
                </a:ln>
                <a:solidFill>
                  <a:srgbClr val="000000"/>
                </a:solidFill>
                <a:effectLst/>
                <a:uLnTx/>
                <a:uFillTx/>
                <a:latin typeface="Arial" panose="020B0604020202020204" pitchFamily="34" charset="0"/>
                <a:ea typeface="+mn-ea"/>
                <a:cs typeface="+mn-cs"/>
              </a:rPr>
              <a:t>1. Chang IM, et al. </a:t>
            </a:r>
            <a:r>
              <a:rPr kumimoji="0" lang="en-US" sz="800" b="0" i="1" u="none" strike="noStrike" kern="1100" cap="none" spc="0" normalizeH="0" baseline="0" noProof="0" dirty="0">
                <a:ln>
                  <a:noFill/>
                </a:ln>
                <a:solidFill>
                  <a:srgbClr val="000000"/>
                </a:solidFill>
                <a:effectLst/>
                <a:uLnTx/>
                <a:uFillTx/>
                <a:latin typeface="Arial" panose="020B0604020202020204" pitchFamily="34" charset="0"/>
                <a:ea typeface="+mn-ea"/>
                <a:cs typeface="+mn-cs"/>
              </a:rPr>
              <a:t>J Chronic Dis. </a:t>
            </a:r>
            <a:r>
              <a:rPr kumimoji="0" lang="en-US" sz="800" b="0" i="0" u="none" strike="noStrike" kern="1100" cap="none" spc="0" normalizeH="0" baseline="0" noProof="0" dirty="0">
                <a:ln>
                  <a:noFill/>
                </a:ln>
                <a:solidFill>
                  <a:srgbClr val="000000"/>
                </a:solidFill>
                <a:effectLst/>
                <a:uLnTx/>
                <a:uFillTx/>
                <a:latin typeface="Arial" panose="020B0604020202020204" pitchFamily="34" charset="0"/>
                <a:ea typeface="+mn-ea"/>
                <a:cs typeface="+mn-cs"/>
              </a:rPr>
              <a:t>1982;35:669-674. 2. Gail MH and Byar DP. </a:t>
            </a:r>
            <a:r>
              <a:rPr kumimoji="0" lang="en-US" sz="800" b="0" i="1" u="none" strike="noStrike" kern="1100" cap="none" spc="0" normalizeH="0" baseline="0" noProof="0" dirty="0">
                <a:ln>
                  <a:noFill/>
                </a:ln>
                <a:solidFill>
                  <a:srgbClr val="000000"/>
                </a:solidFill>
                <a:effectLst/>
                <a:uLnTx/>
                <a:uFillTx/>
                <a:latin typeface="Arial" panose="020B0604020202020204" pitchFamily="34" charset="0"/>
                <a:ea typeface="+mn-ea"/>
                <a:cs typeface="+mn-cs"/>
              </a:rPr>
              <a:t>Biom J. </a:t>
            </a:r>
            <a:r>
              <a:rPr kumimoji="0" lang="en-US" sz="800" b="0" i="0" u="none" strike="noStrike" kern="1100" cap="none" spc="0" normalizeH="0" baseline="0" noProof="0" dirty="0">
                <a:ln>
                  <a:noFill/>
                </a:ln>
                <a:solidFill>
                  <a:srgbClr val="000000"/>
                </a:solidFill>
                <a:effectLst/>
                <a:uLnTx/>
                <a:uFillTx/>
                <a:latin typeface="Arial" panose="020B0604020202020204" pitchFamily="34" charset="0"/>
                <a:ea typeface="+mn-ea"/>
                <a:cs typeface="+mn-cs"/>
              </a:rPr>
              <a:t>1986;28:587-599.</a:t>
            </a:r>
          </a:p>
          <a:p>
            <a:pPr marL="0" marR="0" lvl="0" indent="0" algn="l" defTabSz="914400" rtl="0" eaLnBrk="0" fontAlgn="base" latinLnBrk="0" hangingPunct="0">
              <a:lnSpc>
                <a:spcPct val="100000"/>
              </a:lnSpc>
              <a:spcBef>
                <a:spcPts val="50"/>
              </a:spcBef>
              <a:spcAft>
                <a:spcPts val="50"/>
              </a:spcAft>
              <a:buClrTx/>
              <a:buSzTx/>
              <a:buFontTx/>
              <a:buNone/>
              <a:tabLst/>
              <a:defRPr/>
            </a:pPr>
            <a:r>
              <a:rPr kumimoji="0" lang="en-US" sz="800" b="0" i="0" u="none" strike="noStrike" kern="1100" cap="none" spc="0" normalizeH="0" baseline="0" noProof="0" dirty="0">
                <a:ln>
                  <a:noFill/>
                </a:ln>
                <a:solidFill>
                  <a:srgbClr val="000000"/>
                </a:solidFill>
                <a:effectLst/>
                <a:uLnTx/>
                <a:uFillTx/>
                <a:latin typeface="Arial" panose="020B0604020202020204" pitchFamily="34" charset="0"/>
                <a:ea typeface="+mn-ea"/>
                <a:cs typeface="+mn-cs"/>
              </a:rPr>
              <a:t>ASCT, autologous stem cell transplantation; axi-cel, axicabtagene ciloleucel; CIT, chemoimmunotherapy; ECOG, Eastern Cooperative Oncology Group; HR, hazard ratio; OS, overall survival. </a:t>
            </a:r>
            <a:endParaRPr kumimoji="0" lang="en-US" sz="800" b="0" i="0" u="none" strike="noStrike" kern="0" cap="none" spc="0" normalizeH="0" baseline="0" noProof="0" dirty="0">
              <a:ln>
                <a:noFill/>
              </a:ln>
              <a:solidFill>
                <a:srgbClr val="365F91"/>
              </a:solidFill>
              <a:effectLst/>
              <a:uLnTx/>
              <a:uFillTx/>
              <a:latin typeface="Times New Roman" panose="02020603050405020304" pitchFamily="18" charset="0"/>
              <a:ea typeface="SimSun" panose="02010600030101010101" pitchFamily="2" charset="-122"/>
              <a:cs typeface="+mn-cs"/>
            </a:endParaRPr>
          </a:p>
        </p:txBody>
      </p:sp>
      <p:sp>
        <p:nvSpPr>
          <p:cNvPr id="6" name="Content Placeholder 5">
            <a:extLst>
              <a:ext uri="{FF2B5EF4-FFF2-40B4-BE49-F238E27FC236}">
                <a16:creationId xmlns:a16="http://schemas.microsoft.com/office/drawing/2014/main" id="{1A8FEEE8-7EDE-B53A-BB8C-37FAB1A15477}"/>
              </a:ext>
            </a:extLst>
          </p:cNvPr>
          <p:cNvSpPr txBox="1">
            <a:spLocks/>
          </p:cNvSpPr>
          <p:nvPr/>
        </p:nvSpPr>
        <p:spPr>
          <a:xfrm>
            <a:off x="609600" y="4966446"/>
            <a:ext cx="10972800" cy="1103618"/>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000" kern="1200">
                <a:solidFill>
                  <a:srgbClr val="000000"/>
                </a:solidFill>
                <a:latin typeface="+mj-lt"/>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600" kern="1200">
                <a:solidFill>
                  <a:srgbClr val="000000"/>
                </a:solidFill>
                <a:latin typeface="+mj-lt"/>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000000"/>
                </a:solidFill>
                <a:latin typeface="+mj-lt"/>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000000"/>
                </a:solidFill>
                <a:latin typeface="+mj-lt"/>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000000"/>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a:ea typeface="+mn-ea"/>
                <a:cs typeface="Arial" pitchFamily="34" charset="0"/>
              </a:rPr>
              <a:t>Adjusted OS at 12 months was 65% (95% CI, 61-68) for axi-cel patients versus 23% (95% CI, 18-27) for patients receiving CIT</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a:ea typeface="+mn-ea"/>
                <a:cs typeface="Arial" pitchFamily="34" charset="0"/>
              </a:rPr>
              <a:t>Compared with CIT, axi-cel was associated with longer OS (HR, 0.30; 95% CI, 0.24-0.37) among all patients, those aged ≥65 years (HR, 0.32; 95% CI, 0.22-0.48), and those &lt;65 years (HR, 0.29; 95% CI, 0.22-0.38)</a:t>
            </a:r>
          </a:p>
        </p:txBody>
      </p:sp>
      <p:sp>
        <p:nvSpPr>
          <p:cNvPr id="7" name="Rectangle 6">
            <a:extLst>
              <a:ext uri="{FF2B5EF4-FFF2-40B4-BE49-F238E27FC236}">
                <a16:creationId xmlns:a16="http://schemas.microsoft.com/office/drawing/2014/main" id="{F212B03F-A58B-C486-3AC8-E42AD86B80AF}"/>
              </a:ext>
            </a:extLst>
          </p:cNvPr>
          <p:cNvSpPr/>
          <p:nvPr/>
        </p:nvSpPr>
        <p:spPr>
          <a:xfrm>
            <a:off x="672352" y="1462740"/>
            <a:ext cx="5303520" cy="3200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DFDFD"/>
                </a:solidFill>
                <a:effectLst/>
                <a:uLnTx/>
                <a:uFillTx/>
                <a:latin typeface="Arial"/>
                <a:ea typeface="+mn-ea"/>
                <a:cs typeface="+mn-cs"/>
              </a:rPr>
              <a:t>Adjusted OS</a:t>
            </a:r>
          </a:p>
        </p:txBody>
      </p:sp>
      <p:sp>
        <p:nvSpPr>
          <p:cNvPr id="9" name="Rectangle 8">
            <a:extLst>
              <a:ext uri="{FF2B5EF4-FFF2-40B4-BE49-F238E27FC236}">
                <a16:creationId xmlns:a16="http://schemas.microsoft.com/office/drawing/2014/main" id="{C4C2AD7D-396F-CD65-0DE7-E9271E3BDCFE}"/>
              </a:ext>
            </a:extLst>
          </p:cNvPr>
          <p:cNvSpPr/>
          <p:nvPr/>
        </p:nvSpPr>
        <p:spPr>
          <a:xfrm>
            <a:off x="6433072" y="1462740"/>
            <a:ext cx="5303520" cy="320040"/>
          </a:xfrm>
          <a:prstGeom prst="rect">
            <a:avLst/>
          </a:prstGeom>
          <a:solidFill>
            <a:schemeClr val="bg2">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DFDFD"/>
                </a:solidFill>
                <a:effectLst/>
                <a:uLnTx/>
                <a:uFillTx/>
                <a:latin typeface="Arial"/>
                <a:ea typeface="+mn-ea"/>
                <a:cs typeface="+mn-cs"/>
              </a:rPr>
              <a:t>Adjusted Hazard Ratios for OS</a:t>
            </a:r>
          </a:p>
        </p:txBody>
      </p:sp>
      <p:pic>
        <p:nvPicPr>
          <p:cNvPr id="10" name="Picture 9">
            <a:extLst>
              <a:ext uri="{FF2B5EF4-FFF2-40B4-BE49-F238E27FC236}">
                <a16:creationId xmlns:a16="http://schemas.microsoft.com/office/drawing/2014/main" id="{8F2F3FD1-9257-78B8-763E-8B5BD34ECCD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65125" y="1943100"/>
            <a:ext cx="5295898" cy="2971799"/>
          </a:xfrm>
          <a:prstGeom prst="rect">
            <a:avLst/>
          </a:prstGeom>
        </p:spPr>
      </p:pic>
      <p:pic>
        <p:nvPicPr>
          <p:cNvPr id="11" name="Picture 10">
            <a:extLst>
              <a:ext uri="{FF2B5EF4-FFF2-40B4-BE49-F238E27FC236}">
                <a16:creationId xmlns:a16="http://schemas.microsoft.com/office/drawing/2014/main" id="{D8345A8A-1790-D911-2F85-86FA9034D93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8972" y="1931578"/>
            <a:ext cx="5441166" cy="2939777"/>
          </a:xfrm>
          <a:prstGeom prst="rect">
            <a:avLst/>
          </a:prstGeom>
        </p:spPr>
      </p:pic>
    </p:spTree>
    <p:extLst>
      <p:ext uri="{BB962C8B-B14F-4D97-AF65-F5344CB8AC3E}">
        <p14:creationId xmlns:p14="http://schemas.microsoft.com/office/powerpoint/2010/main" val="362501850"/>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DFDFD"/>
      </a:lt1>
      <a:dk2>
        <a:srgbClr val="000000"/>
      </a:dk2>
      <a:lt2>
        <a:srgbClr val="959699"/>
      </a:lt2>
      <a:accent1>
        <a:srgbClr val="0079C1"/>
      </a:accent1>
      <a:accent2>
        <a:srgbClr val="63A70A"/>
      </a:accent2>
      <a:accent3>
        <a:srgbClr val="EA7200"/>
      </a:accent3>
      <a:accent4>
        <a:srgbClr val="00A0DD"/>
      </a:accent4>
      <a:accent5>
        <a:srgbClr val="BDCC2A"/>
      </a:accent5>
      <a:accent6>
        <a:srgbClr val="F6B331"/>
      </a:accent6>
      <a:hlink>
        <a:srgbClr val="0079C1"/>
      </a:hlink>
      <a:folHlink>
        <a:srgbClr val="00A1D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ilead Theme">
  <a:themeElements>
    <a:clrScheme name="Custom 2">
      <a:dk1>
        <a:srgbClr val="000000"/>
      </a:dk1>
      <a:lt1>
        <a:srgbClr val="FFFFFF"/>
      </a:lt1>
      <a:dk2>
        <a:srgbClr val="D11241"/>
      </a:dk2>
      <a:lt2>
        <a:srgbClr val="E7E6E6"/>
      </a:lt2>
      <a:accent1>
        <a:srgbClr val="D11241"/>
      </a:accent1>
      <a:accent2>
        <a:srgbClr val="243A7E"/>
      </a:accent2>
      <a:accent3>
        <a:srgbClr val="2C70AC"/>
      </a:accent3>
      <a:accent4>
        <a:srgbClr val="73AEC5"/>
      </a:accent4>
      <a:accent5>
        <a:srgbClr val="84C255"/>
      </a:accent5>
      <a:accent6>
        <a:srgbClr val="52438A"/>
      </a:accent6>
      <a:hlink>
        <a:srgbClr val="D11241"/>
      </a:hlink>
      <a:folHlink>
        <a:srgbClr val="5F5F5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ctr">
          <a:defRPr sz="1800" dirty="0" smtClean="0">
            <a:latin typeface="Arial" panose="020B0604020202020204" pitchFamily="34" charset="0"/>
            <a:cs typeface="Arial" panose="020B0604020202020204" pitchFamily="34" charset="0"/>
          </a:defRPr>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Gilead Theme" id="{D3F8647B-8254-4404-8443-B44B5E3B80DA}" vid="{B173072C-6E7A-45AD-9120-8348F33A1BA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2">
    <a:dk1>
      <a:srgbClr val="000000"/>
    </a:dk1>
    <a:lt1>
      <a:srgbClr val="FFFFFF"/>
    </a:lt1>
    <a:dk2>
      <a:srgbClr val="D11241"/>
    </a:dk2>
    <a:lt2>
      <a:srgbClr val="E7E6E6"/>
    </a:lt2>
    <a:accent1>
      <a:srgbClr val="D11241"/>
    </a:accent1>
    <a:accent2>
      <a:srgbClr val="243A7E"/>
    </a:accent2>
    <a:accent3>
      <a:srgbClr val="2C70AC"/>
    </a:accent3>
    <a:accent4>
      <a:srgbClr val="73AEC5"/>
    </a:accent4>
    <a:accent5>
      <a:srgbClr val="84C255"/>
    </a:accent5>
    <a:accent6>
      <a:srgbClr val="52438A"/>
    </a:accent6>
    <a:hlink>
      <a:srgbClr val="D11241"/>
    </a:hlink>
    <a:folHlink>
      <a:srgbClr val="5F5F5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Custom 2">
    <a:dk1>
      <a:srgbClr val="000000"/>
    </a:dk1>
    <a:lt1>
      <a:srgbClr val="FFFFFF"/>
    </a:lt1>
    <a:dk2>
      <a:srgbClr val="D11241"/>
    </a:dk2>
    <a:lt2>
      <a:srgbClr val="E7E6E6"/>
    </a:lt2>
    <a:accent1>
      <a:srgbClr val="D11241"/>
    </a:accent1>
    <a:accent2>
      <a:srgbClr val="243A7E"/>
    </a:accent2>
    <a:accent3>
      <a:srgbClr val="2C70AC"/>
    </a:accent3>
    <a:accent4>
      <a:srgbClr val="73AEC5"/>
    </a:accent4>
    <a:accent5>
      <a:srgbClr val="84C255"/>
    </a:accent5>
    <a:accent6>
      <a:srgbClr val="52438A"/>
    </a:accent6>
    <a:hlink>
      <a:srgbClr val="D11241"/>
    </a:hlink>
    <a:folHlink>
      <a:srgbClr val="5F5F5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3cb7c5ec-336f-4665-bb0f-d4b9fe1adbd3">
      <UserInfo>
        <DisplayName>Hua Dong</DisplayName>
        <AccountId>4176</AccountId>
        <AccountType/>
      </UserInfo>
      <UserInfo>
        <DisplayName>Anna Purdum</DisplayName>
        <AccountId>685</AccountId>
        <AccountType/>
      </UserInfo>
      <UserInfo>
        <DisplayName>Jun Kawashima</DisplayName>
        <AccountId>3312</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B7EC08B706AE4469F6C70B72F8FC6B5" ma:contentTypeVersion="8" ma:contentTypeDescription="Create a new document." ma:contentTypeScope="" ma:versionID="d4f09408ad78da4460eb15928530136d">
  <xsd:schema xmlns:xsd="http://www.w3.org/2001/XMLSchema" xmlns:xs="http://www.w3.org/2001/XMLSchema" xmlns:p="http://schemas.microsoft.com/office/2006/metadata/properties" xmlns:ns2="ada563bf-a832-414c-9123-de735371d672" xmlns:ns3="3cb7c5ec-336f-4665-bb0f-d4b9fe1adbd3" targetNamespace="http://schemas.microsoft.com/office/2006/metadata/properties" ma:root="true" ma:fieldsID="078cef773810b8f30fbc199f5249a124" ns2:_="" ns3:_="">
    <xsd:import namespace="ada563bf-a832-414c-9123-de735371d672"/>
    <xsd:import namespace="3cb7c5ec-336f-4665-bb0f-d4b9fe1adbd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a563bf-a832-414c-9123-de735371d6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cb7c5ec-336f-4665-bb0f-d4b9fe1adbd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140706D-BDF1-491A-891D-F84BC2D0460B}">
  <ds:schemaRefs>
    <ds:schemaRef ds:uri="http://schemas.microsoft.com/office/2006/documentManagement/types"/>
    <ds:schemaRef ds:uri="http://purl.org/dc/dcmitype/"/>
    <ds:schemaRef ds:uri="http://schemas.microsoft.com/office/2006/metadata/properties"/>
    <ds:schemaRef ds:uri="http://purl.org/dc/elements/1.1/"/>
    <ds:schemaRef ds:uri="http://purl.org/dc/terms/"/>
    <ds:schemaRef ds:uri="http://www.w3.org/XML/1998/namespace"/>
    <ds:schemaRef ds:uri="http://schemas.openxmlformats.org/package/2006/metadata/core-properties"/>
    <ds:schemaRef ds:uri="http://schemas.microsoft.com/office/infopath/2007/PartnerControls"/>
    <ds:schemaRef ds:uri="c0dba6f8-34ba-48d2-9b09-61f3dd7c3eab"/>
    <ds:schemaRef ds:uri="63c8cd0f-a53e-4508-9560-cd2fc7b4b307"/>
  </ds:schemaRefs>
</ds:datastoreItem>
</file>

<file path=customXml/itemProps2.xml><?xml version="1.0" encoding="utf-8"?>
<ds:datastoreItem xmlns:ds="http://schemas.openxmlformats.org/officeDocument/2006/customXml" ds:itemID="{B74FD5B6-B3CF-4A8C-8772-B64D5380046A}"/>
</file>

<file path=customXml/itemProps3.xml><?xml version="1.0" encoding="utf-8"?>
<ds:datastoreItem xmlns:ds="http://schemas.openxmlformats.org/officeDocument/2006/customXml" ds:itemID="{AC2E1EB4-B006-4A00-9AED-6CC708AD529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23988</TotalTime>
  <Words>2737</Words>
  <Application>Microsoft Office PowerPoint</Application>
  <PresentationFormat>Widescreen</PresentationFormat>
  <Paragraphs>205</Paragraphs>
  <Slides>12</Slides>
  <Notes>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Arial</vt:lpstr>
      <vt:lpstr>Calibri</vt:lpstr>
      <vt:lpstr>Courier New</vt:lpstr>
      <vt:lpstr>Times New Roman</vt:lpstr>
      <vt:lpstr>Wingdings</vt:lpstr>
      <vt:lpstr>Office Theme</vt:lpstr>
      <vt:lpstr>Gilead Theme</vt:lpstr>
      <vt:lpstr>Outcomes of Axicabtagene Ciloleucel in Comparison with Chemoimmunotherapy in an Elderly Population for Treatment of Relapsed or Refractory Large B-cell Lymphoma after Two or More Lines of Prior Therapy</vt:lpstr>
      <vt:lpstr>Background</vt:lpstr>
      <vt:lpstr>Study Design</vt:lpstr>
      <vt:lpstr>Analysis Population</vt:lpstr>
      <vt:lpstr>Baseline Characteristics Before Propensity Score Matching</vt:lpstr>
      <vt:lpstr>Baseline Characteristics After Propensity Score Matching</vt:lpstr>
      <vt:lpstr>ORR and CR Rate Propensity Score Matching</vt:lpstr>
      <vt:lpstr>Odds Ratios of ORR and CR Rate Propensity Score Matching</vt:lpstr>
      <vt:lpstr>Overall Survival Propensity Score Matching</vt:lpstr>
      <vt:lpstr>Unmatched Full Analysis Population Multivariable Sensitivity Analysis</vt:lpstr>
      <vt:lpstr>Conclusions</vt:lpstr>
      <vt:lpstr>Acknowledgments</vt:lpstr>
    </vt:vector>
  </TitlesOfParts>
  <Company>NMDP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mkolb</dc:creator>
  <cp:lastModifiedBy>SCS</cp:lastModifiedBy>
  <cp:revision>609</cp:revision>
  <dcterms:created xsi:type="dcterms:W3CDTF">2013-11-19T17:32:59Z</dcterms:created>
  <dcterms:modified xsi:type="dcterms:W3CDTF">2022-11-16T17:18:18Z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0x010100CB7EC08B706AE4469F6C70B72F8FC6B5</vt:lpwstr>
  </property>
  <property fmtid="{D5CDD505-2E9C-101B-9397-08002B2CF9AE}" pid="3" name="MSIP_Label_418c1083-8924-401d-97ae-40f5eed0fcd8_Enabled">
    <vt:lpwstr>true</vt:lpwstr>
  </property>
  <property fmtid="{D5CDD505-2E9C-101B-9397-08002B2CF9AE}" pid="4" name="MSIP_Label_418c1083-8924-401d-97ae-40f5eed0fcd8_SetDate">
    <vt:lpwstr>2022-04-13T14:02:15Z</vt:lpwstr>
  </property>
  <property fmtid="{D5CDD505-2E9C-101B-9397-08002B2CF9AE}" pid="5" name="MSIP_Label_418c1083-8924-401d-97ae-40f5eed0fcd8_Method">
    <vt:lpwstr>Standard</vt:lpwstr>
  </property>
  <property fmtid="{D5CDD505-2E9C-101B-9397-08002B2CF9AE}" pid="6" name="MSIP_Label_418c1083-8924-401d-97ae-40f5eed0fcd8_Name">
    <vt:lpwstr>418c1083-8924-401d-97ae-40f5eed0fcd8</vt:lpwstr>
  </property>
  <property fmtid="{D5CDD505-2E9C-101B-9397-08002B2CF9AE}" pid="7" name="MSIP_Label_418c1083-8924-401d-97ae-40f5eed0fcd8_SiteId">
    <vt:lpwstr>a5a8bcaa-3292-41e6-b735-5e8b21f4dbfd</vt:lpwstr>
  </property>
  <property fmtid="{D5CDD505-2E9C-101B-9397-08002B2CF9AE}" pid="8" name="MSIP_Label_418c1083-8924-401d-97ae-40f5eed0fcd8_ActionId">
    <vt:lpwstr>f392e5f2-16d4-4c6e-9892-845a0596ee86</vt:lpwstr>
  </property>
  <property fmtid="{D5CDD505-2E9C-101B-9397-08002B2CF9AE}" pid="9" name="MSIP_Label_418c1083-8924-401d-97ae-40f5eed0fcd8_ContentBits">
    <vt:lpwstr>0</vt:lpwstr>
  </property>
</Properties>
</file>