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5">
  <p:sldMasterIdLst>
    <p:sldMasterId id="2147483716" r:id="rId4"/>
  </p:sldMasterIdLst>
  <p:notesMasterIdLst>
    <p:notesMasterId r:id="rId21"/>
  </p:notesMasterIdLst>
  <p:handoutMasterIdLst>
    <p:handoutMasterId r:id="rId22"/>
  </p:handoutMasterIdLst>
  <p:sldIdLst>
    <p:sldId id="437" r:id="rId5"/>
    <p:sldId id="434" r:id="rId6"/>
    <p:sldId id="440" r:id="rId7"/>
    <p:sldId id="469" r:id="rId8"/>
    <p:sldId id="459" r:id="rId9"/>
    <p:sldId id="461" r:id="rId10"/>
    <p:sldId id="462" r:id="rId11"/>
    <p:sldId id="471" r:id="rId12"/>
    <p:sldId id="472" r:id="rId13"/>
    <p:sldId id="473" r:id="rId14"/>
    <p:sldId id="474" r:id="rId15"/>
    <p:sldId id="475" r:id="rId16"/>
    <p:sldId id="457" r:id="rId17"/>
    <p:sldId id="447" r:id="rId18"/>
    <p:sldId id="470" r:id="rId19"/>
    <p:sldId id="435" r:id="rId20"/>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996" userDrawn="1">
          <p15:clr>
            <a:srgbClr val="A4A3A4"/>
          </p15:clr>
        </p15:guide>
        <p15:guide id="2" pos="552" userDrawn="1">
          <p15:clr>
            <a:srgbClr val="A4A3A4"/>
          </p15:clr>
        </p15:guide>
        <p15:guide id="3" pos="3984" userDrawn="1">
          <p15:clr>
            <a:srgbClr val="A4A3A4"/>
          </p15:clr>
        </p15:guide>
        <p15:guide id="4" orient="horz" pos="24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E5EA2C-8ABE-F92C-EA7C-14C1D28732C5}" name="Cui, Chendi" initials="CC" userId="S::Chendi_Cui@premierinc.com::6be5ca27-8502-4867-a74a-785424c7ea8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exus" initials="S" lastIdx="68" clrIdx="0"/>
  <p:cmAuthor id="2" name="Katherine Trueblood, PhD" initials="KT" lastIdx="21" clrIdx="1"/>
  <p:cmAuthor id="3" name="Dustin Khiem" initials="DK" lastIdx="4" clrIdx="2"/>
  <p:cmAuthor id="4" name="William Go" initials="WG" lastIdx="28" clrIdx="3"/>
  <p:cmAuthor id="5" name="Joe Jiang" initials="JJ" lastIdx="16" clrIdx="4"/>
  <p:cmAuthor id="6" name="Cathy Winter" initials="CW" lastIdx="12" clrIdx="5"/>
  <p:cmAuthor id="7" name="Nexus" initials="Nexus" lastIdx="177" clrIdx="6"/>
  <p:cmAuthor id="8" name="Rajul Jain" initials="RKJ" lastIdx="24" clrIdx="7"/>
  <p:cmAuthor id="9" name="Armen Mardiros" initials="AM" lastIdx="9" clrIdx="8"/>
  <p:cmAuthor id="10" name="Christopher Waldapfel" initials="CW" lastIdx="93" clrIdx="9"/>
  <p:cmAuthor id="11" name="Nexus GG Science" initials="NG" lastIdx="43" clrIdx="10"/>
  <p:cmAuthor id="12" name="A M" initials="AM" lastIdx="5" clrIdx="11"/>
  <p:cmAuthor id="13" name="Nexus" initials="NS" lastIdx="62" clrIdx="12"/>
  <p:cmAuthor id="14" name="BioLinx" initials="BioLinx" lastIdx="26" clrIdx="13"/>
  <p:cmAuthor id="15" name="Skye Geherin" initials="SG" lastIdx="5" clrIdx="14"/>
  <p:cmAuthor id="16" name="Adrian Bot" initials="AB" lastIdx="16" clrIdx="15"/>
  <p:cmAuthor id="17" name="Beverly Stanley" initials="BS" lastIdx="20" clrIdx="16"/>
  <p:cmAuthor id="18" name="Biolinx" initials="Biolinx" lastIdx="1" clrIdx="17"/>
  <p:cmAuthor id="19" name="Nexus" initials="NGGS" lastIdx="64" clrIdx="18"/>
  <p:cmAuthor id="20" name="Nexus" initials="Nx" lastIdx="74" clrIdx="19">
    <p:extLst>
      <p:ext uri="{19B8F6BF-5375-455C-9EA6-DF929625EA0E}">
        <p15:presenceInfo xmlns:p15="http://schemas.microsoft.com/office/powerpoint/2012/main" userId="Nexus" providerId="None"/>
      </p:ext>
    </p:extLst>
  </p:cmAuthor>
  <p:cmAuthor id="21" name="Allen Xue" initials="Nx" lastIdx="2" clrIdx="20">
    <p:extLst>
      <p:ext uri="{19B8F6BF-5375-455C-9EA6-DF929625EA0E}">
        <p15:presenceInfo xmlns:p15="http://schemas.microsoft.com/office/powerpoint/2012/main" userId="Allen Xue" providerId="None"/>
      </p:ext>
    </p:extLst>
  </p:cmAuthor>
  <p:cmAuthor id="22" name="Joe Jiang" initials="Nx" lastIdx="12" clrIdx="21">
    <p:extLst>
      <p:ext uri="{19B8F6BF-5375-455C-9EA6-DF929625EA0E}">
        <p15:presenceInfo xmlns:p15="http://schemas.microsoft.com/office/powerpoint/2012/main" userId="Joe Jiang" providerId="None"/>
      </p:ext>
    </p:extLst>
  </p:cmAuthor>
  <p:cmAuthor id="23" name="Patrick Stiff" initials="Nx" lastIdx="1" clrIdx="22">
    <p:extLst>
      <p:ext uri="{19B8F6BF-5375-455C-9EA6-DF929625EA0E}">
        <p15:presenceInfo xmlns:p15="http://schemas.microsoft.com/office/powerpoint/2012/main" userId="Patrick Stiff" providerId="None"/>
      </p:ext>
    </p:extLst>
  </p:cmAuthor>
  <p:cmAuthor id="24" name="Lazaros Lekakis" initials="Nx" lastIdx="1" clrIdx="23">
    <p:extLst>
      <p:ext uri="{19B8F6BF-5375-455C-9EA6-DF929625EA0E}">
        <p15:presenceInfo xmlns:p15="http://schemas.microsoft.com/office/powerpoint/2012/main" userId="Lazaros Lekakis" providerId="None"/>
      </p:ext>
    </p:extLst>
  </p:cmAuthor>
  <p:cmAuthor id="25" name="David Miklos" initials="Nx" lastIdx="1" clrIdx="24">
    <p:extLst>
      <p:ext uri="{19B8F6BF-5375-455C-9EA6-DF929625EA0E}">
        <p15:presenceInfo xmlns:p15="http://schemas.microsoft.com/office/powerpoint/2012/main" userId="David Miklos" providerId="None"/>
      </p:ext>
    </p:extLst>
  </p:cmAuthor>
  <p:cmAuthor id="26" name="Umar Farooq" initials="Nx" lastIdx="5" clrIdx="25">
    <p:extLst>
      <p:ext uri="{19B8F6BF-5375-455C-9EA6-DF929625EA0E}">
        <p15:presenceInfo xmlns:p15="http://schemas.microsoft.com/office/powerpoint/2012/main" userId="Umar Farooq" providerId="None"/>
      </p:ext>
    </p:extLst>
  </p:cmAuthor>
  <p:cmAuthor id="27" name="Team 9 Science" initials="T9S" lastIdx="21" clrIdx="26">
    <p:extLst>
      <p:ext uri="{19B8F6BF-5375-455C-9EA6-DF929625EA0E}">
        <p15:presenceInfo xmlns:p15="http://schemas.microsoft.com/office/powerpoint/2012/main" userId="Team 9 Science" providerId="None"/>
      </p:ext>
    </p:extLst>
  </p:cmAuthor>
  <p:cmAuthor id="28" name="Jenny Kim" initials="JK" lastIdx="3" clrIdx="27">
    <p:extLst>
      <p:ext uri="{19B8F6BF-5375-455C-9EA6-DF929625EA0E}">
        <p15:presenceInfo xmlns:p15="http://schemas.microsoft.com/office/powerpoint/2012/main" userId="S-1-5-21-3008774973-3247515278-340131690-9989" providerId="AD"/>
      </p:ext>
    </p:extLst>
  </p:cmAuthor>
  <p:cmAuthor id="29" name="Judith Orvos" initials="JO" lastIdx="17" clrIdx="28">
    <p:extLst>
      <p:ext uri="{19B8F6BF-5375-455C-9EA6-DF929625EA0E}">
        <p15:presenceInfo xmlns:p15="http://schemas.microsoft.com/office/powerpoint/2012/main" userId="Judith Orvos" providerId="None"/>
      </p:ext>
    </p:extLst>
  </p:cmAuthor>
  <p:cmAuthor id="30" name="Team9" initials="SG" lastIdx="1" clrIdx="29">
    <p:extLst>
      <p:ext uri="{19B8F6BF-5375-455C-9EA6-DF929625EA0E}">
        <p15:presenceInfo xmlns:p15="http://schemas.microsoft.com/office/powerpoint/2012/main" userId="Team9" providerId="None"/>
      </p:ext>
    </p:extLst>
  </p:cmAuthor>
  <p:cmAuthor id="31" name="Anny Wong" initials="AW" lastIdx="8" clrIdx="30">
    <p:extLst>
      <p:ext uri="{19B8F6BF-5375-455C-9EA6-DF929625EA0E}">
        <p15:presenceInfo xmlns:p15="http://schemas.microsoft.com/office/powerpoint/2012/main" userId="S::Anny.Wong@Inovalon.Global::ce4a8b25-6357-41b0-8048-b7ac89a2f2e6" providerId="AD"/>
      </p:ext>
    </p:extLst>
  </p:cmAuthor>
  <p:cmAuthor id="32" name="Sonia Jung" initials="SJ" lastIdx="6" clrIdx="31">
    <p:extLst>
      <p:ext uri="{19B8F6BF-5375-455C-9EA6-DF929625EA0E}">
        <p15:presenceInfo xmlns:p15="http://schemas.microsoft.com/office/powerpoint/2012/main" userId="S-1-5-21-790525478-854245398-839522115-6034308" providerId="AD"/>
      </p:ext>
    </p:extLst>
  </p:cmAuthor>
  <p:cmAuthor id="33" name="Sally Wade" initials="SWW" lastIdx="30" clrIdx="32"/>
  <p:cmAuthor id="34" name="Chaoling Feng" initials="CF" lastIdx="56" clrIdx="33">
    <p:extLst>
      <p:ext uri="{19B8F6BF-5375-455C-9EA6-DF929625EA0E}">
        <p15:presenceInfo xmlns:p15="http://schemas.microsoft.com/office/powerpoint/2012/main" userId="S::chaoling.feng@gilead.com::e8db2cac-130f-447d-a313-c8ca8c741835" providerId="AD"/>
      </p:ext>
    </p:extLst>
  </p:cmAuthor>
  <p:cmAuthor id="35" name="Cui, Chendi" initials="CC" lastIdx="92" clrIdx="34">
    <p:extLst>
      <p:ext uri="{19B8F6BF-5375-455C-9EA6-DF929625EA0E}">
        <p15:presenceInfo xmlns:p15="http://schemas.microsoft.com/office/powerpoint/2012/main" userId="S::Chendi_Cui@premierinc.com::6be5ca27-8502-4867-a74a-785424c7ea8f" providerId="AD"/>
      </p:ext>
    </p:extLst>
  </p:cmAuthor>
  <p:cmAuthor id="36" name="Christine Fu" initials="CF" lastIdx="51" clrIdx="35">
    <p:extLst>
      <p:ext uri="{19B8F6BF-5375-455C-9EA6-DF929625EA0E}">
        <p15:presenceInfo xmlns:p15="http://schemas.microsoft.com/office/powerpoint/2012/main" userId="S::christine.fu1@gilead.com::ed058007-9142-4b92-b175-c43df4de985f" providerId="AD"/>
      </p:ext>
    </p:extLst>
  </p:cmAuthor>
  <p:cmAuthor id="37" name="Rosenthal, Ning" initials="RN" lastIdx="6" clrIdx="36">
    <p:extLst>
      <p:ext uri="{19B8F6BF-5375-455C-9EA6-DF929625EA0E}">
        <p15:presenceInfo xmlns:p15="http://schemas.microsoft.com/office/powerpoint/2012/main" userId="S::Ning_Rosenthal@premierinc.com::12e1e273-b32b-4e0c-8773-682e0317a79b" providerId="AD"/>
      </p:ext>
    </p:extLst>
  </p:cmAuthor>
  <p:cmAuthor id="38" name="Anna Purdum" initials="AP" lastIdx="15" clrIdx="37">
    <p:extLst>
      <p:ext uri="{19B8F6BF-5375-455C-9EA6-DF929625EA0E}">
        <p15:presenceInfo xmlns:p15="http://schemas.microsoft.com/office/powerpoint/2012/main" userId="S::apurdum@gilead.com::1d364140-7eac-4ad5-a093-0083f0939c61" providerId="AD"/>
      </p:ext>
    </p:extLst>
  </p:cmAuthor>
  <p:cmAuthor id="39" name="Julia Snider" initials="JS" lastIdx="20" clrIdx="38">
    <p:extLst>
      <p:ext uri="{19B8F6BF-5375-455C-9EA6-DF929625EA0E}">
        <p15:presenceInfo xmlns:p15="http://schemas.microsoft.com/office/powerpoint/2012/main" userId="S::julia.snider2@gilead.com::da365385-9156-49c2-91c6-867972f8d633" providerId="AD"/>
      </p:ext>
    </p:extLst>
  </p:cmAuthor>
  <p:cmAuthor id="40" name="Clare Spooner" initials="CS" lastIdx="11" clrIdx="39">
    <p:extLst>
      <p:ext uri="{19B8F6BF-5375-455C-9EA6-DF929625EA0E}">
        <p15:presenceInfo xmlns:p15="http://schemas.microsoft.com/office/powerpoint/2012/main" userId="S::clare.spooner1@gilead.com::4d598c64-8dac-47d8-9d44-4b6c2f8af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E8E"/>
    <a:srgbClr val="BFBFBF"/>
    <a:srgbClr val="D59918"/>
    <a:srgbClr val="FFFFFF"/>
    <a:srgbClr val="D2DEF2"/>
    <a:srgbClr val="C3C3C3"/>
    <a:srgbClr val="595959"/>
    <a:srgbClr val="FFFF00"/>
    <a:srgbClr val="3060AD"/>
    <a:srgbClr val="DFEE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50" autoAdjust="0"/>
    <p:restoredTop sz="85427" autoAdjust="0"/>
  </p:normalViewPr>
  <p:slideViewPr>
    <p:cSldViewPr snapToGrid="0" snapToObjects="1">
      <p:cViewPr varScale="1">
        <p:scale>
          <a:sx n="124" d="100"/>
          <a:sy n="124" d="100"/>
        </p:scale>
        <p:origin x="822" y="96"/>
      </p:cViewPr>
      <p:guideLst>
        <p:guide orient="horz" pos="996"/>
        <p:guide pos="552"/>
        <p:guide pos="3984"/>
        <p:guide orient="horz" pos="2436"/>
      </p:guideLst>
    </p:cSldViewPr>
  </p:slideViewPr>
  <p:notesTextViewPr>
    <p:cViewPr>
      <p:scale>
        <a:sx n="150" d="100"/>
        <a:sy n="150" d="100"/>
      </p:scale>
      <p:origin x="0" y="0"/>
    </p:cViewPr>
  </p:notesTextViewPr>
  <p:sorterViewPr>
    <p:cViewPr>
      <p:scale>
        <a:sx n="125" d="100"/>
        <a:sy n="125" d="100"/>
      </p:scale>
      <p:origin x="0" y="-288"/>
    </p:cViewPr>
  </p:sorterViewPr>
  <p:notesViewPr>
    <p:cSldViewPr snapToGrid="0" snapToObjects="1">
      <p:cViewPr varScale="1">
        <p:scale>
          <a:sx n="67" d="100"/>
          <a:sy n="67" d="100"/>
        </p:scale>
        <p:origin x="3043"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premierinc-my.sharepoint.com/personal/chendi_cui_premierinc_com/Documents/Projects/Kite_CART/Presentation/Figur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premierinc-my.sharepoint.com/personal/chendi_cui_premierinc_com/Documents/Projects/Kite_CART/Presentation/Figure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462700832916117E-2"/>
          <c:y val="5.3653128096216196E-2"/>
          <c:w val="0.91947703791361335"/>
          <c:h val="0.7173446584103117"/>
        </c:manualLayout>
      </c:layout>
      <c:barChart>
        <c:barDir val="col"/>
        <c:grouping val="clustered"/>
        <c:varyColors val="0"/>
        <c:ser>
          <c:idx val="0"/>
          <c:order val="0"/>
          <c:tx>
            <c:strRef>
              <c:f>Sheet1!$B$1</c:f>
              <c:strCache>
                <c:ptCount val="1"/>
                <c:pt idx="0">
                  <c:v>CAR T</c:v>
                </c:pt>
              </c:strCache>
            </c:strRef>
          </c:tx>
          <c:spPr>
            <a:solidFill>
              <a:schemeClr val="accent2">
                <a:shade val="65000"/>
              </a:schemeClr>
            </a:solidFill>
            <a:ln>
              <a:noFill/>
            </a:ln>
            <a:effectLst/>
          </c:spPr>
          <c:invertIfNegative val="0"/>
          <c:dLbls>
            <c:dLbl>
              <c:idx val="0"/>
              <c:tx>
                <c:rich>
                  <a:bodyPr/>
                  <a:lstStyle/>
                  <a:p>
                    <a:fld id="{9975C232-7695-404E-A21D-9E69C64F7757}" type="VALUE">
                      <a:rPr lang="en-US" baseline="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A41-4F0D-B7E0-24CA5DCE287C}"/>
                </c:ext>
              </c:extLst>
            </c:dLbl>
            <c:dLbl>
              <c:idx val="2"/>
              <c:layout>
                <c:manualLayout>
                  <c:x val="-8.6705202312139257E-3"/>
                  <c:y val="-1.2427655989996714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A41-4F0D-B7E0-24CA5DCE287C}"/>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cost</c:v>
                </c:pt>
                <c:pt idx="1">
                  <c:v>Pharmacy cost</c:v>
                </c:pt>
                <c:pt idx="2">
                  <c:v>Non-pharmacy cost</c:v>
                </c:pt>
                <c:pt idx="3">
                  <c:v>Fixed cost</c:v>
                </c:pt>
                <c:pt idx="4">
                  <c:v>Variable cost</c:v>
                </c:pt>
              </c:strCache>
            </c:strRef>
          </c:cat>
          <c:val>
            <c:numRef>
              <c:f>Sheet1!$B$2:$B$6</c:f>
              <c:numCache>
                <c:formatCode>_(* #,##0_);_(* \(#,##0\);_(* "-"??_);_(@_)</c:formatCode>
                <c:ptCount val="5"/>
                <c:pt idx="0" formatCode="General">
                  <c:v>371406</c:v>
                </c:pt>
                <c:pt idx="1">
                  <c:v>330125</c:v>
                </c:pt>
                <c:pt idx="2">
                  <c:v>41590</c:v>
                </c:pt>
                <c:pt idx="3">
                  <c:v>66838</c:v>
                </c:pt>
                <c:pt idx="4">
                  <c:v>316196</c:v>
                </c:pt>
              </c:numCache>
            </c:numRef>
          </c:val>
          <c:extLst>
            <c:ext xmlns:c16="http://schemas.microsoft.com/office/drawing/2014/chart" uri="{C3380CC4-5D6E-409C-BE32-E72D297353CC}">
              <c16:uniqueId val="{00000000-B0D1-42D2-908C-4EFA0FF6D5E7}"/>
            </c:ext>
          </c:extLst>
        </c:ser>
        <c:ser>
          <c:idx val="1"/>
          <c:order val="1"/>
          <c:tx>
            <c:strRef>
              <c:f>Sheet1!$C$1</c:f>
              <c:strCache>
                <c:ptCount val="1"/>
                <c:pt idx="0">
                  <c:v>Auto-SCT</c:v>
                </c:pt>
              </c:strCache>
            </c:strRef>
          </c:tx>
          <c:spPr>
            <a:solidFill>
              <a:schemeClr val="accent3">
                <a:lumMod val="75000"/>
              </a:schemeClr>
            </a:solidFill>
            <a:ln>
              <a:noFill/>
            </a:ln>
            <a:effectLst/>
          </c:spPr>
          <c:invertIfNegative val="0"/>
          <c:dLbls>
            <c:dLbl>
              <c:idx val="1"/>
              <c:layout>
                <c:manualLayout>
                  <c:x val="0"/>
                  <c:y val="1.0638440454889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B37-4714-AE03-C90DCA1DDE9B}"/>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cost</c:v>
                </c:pt>
                <c:pt idx="1">
                  <c:v>Pharmacy cost</c:v>
                </c:pt>
                <c:pt idx="2">
                  <c:v>Non-pharmacy cost</c:v>
                </c:pt>
                <c:pt idx="3">
                  <c:v>Fixed cost</c:v>
                </c:pt>
                <c:pt idx="4">
                  <c:v>Variable cost</c:v>
                </c:pt>
              </c:strCache>
            </c:strRef>
          </c:cat>
          <c:val>
            <c:numRef>
              <c:f>Sheet1!$C$2:$C$6</c:f>
              <c:numCache>
                <c:formatCode>_(* #,##0_);_(* \(#,##0\);_(* "-"??_);_(@_)</c:formatCode>
                <c:ptCount val="5"/>
                <c:pt idx="0">
                  <c:v>96583</c:v>
                </c:pt>
                <c:pt idx="1">
                  <c:v>44790</c:v>
                </c:pt>
                <c:pt idx="2">
                  <c:v>51826</c:v>
                </c:pt>
                <c:pt idx="3">
                  <c:v>40068</c:v>
                </c:pt>
                <c:pt idx="4">
                  <c:v>56788</c:v>
                </c:pt>
              </c:numCache>
            </c:numRef>
          </c:val>
          <c:extLst>
            <c:ext xmlns:c16="http://schemas.microsoft.com/office/drawing/2014/chart" uri="{C3380CC4-5D6E-409C-BE32-E72D297353CC}">
              <c16:uniqueId val="{00000001-B0D1-42D2-908C-4EFA0FF6D5E7}"/>
            </c:ext>
          </c:extLst>
        </c:ser>
        <c:ser>
          <c:idx val="2"/>
          <c:order val="2"/>
          <c:tx>
            <c:strRef>
              <c:f>Sheet1!$D$1</c:f>
              <c:strCache>
                <c:ptCount val="1"/>
                <c:pt idx="0">
                  <c:v>Allo-SCT</c:v>
                </c:pt>
              </c:strCache>
            </c:strRef>
          </c:tx>
          <c:spPr>
            <a:solidFill>
              <a:srgbClr val="BFBFBF"/>
            </a:solidFill>
            <a:ln>
              <a:noFill/>
            </a:ln>
            <a:effectLst/>
          </c:spPr>
          <c:invertIfNegative val="0"/>
          <c:dLbls>
            <c:dLbl>
              <c:idx val="0"/>
              <c:tx>
                <c:rich>
                  <a:bodyPr/>
                  <a:lstStyle/>
                  <a:p>
                    <a:fld id="{6708B494-B3CB-4E18-A75A-402188BFF731}"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B37-4714-AE03-C90DCA1DDE9B}"/>
                </c:ext>
              </c:extLst>
            </c:dLbl>
            <c:dLbl>
              <c:idx val="1"/>
              <c:tx>
                <c:rich>
                  <a:bodyPr/>
                  <a:lstStyle/>
                  <a:p>
                    <a:fld id="{5EABB60E-A609-42AA-A3D1-422EA5FFD1A1}"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B37-4714-AE03-C90DCA1DDE9B}"/>
                </c:ext>
              </c:extLst>
            </c:dLbl>
            <c:dLbl>
              <c:idx val="2"/>
              <c:tx>
                <c:rich>
                  <a:bodyPr/>
                  <a:lstStyle/>
                  <a:p>
                    <a:fld id="{054E0D48-6FEF-43B0-8335-A4130B1AC9C6}"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B37-4714-AE03-C90DCA1DDE9B}"/>
                </c:ext>
              </c:extLst>
            </c:dLbl>
            <c:dLbl>
              <c:idx val="3"/>
              <c:tx>
                <c:rich>
                  <a:bodyPr/>
                  <a:lstStyle/>
                  <a:p>
                    <a:fld id="{3E4002E6-69F7-4D6B-BB4E-BEEA0D613E10}"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B37-4714-AE03-C90DCA1DDE9B}"/>
                </c:ext>
              </c:extLst>
            </c:dLbl>
            <c:dLbl>
              <c:idx val="4"/>
              <c:tx>
                <c:rich>
                  <a:bodyPr/>
                  <a:lstStyle/>
                  <a:p>
                    <a:fld id="{15B1BE7C-16E1-4817-B170-CA7B73A4161E}"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B37-4714-AE03-C90DCA1DDE9B}"/>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cost</c:v>
                </c:pt>
                <c:pt idx="1">
                  <c:v>Pharmacy cost</c:v>
                </c:pt>
                <c:pt idx="2">
                  <c:v>Non-pharmacy cost</c:v>
                </c:pt>
                <c:pt idx="3">
                  <c:v>Fixed cost</c:v>
                </c:pt>
                <c:pt idx="4">
                  <c:v>Variable cost</c:v>
                </c:pt>
              </c:strCache>
            </c:strRef>
          </c:cat>
          <c:val>
            <c:numRef>
              <c:f>Sheet1!$D$2:$D$6</c:f>
              <c:numCache>
                <c:formatCode>_(* #,##0_);_(* \(#,##0\);_(* "-"??_);_(@_)</c:formatCode>
                <c:ptCount val="5"/>
                <c:pt idx="0">
                  <c:v>168962</c:v>
                </c:pt>
                <c:pt idx="1">
                  <c:v>57713</c:v>
                </c:pt>
                <c:pt idx="2">
                  <c:v>112451</c:v>
                </c:pt>
                <c:pt idx="3">
                  <c:v>78955</c:v>
                </c:pt>
                <c:pt idx="4">
                  <c:v>90007</c:v>
                </c:pt>
              </c:numCache>
            </c:numRef>
          </c:val>
          <c:extLst>
            <c:ext xmlns:c16="http://schemas.microsoft.com/office/drawing/2014/chart" uri="{C3380CC4-5D6E-409C-BE32-E72D297353CC}">
              <c16:uniqueId val="{00000002-B0D1-42D2-908C-4EFA0FF6D5E7}"/>
            </c:ext>
          </c:extLst>
        </c:ser>
        <c:dLbls>
          <c:showLegendKey val="0"/>
          <c:showVal val="0"/>
          <c:showCatName val="0"/>
          <c:showSerName val="0"/>
          <c:showPercent val="0"/>
          <c:showBubbleSize val="0"/>
        </c:dLbls>
        <c:gapWidth val="219"/>
        <c:overlap val="-27"/>
        <c:axId val="1481621855"/>
        <c:axId val="1481598559"/>
      </c:barChart>
      <c:catAx>
        <c:axId val="1481621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1598559"/>
        <c:crosses val="autoZero"/>
        <c:auto val="1"/>
        <c:lblAlgn val="ctr"/>
        <c:lblOffset val="100"/>
        <c:noMultiLvlLbl val="0"/>
      </c:catAx>
      <c:valAx>
        <c:axId val="1481598559"/>
        <c:scaling>
          <c:orientation val="minMax"/>
        </c:scaling>
        <c:delete val="0"/>
        <c:axPos val="l"/>
        <c:majorGridlines>
          <c:spPr>
            <a:ln w="9525" cap="flat" cmpd="sng" algn="ctr">
              <a:solidFill>
                <a:schemeClr val="tx1">
                  <a:lumMod val="15000"/>
                  <a:lumOff val="85000"/>
                </a:schemeClr>
              </a:solidFill>
              <a:round/>
            </a:ln>
            <a:effectLst/>
          </c:spPr>
        </c:majorGridlines>
        <c:numFmt formatCode="[&gt;999999]&quot;$&quot;#,,&quot;M&quot;;[&gt;0]&quot;$&quot;#,&quot;K&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81621855"/>
        <c:crosses val="autoZero"/>
        <c:crossBetween val="between"/>
        <c:majorUnit val="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Sheet1!$A$32</c:f>
              <c:strCache>
                <c:ptCount val="1"/>
                <c:pt idx="0">
                  <c:v>Total Costs of Preparatory Care</c:v>
                </c:pt>
              </c:strCache>
            </c:strRef>
          </c:tx>
          <c:spPr>
            <a:solidFill>
              <a:schemeClr val="accent3">
                <a:lumMod val="75000"/>
              </a:schemeClr>
            </a:solidFill>
            <a:ln>
              <a:noFill/>
            </a:ln>
            <a:effectLst/>
          </c:spPr>
          <c:invertIfNegative val="0"/>
          <c:dPt>
            <c:idx val="0"/>
            <c:invertIfNegative val="0"/>
            <c:bubble3D val="0"/>
            <c:spPr>
              <a:solidFill>
                <a:schemeClr val="tx2">
                  <a:lumMod val="75000"/>
                </a:schemeClr>
              </a:solidFill>
              <a:ln>
                <a:noFill/>
              </a:ln>
              <a:effectLst/>
            </c:spPr>
            <c:extLst>
              <c:ext xmlns:c16="http://schemas.microsoft.com/office/drawing/2014/chart" uri="{C3380CC4-5D6E-409C-BE32-E72D297353CC}">
                <c16:uniqueId val="{00000002-73EA-426A-B508-A83C340F7EC2}"/>
              </c:ext>
            </c:extLst>
          </c:dPt>
          <c:dPt>
            <c:idx val="1"/>
            <c:invertIfNegative val="0"/>
            <c:bubble3D val="0"/>
            <c:spPr>
              <a:solidFill>
                <a:schemeClr val="accent3">
                  <a:lumMod val="75000"/>
                </a:schemeClr>
              </a:solidFill>
              <a:ln>
                <a:noFill/>
              </a:ln>
              <a:effectLst/>
            </c:spPr>
            <c:extLst>
              <c:ext xmlns:c16="http://schemas.microsoft.com/office/drawing/2014/chart" uri="{C3380CC4-5D6E-409C-BE32-E72D297353CC}">
                <c16:uniqueId val="{00000001-73EA-426A-B508-A83C340F7EC2}"/>
              </c:ext>
            </c:extLst>
          </c:dPt>
          <c:dPt>
            <c:idx val="2"/>
            <c:invertIfNegative val="0"/>
            <c:bubble3D val="0"/>
            <c:spPr>
              <a:solidFill>
                <a:srgbClr val="BFBFBF"/>
              </a:solidFill>
              <a:ln>
                <a:noFill/>
              </a:ln>
              <a:effectLst/>
            </c:spPr>
            <c:extLst>
              <c:ext xmlns:c16="http://schemas.microsoft.com/office/drawing/2014/chart" uri="{C3380CC4-5D6E-409C-BE32-E72D297353CC}">
                <c16:uniqueId val="{00000004-4C77-447A-9051-307E83E4D11D}"/>
              </c:ext>
            </c:extLst>
          </c:dPt>
          <c:dLbls>
            <c:dLbl>
              <c:idx val="0"/>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effectLst/>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3EA-426A-B508-A83C340F7EC2}"/>
                </c:ext>
              </c:extLst>
            </c:dLbl>
            <c:dLbl>
              <c:idx val="1"/>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EA-426A-B508-A83C340F7EC2}"/>
                </c:ext>
              </c:extLst>
            </c:dLbl>
            <c:dLbl>
              <c:idx val="2"/>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C77-447A-9051-307E83E4D11D}"/>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Sheet1!$B$31:$D$31</c:f>
              <c:strCache>
                <c:ptCount val="3"/>
                <c:pt idx="0">
                  <c:v>CAR T</c:v>
                </c:pt>
                <c:pt idx="1">
                  <c:v>Auto-SCT</c:v>
                </c:pt>
                <c:pt idx="2">
                  <c:v>Allo-SCT</c:v>
                </c:pt>
              </c:strCache>
            </c:strRef>
          </c:cat>
          <c:val>
            <c:numRef>
              <c:f>Sheet1!$B$32:$D$32</c:f>
              <c:numCache>
                <c:formatCode>_(* #,##0_);_(* \(#,##0\);_(* "-"??_);_(@_)</c:formatCode>
                <c:ptCount val="3"/>
                <c:pt idx="0" formatCode="#,##0">
                  <c:v>16441</c:v>
                </c:pt>
                <c:pt idx="1">
                  <c:v>82030</c:v>
                </c:pt>
                <c:pt idx="2">
                  <c:v>117573</c:v>
                </c:pt>
              </c:numCache>
            </c:numRef>
          </c:val>
          <c:extLst>
            <c:ext xmlns:c16="http://schemas.microsoft.com/office/drawing/2014/chart" uri="{C3380CC4-5D6E-409C-BE32-E72D297353CC}">
              <c16:uniqueId val="{00000000-73EA-426A-B508-A83C340F7EC2}"/>
            </c:ext>
          </c:extLst>
        </c:ser>
        <c:dLbls>
          <c:showLegendKey val="0"/>
          <c:showVal val="0"/>
          <c:showCatName val="0"/>
          <c:showSerName val="0"/>
          <c:showPercent val="0"/>
          <c:showBubbleSize val="0"/>
        </c:dLbls>
        <c:gapWidth val="219"/>
        <c:overlap val="-27"/>
        <c:axId val="1441623807"/>
        <c:axId val="1441617567"/>
      </c:barChart>
      <c:catAx>
        <c:axId val="1441623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41617567"/>
        <c:crosses val="autoZero"/>
        <c:auto val="1"/>
        <c:lblAlgn val="ctr"/>
        <c:lblOffset val="100"/>
        <c:noMultiLvlLbl val="0"/>
      </c:catAx>
      <c:valAx>
        <c:axId val="1441617567"/>
        <c:scaling>
          <c:orientation val="minMax"/>
        </c:scaling>
        <c:delete val="0"/>
        <c:axPos val="l"/>
        <c:majorGridlines>
          <c:spPr>
            <a:ln w="9525" cap="flat" cmpd="sng" algn="ctr">
              <a:solidFill>
                <a:schemeClr val="tx1">
                  <a:lumMod val="15000"/>
                  <a:lumOff val="85000"/>
                </a:schemeClr>
              </a:solidFill>
              <a:round/>
            </a:ln>
            <a:effectLst/>
          </c:spPr>
        </c:majorGridlines>
        <c:numFmt formatCode="[&gt;999999]&quot;$&quot;#,,&quot;M&quot;;[&gt;0]&quot;$&quot;#,&quot;K&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416238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1192385169811944E-2"/>
          <c:y val="6.4775691319942014E-2"/>
          <c:w val="0.92248998807890492"/>
          <c:h val="0.71884350978823119"/>
        </c:manualLayout>
      </c:layout>
      <c:barChart>
        <c:barDir val="col"/>
        <c:grouping val="clustered"/>
        <c:varyColors val="0"/>
        <c:ser>
          <c:idx val="0"/>
          <c:order val="0"/>
          <c:tx>
            <c:strRef>
              <c:f>Sheet1!$N$34</c:f>
              <c:strCache>
                <c:ptCount val="1"/>
                <c:pt idx="0">
                  <c:v>CAR T</c:v>
                </c:pt>
              </c:strCache>
            </c:strRef>
          </c:tx>
          <c:spPr>
            <a:solidFill>
              <a:schemeClr val="accent2">
                <a:shade val="65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Sheet1!$M$35:$M$36</c:f>
              <c:strCache>
                <c:ptCount val="2"/>
                <c:pt idx="0">
                  <c:v>90-day Pre-Index Cost</c:v>
                </c:pt>
                <c:pt idx="1">
                  <c:v>180-day Pre-Index Cost</c:v>
                </c:pt>
              </c:strCache>
            </c:strRef>
          </c:cat>
          <c:val>
            <c:numRef>
              <c:f>Sheet1!$N$35:$N$36</c:f>
              <c:numCache>
                <c:formatCode>_(* #,##0_);_(* \(#,##0\);_(* "-"??_);_(@_)</c:formatCode>
                <c:ptCount val="2"/>
                <c:pt idx="0">
                  <c:v>33204</c:v>
                </c:pt>
                <c:pt idx="1">
                  <c:v>52598</c:v>
                </c:pt>
              </c:numCache>
            </c:numRef>
          </c:val>
          <c:extLst>
            <c:ext xmlns:c16="http://schemas.microsoft.com/office/drawing/2014/chart" uri="{C3380CC4-5D6E-409C-BE32-E72D297353CC}">
              <c16:uniqueId val="{00000000-8CB0-4D81-BE7A-7BB75BF0D642}"/>
            </c:ext>
          </c:extLst>
        </c:ser>
        <c:ser>
          <c:idx val="1"/>
          <c:order val="1"/>
          <c:tx>
            <c:strRef>
              <c:f>Sheet1!$O$34</c:f>
              <c:strCache>
                <c:ptCount val="1"/>
                <c:pt idx="0">
                  <c:v>Auto-SCT</c:v>
                </c:pt>
              </c:strCache>
            </c:strRef>
          </c:tx>
          <c:spPr>
            <a:solidFill>
              <a:schemeClr val="accent3">
                <a:lumMod val="75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Sheet1!$M$35:$M$36</c:f>
              <c:strCache>
                <c:ptCount val="2"/>
                <c:pt idx="0">
                  <c:v>90-day Pre-Index Cost</c:v>
                </c:pt>
                <c:pt idx="1">
                  <c:v>180-day Pre-Index Cost</c:v>
                </c:pt>
              </c:strCache>
            </c:strRef>
          </c:cat>
          <c:val>
            <c:numRef>
              <c:f>Sheet1!$O$35:$O$36</c:f>
              <c:numCache>
                <c:formatCode>_(* #,##0_);_(* \(#,##0\);_(* "-"??_);_(@_)</c:formatCode>
                <c:ptCount val="2"/>
                <c:pt idx="0">
                  <c:v>49375</c:v>
                </c:pt>
                <c:pt idx="1">
                  <c:v>73368</c:v>
                </c:pt>
              </c:numCache>
            </c:numRef>
          </c:val>
          <c:extLst>
            <c:ext xmlns:c16="http://schemas.microsoft.com/office/drawing/2014/chart" uri="{C3380CC4-5D6E-409C-BE32-E72D297353CC}">
              <c16:uniqueId val="{00000001-8CB0-4D81-BE7A-7BB75BF0D642}"/>
            </c:ext>
          </c:extLst>
        </c:ser>
        <c:ser>
          <c:idx val="2"/>
          <c:order val="2"/>
          <c:tx>
            <c:strRef>
              <c:f>Sheet1!$P$34</c:f>
              <c:strCache>
                <c:ptCount val="1"/>
                <c:pt idx="0">
                  <c:v>Allo-SCT</c:v>
                </c:pt>
              </c:strCache>
            </c:strRef>
          </c:tx>
          <c:spPr>
            <a:solidFill>
              <a:srgbClr val="BFBFBF"/>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Sheet1!$M$35:$M$36</c:f>
              <c:strCache>
                <c:ptCount val="2"/>
                <c:pt idx="0">
                  <c:v>90-day Pre-Index Cost</c:v>
                </c:pt>
                <c:pt idx="1">
                  <c:v>180-day Pre-Index Cost</c:v>
                </c:pt>
              </c:strCache>
            </c:strRef>
          </c:cat>
          <c:val>
            <c:numRef>
              <c:f>Sheet1!$P$35:$P$36</c:f>
              <c:numCache>
                <c:formatCode>_(* #,##0_);_(* \(#,##0\);_(* "-"??_);_(@_)</c:formatCode>
                <c:ptCount val="2"/>
                <c:pt idx="0">
                  <c:v>43621</c:v>
                </c:pt>
                <c:pt idx="1">
                  <c:v>82813</c:v>
                </c:pt>
              </c:numCache>
            </c:numRef>
          </c:val>
          <c:extLst>
            <c:ext xmlns:c16="http://schemas.microsoft.com/office/drawing/2014/chart" uri="{C3380CC4-5D6E-409C-BE32-E72D297353CC}">
              <c16:uniqueId val="{00000002-8CB0-4D81-BE7A-7BB75BF0D642}"/>
            </c:ext>
          </c:extLst>
        </c:ser>
        <c:dLbls>
          <c:dLblPos val="outEnd"/>
          <c:showLegendKey val="0"/>
          <c:showVal val="1"/>
          <c:showCatName val="0"/>
          <c:showSerName val="0"/>
          <c:showPercent val="0"/>
          <c:showBubbleSize val="0"/>
        </c:dLbls>
        <c:gapWidth val="219"/>
        <c:overlap val="-27"/>
        <c:axId val="2041864272"/>
        <c:axId val="2041865520"/>
      </c:barChart>
      <c:catAx>
        <c:axId val="204186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41865520"/>
        <c:crosses val="autoZero"/>
        <c:auto val="1"/>
        <c:lblAlgn val="ctr"/>
        <c:lblOffset val="100"/>
        <c:noMultiLvlLbl val="0"/>
      </c:catAx>
      <c:valAx>
        <c:axId val="2041865520"/>
        <c:scaling>
          <c:orientation val="minMax"/>
          <c:max val="100000"/>
        </c:scaling>
        <c:delete val="0"/>
        <c:axPos val="l"/>
        <c:majorGridlines>
          <c:spPr>
            <a:ln w="9525" cap="flat" cmpd="sng" algn="ctr">
              <a:solidFill>
                <a:schemeClr val="tx1">
                  <a:lumMod val="15000"/>
                  <a:lumOff val="85000"/>
                </a:schemeClr>
              </a:solidFill>
              <a:round/>
            </a:ln>
            <a:effectLst/>
          </c:spPr>
        </c:majorGridlines>
        <c:numFmt formatCode="[&gt;999999]&quot;$&quot;#,,&quot;M&quot;;[&gt;0]&quot;$&quot;#,&quot;K&quot;;#"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041864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dirty="0"/>
              <a:t>180-day Post-Index Cost</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Sheet1!$A$54</c:f>
              <c:strCache>
                <c:ptCount val="1"/>
                <c:pt idx="0">
                  <c:v>180-day All-Cause Cost</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2C27-4D15-A9FF-0F89A869602E}"/>
              </c:ext>
            </c:extLst>
          </c:dPt>
          <c:dPt>
            <c:idx val="1"/>
            <c:invertIfNegative val="0"/>
            <c:bubble3D val="0"/>
            <c:spPr>
              <a:solidFill>
                <a:schemeClr val="accent3">
                  <a:lumMod val="75000"/>
                </a:schemeClr>
              </a:solidFill>
              <a:ln>
                <a:noFill/>
              </a:ln>
              <a:effectLst/>
            </c:spPr>
            <c:extLst>
              <c:ext xmlns:c16="http://schemas.microsoft.com/office/drawing/2014/chart" uri="{C3380CC4-5D6E-409C-BE32-E72D297353CC}">
                <c16:uniqueId val="{00000002-2C27-4D15-A9FF-0F89A869602E}"/>
              </c:ext>
            </c:extLst>
          </c:dPt>
          <c:dPt>
            <c:idx val="2"/>
            <c:invertIfNegative val="0"/>
            <c:bubble3D val="0"/>
            <c:spPr>
              <a:solidFill>
                <a:srgbClr val="BFBFBF"/>
              </a:solidFill>
              <a:ln>
                <a:noFill/>
              </a:ln>
              <a:effectLst/>
            </c:spPr>
            <c:extLst>
              <c:ext xmlns:c16="http://schemas.microsoft.com/office/drawing/2014/chart" uri="{C3380CC4-5D6E-409C-BE32-E72D297353CC}">
                <c16:uniqueId val="{00000004-1D45-4630-A9EC-3BED575A4448}"/>
              </c:ext>
            </c:extLst>
          </c:dPt>
          <c:dLbls>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fld id="{BEE863D6-F89E-4C2D-9589-24E6116712C8}" type="VALUE">
                      <a:rPr lang="en-US" b="1" smtClean="0"/>
                      <a:pPr>
                        <a:defRPr sz="1100" b="1"/>
                      </a:pPr>
                      <a:t>[VALUE]</a:t>
                    </a:fld>
                    <a:endParaRPr lang="en-US"/>
                  </a:p>
                </c:rich>
              </c:tx>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C27-4D15-A9FF-0F89A869602E}"/>
                </c:ext>
              </c:extLst>
            </c:dLbl>
            <c:dLbl>
              <c:idx val="1"/>
              <c:tx>
                <c:rich>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fld id="{40EC70AA-4367-4423-AAA6-1328FCC39CEB}" type="VALUE">
                      <a:rPr lang="en-US" b="1" smtClean="0"/>
                      <a:pPr>
                        <a:defRPr sz="1100" b="1"/>
                      </a:pPr>
                      <a:t>[VALUE]</a:t>
                    </a:fld>
                    <a:endParaRPr lang="en-US"/>
                  </a:p>
                </c:rich>
              </c:tx>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C27-4D15-A9FF-0F89A869602E}"/>
                </c:ext>
              </c:extLst>
            </c:dLbl>
            <c:dLbl>
              <c:idx val="2"/>
              <c:tx>
                <c:rich>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fld id="{CFB6B023-F309-4E0C-AECF-10710AFA48A6}" type="VALUE">
                      <a:rPr lang="en-US" b="1" smtClean="0"/>
                      <a:pPr>
                        <a:defRPr sz="1100" b="1"/>
                      </a:pPr>
                      <a:t>[VALUE]</a:t>
                    </a:fld>
                    <a:endParaRPr lang="en-US"/>
                  </a:p>
                </c:rich>
              </c:tx>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D45-4630-A9EC-3BED575A444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Sheet1!$B$53:$D$53</c:f>
              <c:strCache>
                <c:ptCount val="3"/>
                <c:pt idx="0">
                  <c:v>CAR T</c:v>
                </c:pt>
                <c:pt idx="1">
                  <c:v>Auto-SCT</c:v>
                </c:pt>
                <c:pt idx="2">
                  <c:v>Allo-SCT</c:v>
                </c:pt>
              </c:strCache>
            </c:strRef>
          </c:cat>
          <c:val>
            <c:numRef>
              <c:f>Sheet1!$B$54:$D$54</c:f>
              <c:numCache>
                <c:formatCode>#,##0</c:formatCode>
                <c:ptCount val="3"/>
                <c:pt idx="0">
                  <c:v>47612</c:v>
                </c:pt>
                <c:pt idx="1">
                  <c:v>20378</c:v>
                </c:pt>
                <c:pt idx="2">
                  <c:v>72898</c:v>
                </c:pt>
              </c:numCache>
            </c:numRef>
          </c:val>
          <c:extLst>
            <c:ext xmlns:c16="http://schemas.microsoft.com/office/drawing/2014/chart" uri="{C3380CC4-5D6E-409C-BE32-E72D297353CC}">
              <c16:uniqueId val="{00000000-2C27-4D15-A9FF-0F89A869602E}"/>
            </c:ext>
          </c:extLst>
        </c:ser>
        <c:dLbls>
          <c:showLegendKey val="0"/>
          <c:showVal val="0"/>
          <c:showCatName val="0"/>
          <c:showSerName val="0"/>
          <c:showPercent val="0"/>
          <c:showBubbleSize val="0"/>
        </c:dLbls>
        <c:gapWidth val="219"/>
        <c:overlap val="-27"/>
        <c:axId val="1481625599"/>
        <c:axId val="1481630591"/>
      </c:barChart>
      <c:catAx>
        <c:axId val="1481625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81630591"/>
        <c:crosses val="autoZero"/>
        <c:auto val="1"/>
        <c:lblAlgn val="ctr"/>
        <c:lblOffset val="100"/>
        <c:noMultiLvlLbl val="0"/>
      </c:catAx>
      <c:valAx>
        <c:axId val="1481630591"/>
        <c:scaling>
          <c:orientation val="minMax"/>
        </c:scaling>
        <c:delete val="0"/>
        <c:axPos val="l"/>
        <c:majorGridlines>
          <c:spPr>
            <a:ln w="9525" cap="flat" cmpd="sng" algn="ctr">
              <a:solidFill>
                <a:schemeClr val="tx1">
                  <a:lumMod val="15000"/>
                  <a:lumOff val="85000"/>
                </a:schemeClr>
              </a:solidFill>
              <a:round/>
            </a:ln>
            <a:effectLst/>
          </c:spPr>
        </c:majorGridlines>
        <c:numFmt formatCode="[&gt;999999]&quot;$&quot;#,,&quot;M&quot;;[&gt;0]&quot;$&quot;#,&quot;K&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816255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96835021121505E-2"/>
          <c:y val="4.072961308770167E-2"/>
          <c:w val="0.93107595900522233"/>
          <c:h val="0.62886121829398345"/>
        </c:manualLayout>
      </c:layout>
      <c:barChart>
        <c:barDir val="col"/>
        <c:grouping val="clustered"/>
        <c:varyColors val="0"/>
        <c:ser>
          <c:idx val="0"/>
          <c:order val="0"/>
          <c:tx>
            <c:strRef>
              <c:f>Sheet1!$N$1</c:f>
              <c:strCache>
                <c:ptCount val="1"/>
                <c:pt idx="0">
                  <c:v>CAR T</c:v>
                </c:pt>
              </c:strCache>
            </c:strRef>
          </c:tx>
          <c:spPr>
            <a:solidFill>
              <a:srgbClr val="264E8E"/>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Sheet1!$M$2:$M$14</c:f>
              <c:strCache>
                <c:ptCount val="13"/>
                <c:pt idx="0">
                  <c:v>CRS</c:v>
                </c:pt>
                <c:pt idx="1">
                  <c:v>Neurological Toxicity</c:v>
                </c:pt>
                <c:pt idx="2">
                  <c:v>Leukopenia</c:v>
                </c:pt>
                <c:pt idx="3">
                  <c:v>Febrile neutropenia</c:v>
                </c:pt>
                <c:pt idx="4">
                  <c:v>Thrombocytopenia</c:v>
                </c:pt>
                <c:pt idx="5">
                  <c:v>Anemia</c:v>
                </c:pt>
                <c:pt idx="6">
                  <c:v>Renal Failure</c:v>
                </c:pt>
                <c:pt idx="7">
                  <c:v>Nausea/Vomiting</c:v>
                </c:pt>
                <c:pt idx="8">
                  <c:v>Infections</c:v>
                </c:pt>
                <c:pt idx="9">
                  <c:v>Pneumonia</c:v>
                </c:pt>
                <c:pt idx="10">
                  <c:v>Acute Respiratory Failure</c:v>
                </c:pt>
                <c:pt idx="11">
                  <c:v>Acute Heart Failure</c:v>
                </c:pt>
                <c:pt idx="12">
                  <c:v>Graft-versus-host disease</c:v>
                </c:pt>
              </c:strCache>
            </c:strRef>
          </c:cat>
          <c:val>
            <c:numRef>
              <c:f>Sheet1!$N$2:$N$14</c:f>
              <c:numCache>
                <c:formatCode>0.0%</c:formatCode>
                <c:ptCount val="13"/>
                <c:pt idx="0">
                  <c:v>0.192</c:v>
                </c:pt>
                <c:pt idx="1">
                  <c:v>0.188</c:v>
                </c:pt>
                <c:pt idx="2">
                  <c:v>2.4E-2</c:v>
                </c:pt>
                <c:pt idx="3">
                  <c:v>0.58199999999999996</c:v>
                </c:pt>
                <c:pt idx="4">
                  <c:v>0.26900000000000002</c:v>
                </c:pt>
                <c:pt idx="5">
                  <c:v>0.22600000000000001</c:v>
                </c:pt>
                <c:pt idx="6">
                  <c:v>0.16300000000000001</c:v>
                </c:pt>
                <c:pt idx="7">
                  <c:v>0.16800000000000001</c:v>
                </c:pt>
                <c:pt idx="8">
                  <c:v>0.154</c:v>
                </c:pt>
                <c:pt idx="9">
                  <c:v>8.2000000000000003E-2</c:v>
                </c:pt>
                <c:pt idx="10">
                  <c:v>7.6999999999999999E-2</c:v>
                </c:pt>
                <c:pt idx="11">
                  <c:v>5.8000000000000003E-2</c:v>
                </c:pt>
                <c:pt idx="12">
                  <c:v>0</c:v>
                </c:pt>
              </c:numCache>
            </c:numRef>
          </c:val>
          <c:extLst>
            <c:ext xmlns:c16="http://schemas.microsoft.com/office/drawing/2014/chart" uri="{C3380CC4-5D6E-409C-BE32-E72D297353CC}">
              <c16:uniqueId val="{00000000-A83F-4C0C-B9E4-89BBCAA41022}"/>
            </c:ext>
          </c:extLst>
        </c:ser>
        <c:ser>
          <c:idx val="1"/>
          <c:order val="1"/>
          <c:tx>
            <c:strRef>
              <c:f>Sheet1!$O$1</c:f>
              <c:strCache>
                <c:ptCount val="1"/>
                <c:pt idx="0">
                  <c:v>Auto-SCT</c:v>
                </c:pt>
              </c:strCache>
            </c:strRef>
          </c:tx>
          <c:spPr>
            <a:solidFill>
              <a:srgbClr val="D59918"/>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Sheet1!$M$2:$M$14</c:f>
              <c:strCache>
                <c:ptCount val="13"/>
                <c:pt idx="0">
                  <c:v>CRS</c:v>
                </c:pt>
                <c:pt idx="1">
                  <c:v>Neurological Toxicity</c:v>
                </c:pt>
                <c:pt idx="2">
                  <c:v>Leukopenia</c:v>
                </c:pt>
                <c:pt idx="3">
                  <c:v>Febrile neutropenia</c:v>
                </c:pt>
                <c:pt idx="4">
                  <c:v>Thrombocytopenia</c:v>
                </c:pt>
                <c:pt idx="5">
                  <c:v>Anemia</c:v>
                </c:pt>
                <c:pt idx="6">
                  <c:v>Renal Failure</c:v>
                </c:pt>
                <c:pt idx="7">
                  <c:v>Nausea/Vomiting</c:v>
                </c:pt>
                <c:pt idx="8">
                  <c:v>Infections</c:v>
                </c:pt>
                <c:pt idx="9">
                  <c:v>Pneumonia</c:v>
                </c:pt>
                <c:pt idx="10">
                  <c:v>Acute Respiratory Failure</c:v>
                </c:pt>
                <c:pt idx="11">
                  <c:v>Acute Heart Failure</c:v>
                </c:pt>
                <c:pt idx="12">
                  <c:v>Graft-versus-host disease</c:v>
                </c:pt>
              </c:strCache>
            </c:strRef>
          </c:cat>
          <c:val>
            <c:numRef>
              <c:f>Sheet1!$O$2:$O$14</c:f>
              <c:numCache>
                <c:formatCode>0.0%</c:formatCode>
                <c:ptCount val="13"/>
                <c:pt idx="0">
                  <c:v>0</c:v>
                </c:pt>
                <c:pt idx="1">
                  <c:v>5.7000000000000002E-2</c:v>
                </c:pt>
                <c:pt idx="2">
                  <c:v>8.0000000000000002E-3</c:v>
                </c:pt>
                <c:pt idx="3">
                  <c:v>0.56299999999999994</c:v>
                </c:pt>
                <c:pt idx="4">
                  <c:v>0.222</c:v>
                </c:pt>
                <c:pt idx="5">
                  <c:v>0.193</c:v>
                </c:pt>
                <c:pt idx="6">
                  <c:v>0.126</c:v>
                </c:pt>
                <c:pt idx="7">
                  <c:v>0.29199999999999998</c:v>
                </c:pt>
                <c:pt idx="8">
                  <c:v>0.309</c:v>
                </c:pt>
                <c:pt idx="9">
                  <c:v>9.0999999999999998E-2</c:v>
                </c:pt>
                <c:pt idx="10">
                  <c:v>5.7000000000000002E-2</c:v>
                </c:pt>
                <c:pt idx="11">
                  <c:v>4.7E-2</c:v>
                </c:pt>
                <c:pt idx="12">
                  <c:v>8.0000000000000002E-3</c:v>
                </c:pt>
              </c:numCache>
            </c:numRef>
          </c:val>
          <c:extLst>
            <c:ext xmlns:c16="http://schemas.microsoft.com/office/drawing/2014/chart" uri="{C3380CC4-5D6E-409C-BE32-E72D297353CC}">
              <c16:uniqueId val="{00000001-A83F-4C0C-B9E4-89BBCAA41022}"/>
            </c:ext>
          </c:extLst>
        </c:ser>
        <c:ser>
          <c:idx val="2"/>
          <c:order val="2"/>
          <c:tx>
            <c:strRef>
              <c:f>Sheet1!$P$1</c:f>
              <c:strCache>
                <c:ptCount val="1"/>
                <c:pt idx="0">
                  <c:v>Allo-SCT</c:v>
                </c:pt>
              </c:strCache>
            </c:strRef>
          </c:tx>
          <c:spPr>
            <a:solidFill>
              <a:srgbClr val="BFBFBF"/>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Sheet1!$M$2:$M$14</c:f>
              <c:strCache>
                <c:ptCount val="13"/>
                <c:pt idx="0">
                  <c:v>CRS</c:v>
                </c:pt>
                <c:pt idx="1">
                  <c:v>Neurological Toxicity</c:v>
                </c:pt>
                <c:pt idx="2">
                  <c:v>Leukopenia</c:v>
                </c:pt>
                <c:pt idx="3">
                  <c:v>Febrile neutropenia</c:v>
                </c:pt>
                <c:pt idx="4">
                  <c:v>Thrombocytopenia</c:v>
                </c:pt>
                <c:pt idx="5">
                  <c:v>Anemia</c:v>
                </c:pt>
                <c:pt idx="6">
                  <c:v>Renal Failure</c:v>
                </c:pt>
                <c:pt idx="7">
                  <c:v>Nausea/Vomiting</c:v>
                </c:pt>
                <c:pt idx="8">
                  <c:v>Infections</c:v>
                </c:pt>
                <c:pt idx="9">
                  <c:v>Pneumonia</c:v>
                </c:pt>
                <c:pt idx="10">
                  <c:v>Acute Respiratory Failure</c:v>
                </c:pt>
                <c:pt idx="11">
                  <c:v>Acute Heart Failure</c:v>
                </c:pt>
                <c:pt idx="12">
                  <c:v>Graft-versus-host disease</c:v>
                </c:pt>
              </c:strCache>
            </c:strRef>
          </c:cat>
          <c:val>
            <c:numRef>
              <c:f>Sheet1!$P$2:$P$14</c:f>
              <c:numCache>
                <c:formatCode>0.0%</c:formatCode>
                <c:ptCount val="13"/>
                <c:pt idx="0">
                  <c:v>0</c:v>
                </c:pt>
                <c:pt idx="1">
                  <c:v>0.10199999999999999</c:v>
                </c:pt>
                <c:pt idx="2">
                  <c:v>0.02</c:v>
                </c:pt>
                <c:pt idx="3">
                  <c:v>0.63300000000000001</c:v>
                </c:pt>
                <c:pt idx="4">
                  <c:v>0.30599999999999999</c:v>
                </c:pt>
                <c:pt idx="5">
                  <c:v>0.245</c:v>
                </c:pt>
                <c:pt idx="6">
                  <c:v>0.26500000000000001</c:v>
                </c:pt>
                <c:pt idx="7">
                  <c:v>0.28599999999999998</c:v>
                </c:pt>
                <c:pt idx="8">
                  <c:v>0.44900000000000001</c:v>
                </c:pt>
                <c:pt idx="9">
                  <c:v>0.122</c:v>
                </c:pt>
                <c:pt idx="10">
                  <c:v>0.14299999999999999</c:v>
                </c:pt>
                <c:pt idx="11">
                  <c:v>4.1000000000000002E-2</c:v>
                </c:pt>
                <c:pt idx="12">
                  <c:v>0.32700000000000001</c:v>
                </c:pt>
              </c:numCache>
            </c:numRef>
          </c:val>
          <c:extLst>
            <c:ext xmlns:c16="http://schemas.microsoft.com/office/drawing/2014/chart" uri="{C3380CC4-5D6E-409C-BE32-E72D297353CC}">
              <c16:uniqueId val="{00000002-A83F-4C0C-B9E4-89BBCAA41022}"/>
            </c:ext>
          </c:extLst>
        </c:ser>
        <c:dLbls>
          <c:dLblPos val="outEnd"/>
          <c:showLegendKey val="0"/>
          <c:showVal val="1"/>
          <c:showCatName val="0"/>
          <c:showSerName val="0"/>
          <c:showPercent val="0"/>
          <c:showBubbleSize val="0"/>
        </c:dLbls>
        <c:gapWidth val="219"/>
        <c:overlap val="-27"/>
        <c:axId val="1474738223"/>
        <c:axId val="1989273711"/>
      </c:barChart>
      <c:catAx>
        <c:axId val="147473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989273711"/>
        <c:crosses val="autoZero"/>
        <c:auto val="1"/>
        <c:lblAlgn val="ctr"/>
        <c:lblOffset val="100"/>
        <c:noMultiLvlLbl val="0"/>
      </c:catAx>
      <c:valAx>
        <c:axId val="19892737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74738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E184712-9995-4617-9A83-46F46D751FAC}" type="datetimeFigureOut">
              <a:rPr lang="en-US"/>
              <a:pPr>
                <a:defRPr/>
              </a:pPr>
              <a:t>11/10/2022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6AB0C320-C289-41B8-9E12-86E707535338}" type="slidenum">
              <a:rPr/>
              <a:pPr>
                <a:defRPr/>
              </a:pPr>
              <a:t>‹#›</a:t>
            </a:fld>
            <a:endParaRPr lang="en-US" dirty="0"/>
          </a:p>
        </p:txBody>
      </p:sp>
    </p:spTree>
    <p:extLst>
      <p:ext uri="{BB962C8B-B14F-4D97-AF65-F5344CB8AC3E}">
        <p14:creationId xmlns:p14="http://schemas.microsoft.com/office/powerpoint/2010/main" val="419543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ADE7B7E-B59C-4FF4-85D4-6F3778E8DD9E}" type="datetimeFigureOut">
              <a:rPr lang="en-US"/>
              <a:pPr>
                <a:defRPr/>
              </a:pPr>
              <a:t>11/10/2022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4AD5D54-0181-4E15-B8E4-C6EF6E94A0BC}" type="slidenum">
              <a:rPr/>
              <a:pPr>
                <a:defRPr/>
              </a:pPr>
              <a:t>‹#›</a:t>
            </a:fld>
            <a:endParaRPr lang="en-US" dirty="0"/>
          </a:p>
        </p:txBody>
      </p:sp>
    </p:spTree>
    <p:extLst>
      <p:ext uri="{BB962C8B-B14F-4D97-AF65-F5344CB8AC3E}">
        <p14:creationId xmlns:p14="http://schemas.microsoft.com/office/powerpoint/2010/main" val="38458790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AD5D54-0181-4E15-B8E4-C6EF6E94A0BC}" type="slidenum">
              <a:rPr lang="en-US" smtClean="0"/>
              <a:pPr>
                <a:defRPr/>
              </a:pPr>
              <a:t>1</a:t>
            </a:fld>
            <a:endParaRPr lang="en-US" dirty="0"/>
          </a:p>
        </p:txBody>
      </p:sp>
    </p:spTree>
    <p:extLst>
      <p:ext uri="{BB962C8B-B14F-4D97-AF65-F5344CB8AC3E}">
        <p14:creationId xmlns:p14="http://schemas.microsoft.com/office/powerpoint/2010/main" val="3256270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No highlight</a:t>
            </a:r>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11</a:t>
            </a:fld>
            <a:endParaRPr lang="en-US" dirty="0"/>
          </a:p>
        </p:txBody>
      </p:sp>
    </p:spTree>
    <p:extLst>
      <p:ext uri="{BB962C8B-B14F-4D97-AF65-F5344CB8AC3E}">
        <p14:creationId xmlns:p14="http://schemas.microsoft.com/office/powerpoint/2010/main" val="973853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if data correct 30 days</a:t>
            </a:r>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12</a:t>
            </a:fld>
            <a:endParaRPr lang="en-US" dirty="0"/>
          </a:p>
        </p:txBody>
      </p:sp>
    </p:spTree>
    <p:extLst>
      <p:ext uri="{BB962C8B-B14F-4D97-AF65-F5344CB8AC3E}">
        <p14:creationId xmlns:p14="http://schemas.microsoft.com/office/powerpoint/2010/main" val="4256888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13</a:t>
            </a:fld>
            <a:endParaRPr lang="en-US" dirty="0"/>
          </a:p>
        </p:txBody>
      </p:sp>
    </p:spTree>
    <p:extLst>
      <p:ext uri="{BB962C8B-B14F-4D97-AF65-F5344CB8AC3E}">
        <p14:creationId xmlns:p14="http://schemas.microsoft.com/office/powerpoint/2010/main" val="74013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
            </a:r>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14</a:t>
            </a:fld>
            <a:endParaRPr lang="en-US" dirty="0"/>
          </a:p>
        </p:txBody>
      </p:sp>
    </p:spTree>
    <p:extLst>
      <p:ext uri="{BB962C8B-B14F-4D97-AF65-F5344CB8AC3E}">
        <p14:creationId xmlns:p14="http://schemas.microsoft.com/office/powerpoint/2010/main" val="1344444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AD5D54-0181-4E15-B8E4-C6EF6E94A0BC}" type="slidenum">
              <a:rPr lang="en-US" smtClean="0"/>
              <a:pPr>
                <a:defRPr/>
              </a:pPr>
              <a:t>16</a:t>
            </a:fld>
            <a:endParaRPr lang="en-US" dirty="0"/>
          </a:p>
        </p:txBody>
      </p:sp>
    </p:spTree>
    <p:extLst>
      <p:ext uri="{BB962C8B-B14F-4D97-AF65-F5344CB8AC3E}">
        <p14:creationId xmlns:p14="http://schemas.microsoft.com/office/powerpoint/2010/main" val="90198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2</a:t>
            </a:fld>
            <a:endParaRPr lang="en-US" dirty="0"/>
          </a:p>
        </p:txBody>
      </p:sp>
    </p:spTree>
    <p:extLst>
      <p:ext uri="{BB962C8B-B14F-4D97-AF65-F5344CB8AC3E}">
        <p14:creationId xmlns:p14="http://schemas.microsoft.com/office/powerpoint/2010/main" val="340435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3</a:t>
            </a:fld>
            <a:endParaRPr lang="en-US" dirty="0"/>
          </a:p>
        </p:txBody>
      </p:sp>
    </p:spTree>
    <p:extLst>
      <p:ext uri="{BB962C8B-B14F-4D97-AF65-F5344CB8AC3E}">
        <p14:creationId xmlns:p14="http://schemas.microsoft.com/office/powerpoint/2010/main" val="4186800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5</a:t>
            </a:fld>
            <a:endParaRPr lang="en-US" dirty="0"/>
          </a:p>
        </p:txBody>
      </p:sp>
    </p:spTree>
    <p:extLst>
      <p:ext uri="{BB962C8B-B14F-4D97-AF65-F5344CB8AC3E}">
        <p14:creationId xmlns:p14="http://schemas.microsoft.com/office/powerpoint/2010/main" val="173317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6</a:t>
            </a:fld>
            <a:endParaRPr lang="en-US" dirty="0"/>
          </a:p>
        </p:txBody>
      </p:sp>
    </p:spTree>
    <p:extLst>
      <p:ext uri="{BB962C8B-B14F-4D97-AF65-F5344CB8AC3E}">
        <p14:creationId xmlns:p14="http://schemas.microsoft.com/office/powerpoint/2010/main" val="3215149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patients who had ICU stay at index visit, the average ICU days/LOS: auto-SCT 76%; </a:t>
            </a:r>
            <a:r>
              <a:rPr lang="en-US" dirty="0" err="1"/>
              <a:t>allo</a:t>
            </a:r>
            <a:r>
              <a:rPr lang="en-US" dirty="0"/>
              <a:t>-SCT 75%.</a:t>
            </a:r>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7</a:t>
            </a:fld>
            <a:endParaRPr lang="en-US" dirty="0"/>
          </a:p>
        </p:txBody>
      </p:sp>
    </p:spTree>
    <p:extLst>
      <p:ext uri="{BB962C8B-B14F-4D97-AF65-F5344CB8AC3E}">
        <p14:creationId xmlns:p14="http://schemas.microsoft.com/office/powerpoint/2010/main" val="1888063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8</a:t>
            </a:fld>
            <a:endParaRPr lang="en-US" dirty="0"/>
          </a:p>
        </p:txBody>
      </p:sp>
    </p:spTree>
    <p:extLst>
      <p:ext uri="{BB962C8B-B14F-4D97-AF65-F5344CB8AC3E}">
        <p14:creationId xmlns:p14="http://schemas.microsoft.com/office/powerpoint/2010/main" val="149970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9</a:t>
            </a:fld>
            <a:endParaRPr lang="en-US" dirty="0"/>
          </a:p>
        </p:txBody>
      </p:sp>
    </p:spTree>
    <p:extLst>
      <p:ext uri="{BB962C8B-B14F-4D97-AF65-F5344CB8AC3E}">
        <p14:creationId xmlns:p14="http://schemas.microsoft.com/office/powerpoint/2010/main" val="2158486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94AD5D54-0181-4E15-B8E4-C6EF6E94A0BC}" type="slidenum">
              <a:rPr lang="en-US" smtClean="0"/>
              <a:pPr>
                <a:defRPr/>
              </a:pPr>
              <a:t>10</a:t>
            </a:fld>
            <a:endParaRPr lang="en-US" dirty="0"/>
          </a:p>
        </p:txBody>
      </p:sp>
    </p:spTree>
    <p:extLst>
      <p:ext uri="{BB962C8B-B14F-4D97-AF65-F5344CB8AC3E}">
        <p14:creationId xmlns:p14="http://schemas.microsoft.com/office/powerpoint/2010/main" val="15711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closures">
    <p:spTree>
      <p:nvGrpSpPr>
        <p:cNvPr id="1" name=""/>
        <p:cNvGrpSpPr/>
        <p:nvPr/>
      </p:nvGrpSpPr>
      <p:grpSpPr>
        <a:xfrm>
          <a:off x="0" y="0"/>
          <a:ext cx="0" cy="0"/>
          <a:chOff x="0" y="0"/>
          <a:chExt cx="0" cy="0"/>
        </a:xfrm>
      </p:grpSpPr>
      <p:sp>
        <p:nvSpPr>
          <p:cNvPr id="4" name="Round Same Side Corner Rectangle 3"/>
          <p:cNvSpPr/>
          <p:nvPr userDrawn="1"/>
        </p:nvSpPr>
        <p:spPr>
          <a:xfrm>
            <a:off x="0" y="0"/>
            <a:ext cx="9144000" cy="4951850"/>
          </a:xfrm>
          <a:prstGeom prst="round2SameRect">
            <a:avLst>
              <a:gd name="adj1" fmla="val 0"/>
              <a:gd name="adj2" fmla="val 200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1" dirty="0"/>
          </a:p>
        </p:txBody>
      </p:sp>
      <p:sp>
        <p:nvSpPr>
          <p:cNvPr id="6" name="Text Placeholder 5"/>
          <p:cNvSpPr>
            <a:spLocks noGrp="1"/>
          </p:cNvSpPr>
          <p:nvPr>
            <p:ph type="body" sz="quarter" idx="12" hasCustomPrompt="1"/>
          </p:nvPr>
        </p:nvSpPr>
        <p:spPr>
          <a:xfrm>
            <a:off x="343832" y="2220651"/>
            <a:ext cx="8458200" cy="722312"/>
          </a:xfrm>
        </p:spPr>
        <p:txBody>
          <a:bodyPr/>
          <a:lstStyle>
            <a:lvl1pPr marL="0" indent="0" algn="ctr">
              <a:buNone/>
              <a:defRPr/>
            </a:lvl1pPr>
            <a:lvl2pPr marL="342891" indent="0">
              <a:buNone/>
              <a:defRPr/>
            </a:lvl2pPr>
            <a:lvl3pPr marL="685783" indent="0">
              <a:buNone/>
              <a:defRPr/>
            </a:lvl3pPr>
            <a:lvl4pPr marL="1028674" indent="0">
              <a:buNone/>
              <a:defRPr/>
            </a:lvl4pPr>
            <a:lvl5pPr marL="1371566" indent="0">
              <a:buNone/>
              <a:defRPr/>
            </a:lvl5pPr>
          </a:lstStyle>
          <a:p>
            <a:pPr lvl="0"/>
            <a:r>
              <a:rPr lang="en-US" dirty="0"/>
              <a:t>Author: Disclosures</a:t>
            </a:r>
          </a:p>
        </p:txBody>
      </p:sp>
      <p:sp>
        <p:nvSpPr>
          <p:cNvPr id="9" name="TextBox 8"/>
          <p:cNvSpPr txBox="1"/>
          <p:nvPr userDrawn="1"/>
        </p:nvSpPr>
        <p:spPr>
          <a:xfrm>
            <a:off x="1" y="1171952"/>
            <a:ext cx="9144000" cy="543675"/>
          </a:xfrm>
          <a:prstGeom prst="rect">
            <a:avLst/>
          </a:prstGeom>
          <a:noFill/>
        </p:spPr>
        <p:txBody>
          <a:bodyPr wrap="square" rtlCol="0" anchor="ctr">
            <a:spAutoFit/>
          </a:bodyPr>
          <a:lstStyle/>
          <a:p>
            <a:pPr algn="ctr"/>
            <a:r>
              <a:rPr lang="en-US" sz="2933" b="1" dirty="0">
                <a:solidFill>
                  <a:srgbClr val="3060AD"/>
                </a:solidFill>
              </a:rPr>
              <a:t>Disclosures</a:t>
            </a:r>
          </a:p>
        </p:txBody>
      </p:sp>
    </p:spTree>
    <p:extLst>
      <p:ext uri="{BB962C8B-B14F-4D97-AF65-F5344CB8AC3E}">
        <p14:creationId xmlns:p14="http://schemas.microsoft.com/office/powerpoint/2010/main" val="17343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ound Same Side Corner Rectangle 3"/>
          <p:cNvSpPr/>
          <p:nvPr userDrawn="1"/>
        </p:nvSpPr>
        <p:spPr>
          <a:xfrm>
            <a:off x="0" y="0"/>
            <a:ext cx="9144000" cy="4951850"/>
          </a:xfrm>
          <a:prstGeom prst="round2SameRect">
            <a:avLst>
              <a:gd name="adj1" fmla="val 0"/>
              <a:gd name="adj2" fmla="val 200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1" dirty="0"/>
          </a:p>
        </p:txBody>
      </p:sp>
      <p:sp>
        <p:nvSpPr>
          <p:cNvPr id="2" name="Title 1"/>
          <p:cNvSpPr>
            <a:spLocks noGrp="1"/>
          </p:cNvSpPr>
          <p:nvPr>
            <p:ph type="ctrTitle" hasCustomPrompt="1"/>
          </p:nvPr>
        </p:nvSpPr>
        <p:spPr>
          <a:xfrm>
            <a:off x="341973" y="1161908"/>
            <a:ext cx="8460059" cy="1473957"/>
          </a:xfrm>
        </p:spPr>
        <p:txBody>
          <a:bodyPr anchor="b">
            <a:normAutofit/>
          </a:bodyPr>
          <a:lstStyle>
            <a:lvl1pPr algn="ctr">
              <a:defRPr sz="3600"/>
            </a:lvl1pPr>
          </a:lstStyle>
          <a:p>
            <a:r>
              <a:rPr lang="en-US" dirty="0"/>
              <a:t>Click to edit title</a:t>
            </a:r>
          </a:p>
        </p:txBody>
      </p:sp>
      <p:sp>
        <p:nvSpPr>
          <p:cNvPr id="3" name="Subtitle 2"/>
          <p:cNvSpPr>
            <a:spLocks noGrp="1"/>
          </p:cNvSpPr>
          <p:nvPr>
            <p:ph type="subTitle" idx="1" hasCustomPrompt="1"/>
          </p:nvPr>
        </p:nvSpPr>
        <p:spPr>
          <a:xfrm>
            <a:off x="341973" y="2723300"/>
            <a:ext cx="8460059" cy="624913"/>
          </a:xfrm>
        </p:spPr>
        <p:txBody>
          <a:bodyPr>
            <a:normAutofit/>
          </a:bodyPr>
          <a:lstStyle>
            <a:lvl1pPr marL="4763" indent="0" algn="ctr">
              <a:spcAft>
                <a:spcPts val="1351"/>
              </a:spcAft>
              <a:buNone/>
              <a:tabLst/>
              <a:defRPr sz="2133"/>
            </a:lvl1pPr>
            <a:lvl2pPr marL="4763" indent="0" algn="ctr">
              <a:spcAft>
                <a:spcPts val="1351"/>
              </a:spcAft>
              <a:buNone/>
              <a:tabLst/>
              <a:defRPr sz="1100"/>
            </a:lvl2pPr>
            <a:lvl3pPr marL="685750" indent="0" algn="ctr">
              <a:buNone/>
              <a:defRPr sz="1351"/>
            </a:lvl3pPr>
            <a:lvl4pPr marL="1028624" indent="0" algn="ctr">
              <a:buNone/>
              <a:defRPr sz="1200"/>
            </a:lvl4pPr>
            <a:lvl5pPr marL="1371498" indent="0" algn="ctr">
              <a:buNone/>
              <a:defRPr sz="1200"/>
            </a:lvl5pPr>
            <a:lvl6pPr marL="1714372" indent="0" algn="ctr">
              <a:buNone/>
              <a:defRPr sz="1200"/>
            </a:lvl6pPr>
            <a:lvl7pPr marL="2057247" indent="0" algn="ctr">
              <a:buNone/>
              <a:defRPr sz="1200"/>
            </a:lvl7pPr>
            <a:lvl8pPr marL="2400120" indent="0" algn="ctr">
              <a:buNone/>
              <a:defRPr sz="1200"/>
            </a:lvl8pPr>
            <a:lvl9pPr marL="2742994" indent="0" algn="ctr">
              <a:buNone/>
              <a:defRPr sz="1200"/>
            </a:lvl9pPr>
          </a:lstStyle>
          <a:p>
            <a:r>
              <a:rPr lang="en-US" dirty="0"/>
              <a:t>Click to edit authors</a:t>
            </a:r>
          </a:p>
        </p:txBody>
      </p:sp>
      <p:sp>
        <p:nvSpPr>
          <p:cNvPr id="11" name="Text Placeholder 10"/>
          <p:cNvSpPr>
            <a:spLocks noGrp="1"/>
          </p:cNvSpPr>
          <p:nvPr>
            <p:ph type="body" sz="quarter" idx="12" hasCustomPrompt="1"/>
          </p:nvPr>
        </p:nvSpPr>
        <p:spPr>
          <a:xfrm>
            <a:off x="343832" y="3435647"/>
            <a:ext cx="8458200" cy="763588"/>
          </a:xfrm>
        </p:spPr>
        <p:txBody>
          <a:bodyPr/>
          <a:lstStyle>
            <a:lvl1pPr marL="0" indent="0" algn="ctr">
              <a:buNone/>
              <a:defRPr sz="1600" i="1"/>
            </a:lvl1pPr>
            <a:lvl2pPr marL="342891" indent="0">
              <a:buNone/>
              <a:defRPr sz="1600"/>
            </a:lvl2pPr>
            <a:lvl3pPr marL="685783" indent="0">
              <a:buNone/>
              <a:defRPr sz="1600"/>
            </a:lvl3pPr>
            <a:lvl4pPr marL="1028674" indent="0">
              <a:buNone/>
              <a:defRPr sz="1600"/>
            </a:lvl4pPr>
            <a:lvl5pPr marL="1371566" indent="0">
              <a:buNone/>
              <a:defRPr sz="1600"/>
            </a:lvl5pPr>
          </a:lstStyle>
          <a:p>
            <a:pPr lvl="0"/>
            <a:r>
              <a:rPr lang="en-US" dirty="0"/>
              <a:t>Click to edit affiliation</a:t>
            </a:r>
          </a:p>
        </p:txBody>
      </p:sp>
    </p:spTree>
    <p:extLst>
      <p:ext uri="{BB962C8B-B14F-4D97-AF65-F5344CB8AC3E}">
        <p14:creationId xmlns:p14="http://schemas.microsoft.com/office/powerpoint/2010/main" val="88230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9144000" cy="786384"/>
          </a:xfrm>
        </p:spPr>
        <p:txBody>
          <a:bodyPr bIns="0">
            <a:noAutofit/>
          </a:bodyPr>
          <a:lstStyle>
            <a:lvl1pPr>
              <a:defRPr/>
            </a:lvl1pPr>
          </a:lstStyle>
          <a:p>
            <a:r>
              <a:rPr lang="en-US" dirty="0"/>
              <a:t>Click to edit title</a:t>
            </a:r>
          </a:p>
        </p:txBody>
      </p:sp>
      <p:sp>
        <p:nvSpPr>
          <p:cNvPr id="3" name="Content Placeholder 2"/>
          <p:cNvSpPr>
            <a:spLocks noGrp="1"/>
          </p:cNvSpPr>
          <p:nvPr>
            <p:ph idx="1" hasCustomPrompt="1"/>
          </p:nvPr>
        </p:nvSpPr>
        <p:spPr>
          <a:xfrm>
            <a:off x="177800" y="868680"/>
            <a:ext cx="8788400" cy="3746976"/>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1"/>
          </p:nvPr>
        </p:nvSpPr>
        <p:spPr/>
        <p:txBody>
          <a:bodyPr/>
          <a:lstStyle>
            <a:lvl1pPr algn="l">
              <a:defRPr/>
            </a:lvl1pPr>
          </a:lstStyle>
          <a:p>
            <a:pPr>
              <a:defRPr/>
            </a:pPr>
            <a:fld id="{5C56CD90-8224-413F-A5C5-11C249D26586}" type="slidenum">
              <a:rPr lang="en-US" smtClean="0"/>
              <a:pPr>
                <a:defRPr/>
              </a:pPr>
              <a:t>‹#›</a:t>
            </a:fld>
            <a:endParaRPr lang="en-US" dirty="0"/>
          </a:p>
        </p:txBody>
      </p:sp>
      <p:sp>
        <p:nvSpPr>
          <p:cNvPr id="7" name="TextBox 6">
            <a:extLst>
              <a:ext uri="{FF2B5EF4-FFF2-40B4-BE49-F238E27FC236}">
                <a16:creationId xmlns:a16="http://schemas.microsoft.com/office/drawing/2014/main" id="{49653B58-7B72-4A90-9F1B-DE2718A7CB51}"/>
              </a:ext>
            </a:extLst>
          </p:cNvPr>
          <p:cNvSpPr txBox="1"/>
          <p:nvPr userDrawn="1"/>
        </p:nvSpPr>
        <p:spPr>
          <a:xfrm>
            <a:off x="0" y="4951850"/>
            <a:ext cx="9143999" cy="189369"/>
          </a:xfrm>
          <a:prstGeom prst="rect">
            <a:avLst/>
          </a:prstGeom>
          <a:noFill/>
        </p:spPr>
        <p:txBody>
          <a:bodyPr wrap="square" lIns="0" tIns="0" rIns="0" bIns="0" rtlCol="0" anchor="ctr">
            <a:noAutofit/>
          </a:bodyPr>
          <a:lstStyle/>
          <a:p>
            <a:pPr algn="ctr"/>
            <a:r>
              <a:rPr lang="en-US" sz="1070" b="0" dirty="0">
                <a:solidFill>
                  <a:schemeClr val="bg1"/>
                </a:solidFill>
              </a:rPr>
              <a:t>Cui et al.     ASH 2022     Presentation #892</a:t>
            </a:r>
          </a:p>
        </p:txBody>
      </p:sp>
      <p:sp>
        <p:nvSpPr>
          <p:cNvPr id="8" name="Footer Placeholder 4">
            <a:extLst>
              <a:ext uri="{FF2B5EF4-FFF2-40B4-BE49-F238E27FC236}">
                <a16:creationId xmlns:a16="http://schemas.microsoft.com/office/drawing/2014/main" id="{8D3971A0-4F40-48D6-BA3B-3D410F4672F5}"/>
              </a:ext>
            </a:extLst>
          </p:cNvPr>
          <p:cNvSpPr>
            <a:spLocks noGrp="1"/>
          </p:cNvSpPr>
          <p:nvPr>
            <p:ph type="ftr" sz="quarter" idx="3"/>
          </p:nvPr>
        </p:nvSpPr>
        <p:spPr>
          <a:xfrm>
            <a:off x="0" y="4721018"/>
            <a:ext cx="7836408" cy="230832"/>
          </a:xfrm>
          <a:prstGeom prst="rect">
            <a:avLst/>
          </a:prstGeom>
        </p:spPr>
        <p:txBody>
          <a:bodyPr vert="horz" wrap="square" lIns="91440" tIns="45720" rIns="91440" bIns="45720" rtlCol="0" anchor="b" anchorCtr="0">
            <a:spAutoFit/>
          </a:bodyPr>
          <a:lstStyle>
            <a:lvl1pPr algn="l" eaLnBrk="1" fontAlgn="auto" hangingPunct="1">
              <a:spcBef>
                <a:spcPts val="0"/>
              </a:spcBef>
              <a:spcAft>
                <a:spcPts val="0"/>
              </a:spcAft>
              <a:defRPr sz="900">
                <a:solidFill>
                  <a:schemeClr val="tx1"/>
                </a:solidFill>
                <a:latin typeface="+mn-lt"/>
              </a:defRPr>
            </a:lvl1pPr>
          </a:lstStyle>
          <a:p>
            <a:pPr>
              <a:defRPr/>
            </a:pPr>
            <a:endParaRPr lang="en-US" dirty="0"/>
          </a:p>
        </p:txBody>
      </p:sp>
    </p:spTree>
    <p:extLst>
      <p:ext uri="{BB962C8B-B14F-4D97-AF65-F5344CB8AC3E}">
        <p14:creationId xmlns:p14="http://schemas.microsoft.com/office/powerpoint/2010/main" val="409690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82052" y="868680"/>
            <a:ext cx="4297680" cy="3815386"/>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83512" y="868680"/>
            <a:ext cx="4297680" cy="3815386"/>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1"/>
          </p:nvPr>
        </p:nvSpPr>
        <p:spPr/>
        <p:txBody>
          <a:bodyPr/>
          <a:lstStyle>
            <a:lvl1pPr>
              <a:defRPr/>
            </a:lvl1pPr>
          </a:lstStyle>
          <a:p>
            <a:pPr>
              <a:defRPr/>
            </a:pPr>
            <a:fld id="{3A3CB8D0-0137-498F-A7F0-F0C32CA03B39}" type="slidenum">
              <a:rPr lang="en-US"/>
              <a:pPr>
                <a:defRPr/>
              </a:pPr>
              <a:t>‹#›</a:t>
            </a:fld>
            <a:endParaRPr lang="en-US" dirty="0"/>
          </a:p>
        </p:txBody>
      </p:sp>
      <p:sp>
        <p:nvSpPr>
          <p:cNvPr id="10" name="Title 9"/>
          <p:cNvSpPr>
            <a:spLocks noGrp="1"/>
          </p:cNvSpPr>
          <p:nvPr>
            <p:ph type="title" hasCustomPrompt="1"/>
          </p:nvPr>
        </p:nvSpPr>
        <p:spPr/>
        <p:txBody>
          <a:bodyPr/>
          <a:lstStyle/>
          <a:p>
            <a:r>
              <a:rPr lang="en-US" dirty="0"/>
              <a:t>Click to edit title</a:t>
            </a:r>
          </a:p>
        </p:txBody>
      </p:sp>
      <p:sp>
        <p:nvSpPr>
          <p:cNvPr id="8" name="TextBox 7">
            <a:extLst>
              <a:ext uri="{FF2B5EF4-FFF2-40B4-BE49-F238E27FC236}">
                <a16:creationId xmlns:a16="http://schemas.microsoft.com/office/drawing/2014/main" id="{C33C4A09-B35D-41F1-986B-263DA53F9985}"/>
              </a:ext>
            </a:extLst>
          </p:cNvPr>
          <p:cNvSpPr txBox="1"/>
          <p:nvPr userDrawn="1"/>
        </p:nvSpPr>
        <p:spPr>
          <a:xfrm>
            <a:off x="0" y="4951850"/>
            <a:ext cx="9143999" cy="189369"/>
          </a:xfrm>
          <a:prstGeom prst="rect">
            <a:avLst/>
          </a:prstGeom>
          <a:noFill/>
        </p:spPr>
        <p:txBody>
          <a:bodyPr wrap="square" lIns="0" tIns="0" rIns="0" bIns="0" rtlCol="0" anchor="ctr">
            <a:noAutofit/>
          </a:bodyPr>
          <a:lstStyle/>
          <a:p>
            <a:pPr algn="ctr"/>
            <a:r>
              <a:rPr lang="en-US" sz="1070" b="0" dirty="0">
                <a:solidFill>
                  <a:schemeClr val="bg1"/>
                </a:solidFill>
              </a:rPr>
              <a:t>Cui et al.     ASH 2022     Presentation #892</a:t>
            </a:r>
          </a:p>
        </p:txBody>
      </p:sp>
      <p:sp>
        <p:nvSpPr>
          <p:cNvPr id="9" name="Footer Placeholder 4">
            <a:extLst>
              <a:ext uri="{FF2B5EF4-FFF2-40B4-BE49-F238E27FC236}">
                <a16:creationId xmlns:a16="http://schemas.microsoft.com/office/drawing/2014/main" id="{F3B86E34-AAFC-4223-AA8F-FBAC72ACAAB2}"/>
              </a:ext>
            </a:extLst>
          </p:cNvPr>
          <p:cNvSpPr>
            <a:spLocks noGrp="1"/>
          </p:cNvSpPr>
          <p:nvPr>
            <p:ph type="ftr" sz="quarter" idx="3"/>
          </p:nvPr>
        </p:nvSpPr>
        <p:spPr>
          <a:xfrm>
            <a:off x="0" y="4721018"/>
            <a:ext cx="7836408" cy="230832"/>
          </a:xfrm>
          <a:prstGeom prst="rect">
            <a:avLst/>
          </a:prstGeom>
        </p:spPr>
        <p:txBody>
          <a:bodyPr vert="horz" wrap="square" lIns="91440" tIns="45720" rIns="91440" bIns="45720" rtlCol="0" anchor="b" anchorCtr="0">
            <a:spAutoFit/>
          </a:bodyPr>
          <a:lstStyle>
            <a:lvl1pPr algn="l" eaLnBrk="1" fontAlgn="auto" hangingPunct="1">
              <a:spcBef>
                <a:spcPts val="0"/>
              </a:spcBef>
              <a:spcAft>
                <a:spcPts val="0"/>
              </a:spcAft>
              <a:defRPr sz="900">
                <a:solidFill>
                  <a:schemeClr val="tx1"/>
                </a:solidFill>
                <a:latin typeface="+mn-lt"/>
              </a:defRPr>
            </a:lvl1pPr>
          </a:lstStyle>
          <a:p>
            <a:pPr>
              <a:defRPr/>
            </a:pPr>
            <a:endParaRPr lang="en-US" dirty="0"/>
          </a:p>
        </p:txBody>
      </p:sp>
    </p:spTree>
    <p:extLst>
      <p:ext uri="{BB962C8B-B14F-4D97-AF65-F5344CB8AC3E}">
        <p14:creationId xmlns:p14="http://schemas.microsoft.com/office/powerpoint/2010/main" val="179903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178420" y="868680"/>
            <a:ext cx="8787160" cy="2933134"/>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2" hasCustomPrompt="1"/>
          </p:nvPr>
        </p:nvSpPr>
        <p:spPr>
          <a:xfrm>
            <a:off x="178420" y="3844031"/>
            <a:ext cx="7660563" cy="698038"/>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3"/>
          </p:nvPr>
        </p:nvSpPr>
        <p:spPr>
          <a:xfrm>
            <a:off x="0" y="4721018"/>
            <a:ext cx="7838983" cy="230832"/>
          </a:xfrm>
        </p:spPr>
        <p:txBody>
          <a:bodyPr/>
          <a:lstStyle>
            <a:lvl1pPr algn="l">
              <a:defRPr/>
            </a:lvl1pPr>
          </a:lstStyle>
          <a:p>
            <a:pPr>
              <a:defRPr/>
            </a:pPr>
            <a:endParaRPr lang="en-US" dirty="0"/>
          </a:p>
        </p:txBody>
      </p:sp>
      <p:sp>
        <p:nvSpPr>
          <p:cNvPr id="6" name="Slide Number Placeholder 5"/>
          <p:cNvSpPr>
            <a:spLocks noGrp="1"/>
          </p:cNvSpPr>
          <p:nvPr>
            <p:ph type="sldNum" sz="quarter" idx="14"/>
          </p:nvPr>
        </p:nvSpPr>
        <p:spPr/>
        <p:txBody>
          <a:bodyPr/>
          <a:lstStyle>
            <a:lvl1pPr>
              <a:defRPr/>
            </a:lvl1pPr>
          </a:lstStyle>
          <a:p>
            <a:pPr>
              <a:defRPr/>
            </a:pPr>
            <a:fld id="{9ACB01A7-2FD4-4B57-B209-C0086148A473}" type="slidenum">
              <a:rPr lang="en-US"/>
              <a:pPr>
                <a:defRPr/>
              </a:pPr>
              <a:t>‹#›</a:t>
            </a:fld>
            <a:endParaRPr lang="en-US" dirty="0"/>
          </a:p>
        </p:txBody>
      </p:sp>
      <p:sp>
        <p:nvSpPr>
          <p:cNvPr id="2" name="Title 1"/>
          <p:cNvSpPr>
            <a:spLocks noGrp="1"/>
          </p:cNvSpPr>
          <p:nvPr>
            <p:ph type="title" hasCustomPrompt="1"/>
          </p:nvPr>
        </p:nvSpPr>
        <p:spPr/>
        <p:txBody>
          <a:bodyPr/>
          <a:lstStyle/>
          <a:p>
            <a:r>
              <a:rPr lang="en-US" dirty="0"/>
              <a:t>Click to edit title</a:t>
            </a:r>
          </a:p>
        </p:txBody>
      </p:sp>
      <p:sp>
        <p:nvSpPr>
          <p:cNvPr id="10" name="TextBox 9">
            <a:extLst>
              <a:ext uri="{FF2B5EF4-FFF2-40B4-BE49-F238E27FC236}">
                <a16:creationId xmlns:a16="http://schemas.microsoft.com/office/drawing/2014/main" id="{643E6933-0269-4B76-986A-86F3BAB5941C}"/>
              </a:ext>
            </a:extLst>
          </p:cNvPr>
          <p:cNvSpPr txBox="1"/>
          <p:nvPr userDrawn="1"/>
        </p:nvSpPr>
        <p:spPr>
          <a:xfrm>
            <a:off x="0" y="4951850"/>
            <a:ext cx="9143999" cy="189369"/>
          </a:xfrm>
          <a:prstGeom prst="rect">
            <a:avLst/>
          </a:prstGeom>
          <a:noFill/>
        </p:spPr>
        <p:txBody>
          <a:bodyPr wrap="square" lIns="0" tIns="0" rIns="0" bIns="0" rtlCol="0" anchor="ctr">
            <a:noAutofit/>
          </a:bodyPr>
          <a:lstStyle/>
          <a:p>
            <a:pPr algn="ctr"/>
            <a:r>
              <a:rPr lang="en-US" sz="1070" b="0" dirty="0">
                <a:solidFill>
                  <a:schemeClr val="bg1"/>
                </a:solidFill>
              </a:rPr>
              <a:t>Author et al     Congress Year     Abstract/Presentation #</a:t>
            </a:r>
          </a:p>
        </p:txBody>
      </p:sp>
    </p:spTree>
    <p:extLst>
      <p:ext uri="{BB962C8B-B14F-4D97-AF65-F5344CB8AC3E}">
        <p14:creationId xmlns:p14="http://schemas.microsoft.com/office/powerpoint/2010/main" val="173585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a:spLocks noGrp="1"/>
          </p:cNvSpPr>
          <p:nvPr>
            <p:ph type="sldNum" sz="quarter" idx="11"/>
          </p:nvPr>
        </p:nvSpPr>
        <p:spPr/>
        <p:txBody>
          <a:bodyPr/>
          <a:lstStyle>
            <a:lvl1pPr>
              <a:defRPr/>
            </a:lvl1pPr>
          </a:lstStyle>
          <a:p>
            <a:pPr>
              <a:defRPr/>
            </a:pPr>
            <a:fld id="{876D11F4-78B8-4BD0-8C58-DD5E7C415213}" type="slidenum">
              <a:rPr lang="en-US"/>
              <a:pPr>
                <a:defRPr/>
              </a:pPr>
              <a:t>‹#›</a:t>
            </a:fld>
            <a:endParaRPr lang="en-US" dirty="0"/>
          </a:p>
        </p:txBody>
      </p:sp>
      <p:sp>
        <p:nvSpPr>
          <p:cNvPr id="5" name="Title 4"/>
          <p:cNvSpPr>
            <a:spLocks noGrp="1"/>
          </p:cNvSpPr>
          <p:nvPr>
            <p:ph type="title" hasCustomPrompt="1"/>
          </p:nvPr>
        </p:nvSpPr>
        <p:spPr/>
        <p:txBody>
          <a:bodyPr/>
          <a:lstStyle/>
          <a:p>
            <a:r>
              <a:rPr lang="en-US" dirty="0"/>
              <a:t>Click to edit title</a:t>
            </a:r>
          </a:p>
        </p:txBody>
      </p:sp>
      <p:sp>
        <p:nvSpPr>
          <p:cNvPr id="8" name="Footer Placeholder 7"/>
          <p:cNvSpPr>
            <a:spLocks noGrp="1"/>
          </p:cNvSpPr>
          <p:nvPr>
            <p:ph type="ftr" sz="quarter" idx="12"/>
          </p:nvPr>
        </p:nvSpPr>
        <p:spPr/>
        <p:txBody>
          <a:bodyPr/>
          <a:lstStyle/>
          <a:p>
            <a:pPr>
              <a:defRPr/>
            </a:pPr>
            <a:endParaRPr lang="en-US" dirty="0"/>
          </a:p>
        </p:txBody>
      </p:sp>
      <p:sp>
        <p:nvSpPr>
          <p:cNvPr id="7" name="TextBox 6">
            <a:extLst>
              <a:ext uri="{FF2B5EF4-FFF2-40B4-BE49-F238E27FC236}">
                <a16:creationId xmlns:a16="http://schemas.microsoft.com/office/drawing/2014/main" id="{56AA0039-B1B6-4A5A-932A-9283D28D9CB2}"/>
              </a:ext>
            </a:extLst>
          </p:cNvPr>
          <p:cNvSpPr txBox="1"/>
          <p:nvPr userDrawn="1"/>
        </p:nvSpPr>
        <p:spPr>
          <a:xfrm>
            <a:off x="0" y="4951850"/>
            <a:ext cx="9143999" cy="189369"/>
          </a:xfrm>
          <a:prstGeom prst="rect">
            <a:avLst/>
          </a:prstGeom>
          <a:noFill/>
        </p:spPr>
        <p:txBody>
          <a:bodyPr wrap="square" lIns="0" tIns="0" rIns="0" bIns="0" rtlCol="0" anchor="ctr">
            <a:noAutofit/>
          </a:bodyPr>
          <a:lstStyle/>
          <a:p>
            <a:pPr algn="ctr"/>
            <a:r>
              <a:rPr lang="en-US" sz="1070" b="0" dirty="0">
                <a:solidFill>
                  <a:schemeClr val="bg1"/>
                </a:solidFill>
              </a:rPr>
              <a:t>Author et al     Congress Year     Abstract/Presentation #</a:t>
            </a:r>
          </a:p>
        </p:txBody>
      </p:sp>
    </p:spTree>
    <p:extLst>
      <p:ext uri="{BB962C8B-B14F-4D97-AF65-F5344CB8AC3E}">
        <p14:creationId xmlns:p14="http://schemas.microsoft.com/office/powerpoint/2010/main" val="25936950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4627564"/>
            <a:ext cx="9144000" cy="515937"/>
          </a:xfrm>
          <a:prstGeom prst="rect">
            <a:avLst/>
          </a:prstGeom>
          <a:solidFill>
            <a:srgbClr val="3060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1" dirty="0"/>
          </a:p>
        </p:txBody>
      </p:sp>
      <p:sp>
        <p:nvSpPr>
          <p:cNvPr id="11" name="Round Same Side Corner Rectangle 10"/>
          <p:cNvSpPr/>
          <p:nvPr userDrawn="1"/>
        </p:nvSpPr>
        <p:spPr>
          <a:xfrm>
            <a:off x="0" y="-1"/>
            <a:ext cx="9144000" cy="4950136"/>
          </a:xfrm>
          <a:prstGeom prst="round2SameRect">
            <a:avLst>
              <a:gd name="adj1" fmla="val 0"/>
              <a:gd name="adj2" fmla="val 20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33" dirty="0"/>
          </a:p>
        </p:txBody>
      </p:sp>
      <p:sp>
        <p:nvSpPr>
          <p:cNvPr id="2" name="Title Placeholder 1"/>
          <p:cNvSpPr>
            <a:spLocks noGrp="1"/>
          </p:cNvSpPr>
          <p:nvPr>
            <p:ph type="title"/>
          </p:nvPr>
        </p:nvSpPr>
        <p:spPr>
          <a:xfrm>
            <a:off x="0" y="0"/>
            <a:ext cx="9144000" cy="786384"/>
          </a:xfrm>
          <a:prstGeom prst="rect">
            <a:avLst/>
          </a:prstGeom>
          <a:solidFill>
            <a:schemeClr val="accent1">
              <a:lumMod val="20000"/>
              <a:lumOff val="80000"/>
            </a:schemeClr>
          </a:solidFill>
        </p:spPr>
        <p:txBody>
          <a:bodyPr vert="horz" lIns="182880" tIns="182880" rIns="182880" bIns="0" rtlCol="0" anchor="t" anchorCtr="0">
            <a:noAutofit/>
          </a:bodyPr>
          <a:lstStyle/>
          <a:p>
            <a:r>
              <a:rPr lang="en-US" dirty="0"/>
              <a:t>Click to edit title</a:t>
            </a:r>
          </a:p>
        </p:txBody>
      </p:sp>
      <p:sp>
        <p:nvSpPr>
          <p:cNvPr id="3" name="Text Placeholder 2"/>
          <p:cNvSpPr>
            <a:spLocks noGrp="1"/>
          </p:cNvSpPr>
          <p:nvPr>
            <p:ph type="body" idx="1"/>
          </p:nvPr>
        </p:nvSpPr>
        <p:spPr>
          <a:xfrm>
            <a:off x="186967" y="868680"/>
            <a:ext cx="8788400" cy="3828668"/>
          </a:xfrm>
          <a:prstGeom prst="rect">
            <a:avLst/>
          </a:prstGeom>
        </p:spPr>
        <p:txBody>
          <a:bodyPr vert="horz" lIns="0" tIns="0" rIns="0" bIns="0" rtlCol="0" anchor="t" anchorCtr="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4721018"/>
            <a:ext cx="7836408" cy="230832"/>
          </a:xfrm>
          <a:prstGeom prst="rect">
            <a:avLst/>
          </a:prstGeom>
        </p:spPr>
        <p:txBody>
          <a:bodyPr vert="horz" wrap="square" lIns="91440" tIns="45720" rIns="91440" bIns="45720" rtlCol="0" anchor="b" anchorCtr="0">
            <a:spAutoFit/>
          </a:bodyPr>
          <a:lstStyle>
            <a:lvl1pPr algn="l" eaLnBrk="1" fontAlgn="auto" hangingPunct="1">
              <a:spcBef>
                <a:spcPts val="0"/>
              </a:spcBef>
              <a:spcAft>
                <a:spcPts val="0"/>
              </a:spcAft>
              <a:defRPr sz="900">
                <a:solidFill>
                  <a:schemeClr val="tx1"/>
                </a:solidFill>
                <a:latin typeface="+mn-lt"/>
              </a:defRPr>
            </a:lvl1pPr>
          </a:lstStyle>
          <a:p>
            <a:pPr>
              <a:defRPr/>
            </a:pPr>
            <a:endParaRPr lang="en-US" dirty="0"/>
          </a:p>
        </p:txBody>
      </p:sp>
      <p:sp>
        <p:nvSpPr>
          <p:cNvPr id="6" name="Slide Number Placeholder 5"/>
          <p:cNvSpPr>
            <a:spLocks noGrp="1"/>
          </p:cNvSpPr>
          <p:nvPr>
            <p:ph type="sldNum" sz="quarter" idx="4"/>
          </p:nvPr>
        </p:nvSpPr>
        <p:spPr>
          <a:xfrm>
            <a:off x="0" y="4910386"/>
            <a:ext cx="575733" cy="273050"/>
          </a:xfrm>
          <a:prstGeom prst="rect">
            <a:avLst/>
          </a:prstGeom>
        </p:spPr>
        <p:txBody>
          <a:bodyPr vert="horz" wrap="none" lIns="91440" tIns="45720" rIns="91440" bIns="45720" rtlCol="0" anchor="ctr"/>
          <a:lstStyle>
            <a:lvl1pPr algn="l" eaLnBrk="1" fontAlgn="auto" hangingPunct="1">
              <a:spcBef>
                <a:spcPts val="0"/>
              </a:spcBef>
              <a:spcAft>
                <a:spcPts val="0"/>
              </a:spcAft>
              <a:defRPr sz="1067" b="1">
                <a:solidFill>
                  <a:schemeClr val="bg1"/>
                </a:solidFill>
                <a:latin typeface="+mn-lt"/>
              </a:defRPr>
            </a:lvl1pPr>
          </a:lstStyle>
          <a:p>
            <a:pPr algn="l">
              <a:defRPr/>
            </a:pPr>
            <a:fld id="{95B482DD-89D1-42DF-ADD7-34F6575EE2F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4" r:id="rId2"/>
    <p:sldLayoutId id="2147483739" r:id="rId3"/>
    <p:sldLayoutId id="2147483741" r:id="rId4"/>
    <p:sldLayoutId id="2147483742" r:id="rId5"/>
    <p:sldLayoutId id="2147483743" r:id="rId6"/>
  </p:sldLayoutIdLst>
  <p:hf hdr="0" dt="0"/>
  <p:txStyles>
    <p:titleStyle>
      <a:lvl1pPr algn="l" defTabSz="683667" rtl="0" fontAlgn="base">
        <a:lnSpc>
          <a:spcPct val="80000"/>
        </a:lnSpc>
        <a:spcBef>
          <a:spcPct val="0"/>
        </a:spcBef>
        <a:spcAft>
          <a:spcPct val="0"/>
        </a:spcAft>
        <a:defRPr sz="2800" b="1" kern="1200">
          <a:solidFill>
            <a:schemeClr val="tx2"/>
          </a:solidFill>
          <a:latin typeface="+mj-lt"/>
          <a:ea typeface="+mj-ea"/>
          <a:cs typeface="+mj-cs"/>
        </a:defRPr>
      </a:lvl1pPr>
      <a:lvl2pPr algn="l" defTabSz="683667" rtl="0" fontAlgn="base">
        <a:lnSpc>
          <a:spcPct val="80000"/>
        </a:lnSpc>
        <a:spcBef>
          <a:spcPct val="0"/>
        </a:spcBef>
        <a:spcAft>
          <a:spcPct val="0"/>
        </a:spcAft>
        <a:defRPr sz="2800" b="1">
          <a:solidFill>
            <a:schemeClr val="tx2"/>
          </a:solidFill>
          <a:latin typeface="Calibri" panose="020F0502020204030204" pitchFamily="34" charset="0"/>
        </a:defRPr>
      </a:lvl2pPr>
      <a:lvl3pPr algn="l" defTabSz="683667" rtl="0" fontAlgn="base">
        <a:lnSpc>
          <a:spcPct val="80000"/>
        </a:lnSpc>
        <a:spcBef>
          <a:spcPct val="0"/>
        </a:spcBef>
        <a:spcAft>
          <a:spcPct val="0"/>
        </a:spcAft>
        <a:defRPr sz="2800" b="1">
          <a:solidFill>
            <a:schemeClr val="tx2"/>
          </a:solidFill>
          <a:latin typeface="Calibri" panose="020F0502020204030204" pitchFamily="34" charset="0"/>
        </a:defRPr>
      </a:lvl3pPr>
      <a:lvl4pPr algn="l" defTabSz="683667" rtl="0" fontAlgn="base">
        <a:lnSpc>
          <a:spcPct val="80000"/>
        </a:lnSpc>
        <a:spcBef>
          <a:spcPct val="0"/>
        </a:spcBef>
        <a:spcAft>
          <a:spcPct val="0"/>
        </a:spcAft>
        <a:defRPr sz="2800" b="1">
          <a:solidFill>
            <a:schemeClr val="tx2"/>
          </a:solidFill>
          <a:latin typeface="Calibri" panose="020F0502020204030204" pitchFamily="34" charset="0"/>
        </a:defRPr>
      </a:lvl4pPr>
      <a:lvl5pPr algn="l" defTabSz="683667" rtl="0" fontAlgn="base">
        <a:lnSpc>
          <a:spcPct val="80000"/>
        </a:lnSpc>
        <a:spcBef>
          <a:spcPct val="0"/>
        </a:spcBef>
        <a:spcAft>
          <a:spcPct val="0"/>
        </a:spcAft>
        <a:defRPr sz="2800" b="1">
          <a:solidFill>
            <a:schemeClr val="tx2"/>
          </a:solidFill>
          <a:latin typeface="Calibri" panose="020F0502020204030204" pitchFamily="34" charset="0"/>
        </a:defRPr>
      </a:lvl5pPr>
      <a:lvl6pPr marL="609585" algn="l" defTabSz="683667" rtl="0" fontAlgn="base">
        <a:lnSpc>
          <a:spcPct val="80000"/>
        </a:lnSpc>
        <a:spcBef>
          <a:spcPct val="0"/>
        </a:spcBef>
        <a:spcAft>
          <a:spcPct val="0"/>
        </a:spcAft>
        <a:defRPr sz="2800" b="1">
          <a:solidFill>
            <a:schemeClr val="tx2"/>
          </a:solidFill>
          <a:latin typeface="Calibri" panose="020F0502020204030204" pitchFamily="34" charset="0"/>
        </a:defRPr>
      </a:lvl6pPr>
      <a:lvl7pPr marL="1219170" algn="l" defTabSz="683667" rtl="0" fontAlgn="base">
        <a:lnSpc>
          <a:spcPct val="80000"/>
        </a:lnSpc>
        <a:spcBef>
          <a:spcPct val="0"/>
        </a:spcBef>
        <a:spcAft>
          <a:spcPct val="0"/>
        </a:spcAft>
        <a:defRPr sz="2800" b="1">
          <a:solidFill>
            <a:schemeClr val="tx2"/>
          </a:solidFill>
          <a:latin typeface="Calibri" panose="020F0502020204030204" pitchFamily="34" charset="0"/>
        </a:defRPr>
      </a:lvl7pPr>
      <a:lvl8pPr marL="1828754" algn="l" defTabSz="683667" rtl="0" fontAlgn="base">
        <a:lnSpc>
          <a:spcPct val="80000"/>
        </a:lnSpc>
        <a:spcBef>
          <a:spcPct val="0"/>
        </a:spcBef>
        <a:spcAft>
          <a:spcPct val="0"/>
        </a:spcAft>
        <a:defRPr sz="2800" b="1">
          <a:solidFill>
            <a:schemeClr val="tx2"/>
          </a:solidFill>
          <a:latin typeface="Calibri" panose="020F0502020204030204" pitchFamily="34" charset="0"/>
        </a:defRPr>
      </a:lvl8pPr>
      <a:lvl9pPr marL="2438339" algn="l" defTabSz="683667" rtl="0" fontAlgn="base">
        <a:lnSpc>
          <a:spcPct val="80000"/>
        </a:lnSpc>
        <a:spcBef>
          <a:spcPct val="0"/>
        </a:spcBef>
        <a:spcAft>
          <a:spcPct val="0"/>
        </a:spcAft>
        <a:defRPr sz="2800" b="1">
          <a:solidFill>
            <a:schemeClr val="tx2"/>
          </a:solidFill>
          <a:latin typeface="Calibri" panose="020F0502020204030204" pitchFamily="34" charset="0"/>
        </a:defRPr>
      </a:lvl9pPr>
    </p:titleStyle>
    <p:body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en-US"/>
      </a:defPPr>
      <a:lvl1pPr marL="0" algn="l" defTabSz="685750" rtl="0" eaLnBrk="1" latinLnBrk="0" hangingPunct="1">
        <a:defRPr sz="1351" kern="1200">
          <a:solidFill>
            <a:schemeClr val="tx1"/>
          </a:solidFill>
          <a:latin typeface="+mn-lt"/>
          <a:ea typeface="+mn-ea"/>
          <a:cs typeface="+mn-cs"/>
        </a:defRPr>
      </a:lvl1pPr>
      <a:lvl2pPr marL="342874" algn="l" defTabSz="685750" rtl="0" eaLnBrk="1" latinLnBrk="0" hangingPunct="1">
        <a:defRPr sz="1351" kern="1200">
          <a:solidFill>
            <a:schemeClr val="tx1"/>
          </a:solidFill>
          <a:latin typeface="+mn-lt"/>
          <a:ea typeface="+mn-ea"/>
          <a:cs typeface="+mn-cs"/>
        </a:defRPr>
      </a:lvl2pPr>
      <a:lvl3pPr marL="685750" algn="l" defTabSz="685750" rtl="0" eaLnBrk="1" latinLnBrk="0" hangingPunct="1">
        <a:defRPr sz="1351" kern="1200">
          <a:solidFill>
            <a:schemeClr val="tx1"/>
          </a:solidFill>
          <a:latin typeface="+mn-lt"/>
          <a:ea typeface="+mn-ea"/>
          <a:cs typeface="+mn-cs"/>
        </a:defRPr>
      </a:lvl3pPr>
      <a:lvl4pPr marL="1028624" algn="l" defTabSz="685750" rtl="0" eaLnBrk="1" latinLnBrk="0" hangingPunct="1">
        <a:defRPr sz="1351" kern="1200">
          <a:solidFill>
            <a:schemeClr val="tx1"/>
          </a:solidFill>
          <a:latin typeface="+mn-lt"/>
          <a:ea typeface="+mn-ea"/>
          <a:cs typeface="+mn-cs"/>
        </a:defRPr>
      </a:lvl4pPr>
      <a:lvl5pPr marL="1371498" algn="l" defTabSz="685750" rtl="0" eaLnBrk="1" latinLnBrk="0" hangingPunct="1">
        <a:defRPr sz="1351" kern="1200">
          <a:solidFill>
            <a:schemeClr val="tx1"/>
          </a:solidFill>
          <a:latin typeface="+mn-lt"/>
          <a:ea typeface="+mn-ea"/>
          <a:cs typeface="+mn-cs"/>
        </a:defRPr>
      </a:lvl5pPr>
      <a:lvl6pPr marL="1714372" algn="l" defTabSz="685750" rtl="0" eaLnBrk="1" latinLnBrk="0" hangingPunct="1">
        <a:defRPr sz="1351" kern="1200">
          <a:solidFill>
            <a:schemeClr val="tx1"/>
          </a:solidFill>
          <a:latin typeface="+mn-lt"/>
          <a:ea typeface="+mn-ea"/>
          <a:cs typeface="+mn-cs"/>
        </a:defRPr>
      </a:lvl6pPr>
      <a:lvl7pPr marL="2057247" algn="l" defTabSz="685750" rtl="0" eaLnBrk="1" latinLnBrk="0" hangingPunct="1">
        <a:defRPr sz="1351" kern="1200">
          <a:solidFill>
            <a:schemeClr val="tx1"/>
          </a:solidFill>
          <a:latin typeface="+mn-lt"/>
          <a:ea typeface="+mn-ea"/>
          <a:cs typeface="+mn-cs"/>
        </a:defRPr>
      </a:lvl7pPr>
      <a:lvl8pPr marL="2400120" algn="l" defTabSz="685750" rtl="0" eaLnBrk="1" latinLnBrk="0" hangingPunct="1">
        <a:defRPr sz="1351" kern="1200">
          <a:solidFill>
            <a:schemeClr val="tx1"/>
          </a:solidFill>
          <a:latin typeface="+mn-lt"/>
          <a:ea typeface="+mn-ea"/>
          <a:cs typeface="+mn-cs"/>
        </a:defRPr>
      </a:lvl8pPr>
      <a:lvl9pPr marL="2742994" algn="l" defTabSz="685750"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avalere.com/insights/car-t-reimbursement-updated-in-fy-2023-ipps-final-rule"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87E2-B856-4D57-A66A-E6DDBEE6BE9E}"/>
              </a:ext>
            </a:extLst>
          </p:cNvPr>
          <p:cNvSpPr>
            <a:spLocks noGrp="1"/>
          </p:cNvSpPr>
          <p:nvPr>
            <p:ph type="ctrTitle"/>
          </p:nvPr>
        </p:nvSpPr>
        <p:spPr>
          <a:xfrm>
            <a:off x="341973" y="1057832"/>
            <a:ext cx="8460059" cy="1473957"/>
          </a:xfrm>
        </p:spPr>
        <p:txBody>
          <a:bodyPr>
            <a:noAutofit/>
          </a:bodyPr>
          <a:lstStyle/>
          <a:p>
            <a:r>
              <a:rPr lang="en-US" sz="2800" dirty="0"/>
              <a:t>Hospital Costs and Healthcare Resource Utilization (HRU) for Chimeric Antigen (CAR) T-Cell Therapy and Stem Cell Transplant (SCT) in Patients with Large B-Cell Lymphoma (LBCL) in the United States</a:t>
            </a:r>
          </a:p>
        </p:txBody>
      </p:sp>
      <p:sp>
        <p:nvSpPr>
          <p:cNvPr id="4" name="Text Placeholder 3">
            <a:extLst>
              <a:ext uri="{FF2B5EF4-FFF2-40B4-BE49-F238E27FC236}">
                <a16:creationId xmlns:a16="http://schemas.microsoft.com/office/drawing/2014/main" id="{114BDD92-A2DA-4383-913D-828CC885908A}"/>
              </a:ext>
            </a:extLst>
          </p:cNvPr>
          <p:cNvSpPr>
            <a:spLocks noGrp="1"/>
          </p:cNvSpPr>
          <p:nvPr>
            <p:ph type="body" sz="quarter" idx="12"/>
          </p:nvPr>
        </p:nvSpPr>
        <p:spPr>
          <a:xfrm>
            <a:off x="343832" y="3331571"/>
            <a:ext cx="8458200" cy="763588"/>
          </a:xfrm>
        </p:spPr>
        <p:txBody>
          <a:bodyPr/>
          <a:lstStyle/>
          <a:p>
            <a:pPr>
              <a:spcAft>
                <a:spcPts val="0"/>
              </a:spcAft>
            </a:pPr>
            <a:r>
              <a:rPr lang="en-US" sz="1600" baseline="30000" dirty="0">
                <a:solidFill>
                  <a:srgbClr val="000000"/>
                </a:solidFill>
                <a:effectLst/>
                <a:latin typeface="Open Sans" panose="020B0606030504020204" pitchFamily="34" charset="0"/>
                <a:ea typeface="Calibri" panose="020F0502020204030204" pitchFamily="34" charset="0"/>
              </a:rPr>
              <a:t>1 </a:t>
            </a:r>
            <a:r>
              <a:rPr lang="en-US" sz="1600" dirty="0">
                <a:solidFill>
                  <a:srgbClr val="000000"/>
                </a:solidFill>
                <a:effectLst/>
                <a:latin typeface="Open Sans" panose="020B0606030504020204" pitchFamily="34" charset="0"/>
                <a:ea typeface="Calibri" panose="020F0502020204030204" pitchFamily="34" charset="0"/>
              </a:rPr>
              <a:t>PINC AI™ Applied Sciences, Premier Inc. </a:t>
            </a:r>
            <a:r>
              <a:rPr lang="en-US" sz="1600" baseline="30000" dirty="0">
                <a:solidFill>
                  <a:srgbClr val="000000"/>
                </a:solidFill>
                <a:effectLst/>
                <a:latin typeface="Open Sans" panose="020B0606030504020204" pitchFamily="34" charset="0"/>
                <a:ea typeface="Calibri" panose="020F0502020204030204" pitchFamily="34" charset="0"/>
              </a:rPr>
              <a:t>2</a:t>
            </a:r>
            <a:r>
              <a:rPr lang="en-US" sz="1600" dirty="0">
                <a:solidFill>
                  <a:srgbClr val="000000"/>
                </a:solidFill>
                <a:effectLst/>
                <a:latin typeface="Open Sans" panose="020B0606030504020204" pitchFamily="34" charset="0"/>
                <a:ea typeface="Calibri" panose="020F0502020204030204" pitchFamily="34" charset="0"/>
              </a:rPr>
              <a:t> Kite, A Gilead Company </a:t>
            </a:r>
          </a:p>
          <a:p>
            <a:pPr>
              <a:spcAft>
                <a:spcPts val="0"/>
              </a:spcAft>
            </a:pPr>
            <a:r>
              <a:rPr lang="en-US" sz="1600" baseline="30000" dirty="0">
                <a:solidFill>
                  <a:srgbClr val="000000"/>
                </a:solidFill>
                <a:effectLst/>
                <a:latin typeface="Open Sans" panose="020B0606030504020204" pitchFamily="34" charset="0"/>
                <a:ea typeface="Calibri" panose="020F0502020204030204" pitchFamily="34" charset="0"/>
              </a:rPr>
              <a:t>3</a:t>
            </a:r>
            <a:r>
              <a:rPr lang="en-US" sz="1600" dirty="0">
                <a:solidFill>
                  <a:srgbClr val="000000"/>
                </a:solidFill>
                <a:effectLst/>
                <a:latin typeface="Open Sans" panose="020B0606030504020204" pitchFamily="34" charset="0"/>
                <a:ea typeface="Calibri" panose="020F0502020204030204" pitchFamily="34" charset="0"/>
              </a:rPr>
              <a:t> Wade Outcomes Research and Consulting </a:t>
            </a:r>
            <a:r>
              <a:rPr lang="en-US" sz="1600" baseline="30000" dirty="0">
                <a:solidFill>
                  <a:srgbClr val="000000"/>
                </a:solidFill>
                <a:effectLst/>
                <a:latin typeface="Open Sans" panose="020B0606030504020204" pitchFamily="34" charset="0"/>
                <a:ea typeface="Calibri" panose="020F0502020204030204" pitchFamily="34" charset="0"/>
              </a:rPr>
              <a:t>4 </a:t>
            </a:r>
            <a:r>
              <a:rPr lang="en-US" sz="1600" dirty="0">
                <a:solidFill>
                  <a:srgbClr val="000000"/>
                </a:solidFill>
                <a:effectLst/>
                <a:latin typeface="Open Sans" panose="020B0606030504020204" pitchFamily="34" charset="0"/>
                <a:ea typeface="Calibri" panose="020F0502020204030204" pitchFamily="34" charset="0"/>
              </a:rPr>
              <a:t>Adult Bone Marrow Transplant Service, Department of Medicine, Memorial Sloan Kettering Cancer Center</a:t>
            </a:r>
            <a:endParaRPr lang="en-US" dirty="0"/>
          </a:p>
        </p:txBody>
      </p:sp>
      <p:sp>
        <p:nvSpPr>
          <p:cNvPr id="6" name="Subtitle 5">
            <a:extLst>
              <a:ext uri="{FF2B5EF4-FFF2-40B4-BE49-F238E27FC236}">
                <a16:creationId xmlns:a16="http://schemas.microsoft.com/office/drawing/2014/main" id="{0BA1C9E1-C3ED-44A2-BEF9-EF816C7CC705}"/>
              </a:ext>
            </a:extLst>
          </p:cNvPr>
          <p:cNvSpPr>
            <a:spLocks noGrp="1"/>
          </p:cNvSpPr>
          <p:nvPr>
            <p:ph type="subTitle" idx="1"/>
          </p:nvPr>
        </p:nvSpPr>
        <p:spPr/>
        <p:txBody>
          <a:bodyPr>
            <a:normAutofit/>
          </a:bodyPr>
          <a:lstStyle/>
          <a:p>
            <a:r>
              <a:rPr lang="en-US" sz="1800" dirty="0">
                <a:solidFill>
                  <a:srgbClr val="000000"/>
                </a:solidFill>
                <a:effectLst/>
                <a:latin typeface="Open Sans" panose="020B0606030504020204" pitchFamily="34" charset="0"/>
                <a:ea typeface="Calibri" panose="020F0502020204030204" pitchFamily="34" charset="0"/>
              </a:rPr>
              <a:t>Chendi Cui, PhD</a:t>
            </a:r>
            <a:r>
              <a:rPr lang="en-US" sz="1800" baseline="30000" dirty="0">
                <a:solidFill>
                  <a:srgbClr val="000000"/>
                </a:solidFill>
                <a:effectLst/>
                <a:latin typeface="Open Sans" panose="020B0606030504020204" pitchFamily="34" charset="0"/>
                <a:ea typeface="Calibri" panose="020F0502020204030204" pitchFamily="34" charset="0"/>
              </a:rPr>
              <a:t>1</a:t>
            </a:r>
            <a:r>
              <a:rPr lang="en-US" sz="1800" dirty="0">
                <a:solidFill>
                  <a:srgbClr val="000000"/>
                </a:solidFill>
                <a:effectLst/>
                <a:latin typeface="Open Sans" panose="020B0606030504020204" pitchFamily="34" charset="0"/>
                <a:ea typeface="Calibri" panose="020F0502020204030204" pitchFamily="34" charset="0"/>
              </a:rPr>
              <a:t>, Chaoling Feng, PhD</a:t>
            </a:r>
            <a:r>
              <a:rPr lang="en-US" sz="1800" baseline="30000" dirty="0">
                <a:solidFill>
                  <a:srgbClr val="000000"/>
                </a:solidFill>
                <a:effectLst/>
                <a:latin typeface="Open Sans" panose="020B0606030504020204" pitchFamily="34" charset="0"/>
                <a:ea typeface="Calibri" panose="020F0502020204030204" pitchFamily="34" charset="0"/>
              </a:rPr>
              <a:t>2</a:t>
            </a:r>
            <a:r>
              <a:rPr lang="en-US" sz="1800" dirty="0">
                <a:solidFill>
                  <a:srgbClr val="000000"/>
                </a:solidFill>
                <a:effectLst/>
                <a:latin typeface="Open Sans" panose="020B0606030504020204" pitchFamily="34" charset="0"/>
                <a:ea typeface="Calibri" panose="020F0502020204030204" pitchFamily="34" charset="0"/>
              </a:rPr>
              <a:t>, Ning Rosenthal, MD, MPH, PhD</a:t>
            </a:r>
            <a:r>
              <a:rPr lang="en-US" sz="1800" baseline="30000" dirty="0">
                <a:solidFill>
                  <a:srgbClr val="000000"/>
                </a:solidFill>
                <a:effectLst/>
                <a:latin typeface="Open Sans" panose="020B0606030504020204" pitchFamily="34" charset="0"/>
                <a:ea typeface="Calibri" panose="020F0502020204030204" pitchFamily="34" charset="0"/>
              </a:rPr>
              <a:t>1</a:t>
            </a:r>
            <a:r>
              <a:rPr lang="en-US" sz="1800" dirty="0">
                <a:solidFill>
                  <a:srgbClr val="000000"/>
                </a:solidFill>
                <a:effectLst/>
                <a:latin typeface="Open Sans" panose="020B0606030504020204" pitchFamily="34" charset="0"/>
                <a:ea typeface="Calibri" panose="020F0502020204030204" pitchFamily="34" charset="0"/>
              </a:rPr>
              <a:t>, Sally W Wade, MPH</a:t>
            </a:r>
            <a:r>
              <a:rPr lang="en-US" sz="1800" baseline="30000" dirty="0">
                <a:solidFill>
                  <a:srgbClr val="000000"/>
                </a:solidFill>
                <a:effectLst/>
                <a:latin typeface="Open Sans" panose="020B0606030504020204" pitchFamily="34" charset="0"/>
                <a:ea typeface="Calibri" panose="020F0502020204030204" pitchFamily="34" charset="0"/>
              </a:rPr>
              <a:t>3</a:t>
            </a:r>
            <a:r>
              <a:rPr lang="en-US" sz="1800" dirty="0">
                <a:solidFill>
                  <a:srgbClr val="000000"/>
                </a:solidFill>
                <a:effectLst/>
                <a:latin typeface="Open Sans" panose="020B0606030504020204" pitchFamily="34" charset="0"/>
                <a:ea typeface="Calibri" panose="020F0502020204030204" pitchFamily="34" charset="0"/>
              </a:rPr>
              <a:t>, Laura Curry, MS, PhD</a:t>
            </a:r>
            <a:r>
              <a:rPr lang="en-US" sz="1800" baseline="30000" dirty="0">
                <a:solidFill>
                  <a:srgbClr val="000000"/>
                </a:solidFill>
                <a:effectLst/>
                <a:latin typeface="Open Sans" panose="020B0606030504020204" pitchFamily="34" charset="0"/>
                <a:ea typeface="Calibri" panose="020F0502020204030204" pitchFamily="34" charset="0"/>
              </a:rPr>
              <a:t>1</a:t>
            </a:r>
            <a:r>
              <a:rPr lang="en-US" sz="1800" dirty="0">
                <a:solidFill>
                  <a:srgbClr val="000000"/>
                </a:solidFill>
                <a:effectLst/>
                <a:latin typeface="Open Sans" panose="020B0606030504020204" pitchFamily="34" charset="0"/>
                <a:ea typeface="Calibri" panose="020F0502020204030204" pitchFamily="34" charset="0"/>
              </a:rPr>
              <a:t>, Christine Fu, PhD</a:t>
            </a:r>
            <a:r>
              <a:rPr lang="en-US" sz="1800" baseline="30000" dirty="0">
                <a:solidFill>
                  <a:srgbClr val="000000"/>
                </a:solidFill>
                <a:effectLst/>
                <a:latin typeface="Open Sans" panose="020B0606030504020204" pitchFamily="34" charset="0"/>
                <a:ea typeface="Calibri" panose="020F0502020204030204" pitchFamily="34" charset="0"/>
              </a:rPr>
              <a:t>2</a:t>
            </a:r>
            <a:r>
              <a:rPr lang="en-US" sz="1800" dirty="0">
                <a:solidFill>
                  <a:srgbClr val="000000"/>
                </a:solidFill>
                <a:effectLst/>
                <a:latin typeface="Open Sans" panose="020B0606030504020204" pitchFamily="34" charset="0"/>
                <a:ea typeface="Calibri" panose="020F0502020204030204" pitchFamily="34" charset="0"/>
              </a:rPr>
              <a:t>, Gunjan L. Shah, MD</a:t>
            </a:r>
            <a:r>
              <a:rPr lang="en-US" sz="1800" baseline="30000" dirty="0">
                <a:solidFill>
                  <a:srgbClr val="000000"/>
                </a:solidFill>
                <a:effectLst/>
                <a:latin typeface="Open Sans" panose="020B0606030504020204" pitchFamily="34" charset="0"/>
                <a:ea typeface="Calibri" panose="020F0502020204030204" pitchFamily="34" charset="0"/>
              </a:rPr>
              <a:t>4</a:t>
            </a:r>
            <a:endParaRPr lang="en-US" dirty="0"/>
          </a:p>
        </p:txBody>
      </p:sp>
    </p:spTree>
    <p:extLst>
      <p:ext uri="{BB962C8B-B14F-4D97-AF65-F5344CB8AC3E}">
        <p14:creationId xmlns:p14="http://schemas.microsoft.com/office/powerpoint/2010/main" val="1281990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BE3AB4F-A437-4F9B-9A99-D95471755284}"/>
              </a:ext>
            </a:extLst>
          </p:cNvPr>
          <p:cNvSpPr>
            <a:spLocks noGrp="1"/>
          </p:cNvSpPr>
          <p:nvPr>
            <p:ph type="sldNum" sz="quarter" idx="11"/>
          </p:nvPr>
        </p:nvSpPr>
        <p:spPr/>
        <p:txBody>
          <a:bodyPr/>
          <a:lstStyle/>
          <a:p>
            <a:pPr>
              <a:defRPr/>
            </a:pPr>
            <a:fld id="{5C56CD90-8224-413F-A5C5-11C249D26586}" type="slidenum">
              <a:rPr lang="en-US" smtClean="0"/>
              <a:pPr>
                <a:defRPr/>
              </a:pPr>
              <a:t>10</a:t>
            </a:fld>
            <a:endParaRPr lang="en-US" dirty="0"/>
          </a:p>
        </p:txBody>
      </p:sp>
      <p:sp>
        <p:nvSpPr>
          <p:cNvPr id="2" name="Title 1">
            <a:extLst>
              <a:ext uri="{FF2B5EF4-FFF2-40B4-BE49-F238E27FC236}">
                <a16:creationId xmlns:a16="http://schemas.microsoft.com/office/drawing/2014/main" id="{60F293BC-9CB5-4EF3-9611-769F11EBB346}"/>
              </a:ext>
            </a:extLst>
          </p:cNvPr>
          <p:cNvSpPr>
            <a:spLocks noGrp="1"/>
          </p:cNvSpPr>
          <p:nvPr>
            <p:ph type="title"/>
          </p:nvPr>
        </p:nvSpPr>
        <p:spPr/>
        <p:txBody>
          <a:bodyPr/>
          <a:lstStyle/>
          <a:p>
            <a:r>
              <a:rPr lang="en-US" dirty="0"/>
              <a:t>Results – 90- and 180-day Pre-Index Cost*</a:t>
            </a:r>
          </a:p>
        </p:txBody>
      </p:sp>
      <p:sp>
        <p:nvSpPr>
          <p:cNvPr id="3" name="Footer Placeholder 4">
            <a:extLst>
              <a:ext uri="{FF2B5EF4-FFF2-40B4-BE49-F238E27FC236}">
                <a16:creationId xmlns:a16="http://schemas.microsoft.com/office/drawing/2014/main" id="{3F2C35D8-4A17-C846-A1C7-FDF70AA1ECAC}"/>
              </a:ext>
            </a:extLst>
          </p:cNvPr>
          <p:cNvSpPr>
            <a:spLocks noGrp="1"/>
          </p:cNvSpPr>
          <p:nvPr>
            <p:ph type="ftr" sz="quarter" idx="3"/>
          </p:nvPr>
        </p:nvSpPr>
        <p:spPr>
          <a:xfrm>
            <a:off x="48985" y="4582517"/>
            <a:ext cx="9046029" cy="369332"/>
          </a:xfrm>
        </p:spPr>
        <p:txBody>
          <a:bodyPr/>
          <a:lstStyle/>
          <a:p>
            <a:pPr>
              <a:defRPr/>
            </a:pPr>
            <a:r>
              <a:rPr lang="en-US" dirty="0"/>
              <a:t>*The average 90- and 180-day pre-index costs may also include previous </a:t>
            </a:r>
            <a:r>
              <a:rPr lang="en-US" dirty="0" err="1"/>
              <a:t>LoT</a:t>
            </a:r>
            <a:r>
              <a:rPr lang="en-US" dirty="0"/>
              <a:t> costs for CAR T and auto-SCT.</a:t>
            </a:r>
          </a:p>
          <a:p>
            <a:pPr>
              <a:defRPr/>
            </a:pPr>
            <a:r>
              <a:rPr lang="en-US" dirty="0"/>
              <a:t>**Costs have been adjusted to 2021 US dollars.</a:t>
            </a:r>
          </a:p>
        </p:txBody>
      </p:sp>
      <p:graphicFrame>
        <p:nvGraphicFramePr>
          <p:cNvPr id="5" name="Chart 4">
            <a:extLst>
              <a:ext uri="{FF2B5EF4-FFF2-40B4-BE49-F238E27FC236}">
                <a16:creationId xmlns:a16="http://schemas.microsoft.com/office/drawing/2014/main" id="{9CD4BC21-35D6-54E3-597B-BB0CBC99AF10}"/>
              </a:ext>
            </a:extLst>
          </p:cNvPr>
          <p:cNvGraphicFramePr>
            <a:graphicFrameLocks/>
          </p:cNvGraphicFramePr>
          <p:nvPr/>
        </p:nvGraphicFramePr>
        <p:xfrm>
          <a:off x="359228" y="957170"/>
          <a:ext cx="8561294" cy="37452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B96D96EE-0818-82FA-0E0E-746E6F795EE0}"/>
              </a:ext>
            </a:extLst>
          </p:cNvPr>
          <p:cNvSpPr txBox="1"/>
          <p:nvPr/>
        </p:nvSpPr>
        <p:spPr>
          <a:xfrm>
            <a:off x="3250441" y="1198603"/>
            <a:ext cx="2643115" cy="523220"/>
          </a:xfrm>
          <a:prstGeom prst="rect">
            <a:avLst/>
          </a:prstGeom>
          <a:solidFill>
            <a:schemeClr val="bg1"/>
          </a:solidFill>
          <a:ln w="12700">
            <a:solidFill>
              <a:schemeClr val="tx1"/>
            </a:solidFill>
          </a:ln>
        </p:spPr>
        <p:txBody>
          <a:bodyPr wrap="square" rtlCol="0">
            <a:spAutoFit/>
          </a:bodyPr>
          <a:lstStyle/>
          <a:p>
            <a:r>
              <a:rPr lang="en-US" sz="1400"/>
              <a:t>Costs </a:t>
            </a:r>
            <a:r>
              <a:rPr lang="en-US" sz="1400" dirty="0"/>
              <a:t>were lower for CAR T than </a:t>
            </a:r>
            <a:r>
              <a:rPr lang="en-US" sz="1400"/>
              <a:t>for auto- or allo-SCT patients</a:t>
            </a:r>
            <a:r>
              <a:rPr lang="en-US" sz="1400" dirty="0"/>
              <a:t>.</a:t>
            </a:r>
          </a:p>
        </p:txBody>
      </p:sp>
      <p:sp>
        <p:nvSpPr>
          <p:cNvPr id="17" name="TextBox 16">
            <a:extLst>
              <a:ext uri="{FF2B5EF4-FFF2-40B4-BE49-F238E27FC236}">
                <a16:creationId xmlns:a16="http://schemas.microsoft.com/office/drawing/2014/main" id="{5AF10AB4-93FF-184B-15BB-6B916EBEEF45}"/>
              </a:ext>
            </a:extLst>
          </p:cNvPr>
          <p:cNvSpPr txBox="1"/>
          <p:nvPr/>
        </p:nvSpPr>
        <p:spPr>
          <a:xfrm>
            <a:off x="5916706" y="784483"/>
            <a:ext cx="3227294" cy="600164"/>
          </a:xfrm>
          <a:prstGeom prst="rect">
            <a:avLst/>
          </a:prstGeom>
          <a:solidFill>
            <a:schemeClr val="bg1"/>
          </a:solidFill>
        </p:spPr>
        <p:txBody>
          <a:bodyPr wrap="square" rtlCol="0">
            <a:spAutoFit/>
          </a:bodyPr>
          <a:lstStyle/>
          <a:p>
            <a:r>
              <a:rPr lang="en-US" sz="1100" i="1" dirty="0"/>
              <a:t>P-value</a:t>
            </a:r>
          </a:p>
          <a:p>
            <a:r>
              <a:rPr lang="en-US" sz="1100" i="1" dirty="0"/>
              <a:t>90-day Pre-Index Cost </a:t>
            </a:r>
            <a:r>
              <a:rPr lang="en-US" sz="1100" i="1" dirty="0" err="1"/>
              <a:t>allo</a:t>
            </a:r>
            <a:r>
              <a:rPr lang="en-US" sz="1100" i="1" dirty="0"/>
              <a:t>-SCT   vs. CAR T = 0.027</a:t>
            </a:r>
          </a:p>
          <a:p>
            <a:r>
              <a:rPr lang="en-US" sz="1100" i="1" dirty="0"/>
              <a:t>All other p-values &lt;0.001</a:t>
            </a:r>
          </a:p>
        </p:txBody>
      </p:sp>
    </p:spTree>
    <p:extLst>
      <p:ext uri="{BB962C8B-B14F-4D97-AF65-F5344CB8AC3E}">
        <p14:creationId xmlns:p14="http://schemas.microsoft.com/office/powerpoint/2010/main" val="119823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11">
            <a:extLst>
              <a:ext uri="{FF2B5EF4-FFF2-40B4-BE49-F238E27FC236}">
                <a16:creationId xmlns:a16="http://schemas.microsoft.com/office/drawing/2014/main" id="{6698C486-FF0C-605D-0B64-AC341A62CE12}"/>
              </a:ext>
            </a:extLst>
          </p:cNvPr>
          <p:cNvGraphicFramePr>
            <a:graphicFrameLocks noGrp="1"/>
          </p:cNvGraphicFramePr>
          <p:nvPr>
            <p:extLst>
              <p:ext uri="{D42A27DB-BD31-4B8C-83A1-F6EECF244321}">
                <p14:modId xmlns:p14="http://schemas.microsoft.com/office/powerpoint/2010/main" val="4139284877"/>
              </p:ext>
            </p:extLst>
          </p:nvPr>
        </p:nvGraphicFramePr>
        <p:xfrm>
          <a:off x="287866" y="3063632"/>
          <a:ext cx="7861249" cy="1325879"/>
        </p:xfrm>
        <a:graphic>
          <a:graphicData uri="http://schemas.openxmlformats.org/drawingml/2006/table">
            <a:tbl>
              <a:tblPr firstRow="1" firstCol="1" bandRow="1"/>
              <a:tblGrid>
                <a:gridCol w="2083375">
                  <a:extLst>
                    <a:ext uri="{9D8B030D-6E8A-4147-A177-3AD203B41FA5}">
                      <a16:colId xmlns:a16="http://schemas.microsoft.com/office/drawing/2014/main" val="3044639012"/>
                    </a:ext>
                  </a:extLst>
                </a:gridCol>
                <a:gridCol w="908108">
                  <a:extLst>
                    <a:ext uri="{9D8B030D-6E8A-4147-A177-3AD203B41FA5}">
                      <a16:colId xmlns:a16="http://schemas.microsoft.com/office/drawing/2014/main" val="2427456103"/>
                    </a:ext>
                  </a:extLst>
                </a:gridCol>
                <a:gridCol w="376806">
                  <a:extLst>
                    <a:ext uri="{9D8B030D-6E8A-4147-A177-3AD203B41FA5}">
                      <a16:colId xmlns:a16="http://schemas.microsoft.com/office/drawing/2014/main" val="3301457282"/>
                    </a:ext>
                  </a:extLst>
                </a:gridCol>
                <a:gridCol w="726621">
                  <a:extLst>
                    <a:ext uri="{9D8B030D-6E8A-4147-A177-3AD203B41FA5}">
                      <a16:colId xmlns:a16="http://schemas.microsoft.com/office/drawing/2014/main" val="3052795271"/>
                    </a:ext>
                  </a:extLst>
                </a:gridCol>
                <a:gridCol w="374904">
                  <a:extLst>
                    <a:ext uri="{9D8B030D-6E8A-4147-A177-3AD203B41FA5}">
                      <a16:colId xmlns:a16="http://schemas.microsoft.com/office/drawing/2014/main" val="3743568241"/>
                    </a:ext>
                  </a:extLst>
                </a:gridCol>
                <a:gridCol w="731520">
                  <a:extLst>
                    <a:ext uri="{9D8B030D-6E8A-4147-A177-3AD203B41FA5}">
                      <a16:colId xmlns:a16="http://schemas.microsoft.com/office/drawing/2014/main" val="1138353777"/>
                    </a:ext>
                  </a:extLst>
                </a:gridCol>
                <a:gridCol w="776251">
                  <a:extLst>
                    <a:ext uri="{9D8B030D-6E8A-4147-A177-3AD203B41FA5}">
                      <a16:colId xmlns:a16="http://schemas.microsoft.com/office/drawing/2014/main" val="920624052"/>
                    </a:ext>
                  </a:extLst>
                </a:gridCol>
                <a:gridCol w="374904">
                  <a:extLst>
                    <a:ext uri="{9D8B030D-6E8A-4147-A177-3AD203B41FA5}">
                      <a16:colId xmlns:a16="http://schemas.microsoft.com/office/drawing/2014/main" val="1550194243"/>
                    </a:ext>
                  </a:extLst>
                </a:gridCol>
                <a:gridCol w="731520">
                  <a:extLst>
                    <a:ext uri="{9D8B030D-6E8A-4147-A177-3AD203B41FA5}">
                      <a16:colId xmlns:a16="http://schemas.microsoft.com/office/drawing/2014/main" val="3465048165"/>
                    </a:ext>
                  </a:extLst>
                </a:gridCol>
                <a:gridCol w="777240">
                  <a:extLst>
                    <a:ext uri="{9D8B030D-6E8A-4147-A177-3AD203B41FA5}">
                      <a16:colId xmlns:a16="http://schemas.microsoft.com/office/drawing/2014/main" val="167151505"/>
                    </a:ext>
                  </a:extLst>
                </a:gridCol>
              </a:tblGrid>
              <a:tr h="170613">
                <a:tc gridSpan="2">
                  <a:txBody>
                    <a:bodyPr/>
                    <a:lstStyle/>
                    <a:p>
                      <a:pPr marL="0" marR="0" algn="ctr">
                        <a:lnSpc>
                          <a:spcPct val="107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auto-SCT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0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gridSpan="2">
                  <a:txBody>
                    <a:bodyPr/>
                    <a:lstStyle/>
                    <a:p>
                      <a:pPr marL="0" marR="0" algn="ctr">
                        <a:lnSpc>
                          <a:spcPct val="107000"/>
                        </a:lnSpc>
                        <a:spcBef>
                          <a:spcPts val="0"/>
                        </a:spcBef>
                        <a:spcAft>
                          <a:spcPts val="0"/>
                        </a:spcAft>
                      </a:pPr>
                      <a:r>
                        <a:rPr lang="en-US" sz="10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allo</a:t>
                      </a:r>
                      <a:r>
                        <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0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508355926"/>
                  </a:ext>
                </a:extLst>
              </a:tr>
              <a:tr h="305262">
                <a:tc gridSpan="2">
                  <a:txBody>
                    <a:bodyPr/>
                    <a:lstStyle/>
                    <a:p>
                      <a:pPr marL="0" marR="0" algn="ctr">
                        <a:lnSpc>
                          <a:spcPct val="100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208)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595)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0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 vs auto-SCT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CAR T vs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allo</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1407396"/>
                  </a:ext>
                </a:extLst>
              </a:tr>
              <a:tr h="250929">
                <a:tc>
                  <a:txBody>
                    <a:bodyPr/>
                    <a:lstStyle/>
                    <a:p>
                      <a:pPr marL="0" marR="0">
                        <a:lnSpc>
                          <a:spcPct val="107000"/>
                        </a:lnSpc>
                        <a:spcBef>
                          <a:spcPts val="0"/>
                        </a:spcBef>
                        <a:spcAft>
                          <a:spcPts val="0"/>
                        </a:spcAft>
                      </a:pPr>
                      <a:r>
                        <a:rPr lang="en-US" sz="10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180-day all-cause readmission*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&lt; 0.01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0.01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5672437"/>
                  </a:ext>
                </a:extLst>
              </a:tr>
              <a:tr h="177433">
                <a:tc rowSpan="2">
                  <a:txBody>
                    <a:bodyPr/>
                    <a:lstStyle/>
                    <a:p>
                      <a:pPr marL="0" marR="0">
                        <a:lnSpc>
                          <a:spcPct val="107000"/>
                        </a:lnSpc>
                        <a:spcBef>
                          <a:spcPts val="0"/>
                        </a:spcBef>
                        <a:spcAft>
                          <a:spcPts val="0"/>
                        </a:spcAft>
                      </a:pPr>
                      <a:r>
                        <a:rPr lang="en-US" sz="1000" b="1"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180-day all-cause LOS among pts with readmission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Mean (SD)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13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 ±14 </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11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 ±13 </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fontAlgn="t"/>
                      <a:r>
                        <a:rPr lang="en-US" sz="1100" b="0" i="0" u="none" strike="noStrike" dirty="0">
                          <a:solidFill>
                            <a:srgbClr val="000000"/>
                          </a:solidFill>
                          <a:effectLst/>
                          <a:latin typeface="Arial" panose="020B0604020202020204" pitchFamily="34" charset="0"/>
                        </a:rPr>
                        <a:t>0.79 </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17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 ±21 </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fontAlgn="t"/>
                      <a:r>
                        <a:rPr lang="en-US" sz="1100" b="0" i="0" u="none" strike="noStrike" dirty="0">
                          <a:solidFill>
                            <a:srgbClr val="000000"/>
                          </a:solidFill>
                          <a:effectLst/>
                          <a:latin typeface="Arial" panose="020B0604020202020204" pitchFamily="34" charset="0"/>
                        </a:rPr>
                        <a:t>0.15 </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980946"/>
                  </a:ext>
                </a:extLst>
              </a:tr>
              <a:tr h="177433">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marL="0" marR="0">
                        <a:lnSpc>
                          <a:spcPct val="107000"/>
                        </a:lnSpc>
                        <a:spcBef>
                          <a:spcPts val="0"/>
                        </a:spcBef>
                        <a:spcAft>
                          <a:spcPts val="0"/>
                        </a:spcAf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Median (IQR)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(4 - 17) </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7</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(5 - 13) </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(6 - 22) </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8159362"/>
                  </a:ext>
                </a:extLst>
              </a:tr>
              <a:tr h="244209">
                <a:tc>
                  <a:txBody>
                    <a:bodyPr/>
                    <a:lstStyle/>
                    <a:p>
                      <a:pPr>
                        <a:lnSpc>
                          <a:spcPct val="100000"/>
                        </a:lnSpc>
                      </a:pPr>
                      <a:r>
                        <a:rPr lang="en-US" sz="1000" b="1" kern="1200" dirty="0">
                          <a:solidFill>
                            <a:srgbClr val="000000"/>
                          </a:solidFill>
                          <a:effectLst/>
                          <a:latin typeface="Arial" panose="020B0604020202020204" pitchFamily="34" charset="0"/>
                          <a:cs typeface="Times New Roman" panose="02020603050405020304" pitchFamily="18" charset="0"/>
                        </a:rPr>
                        <a:t>180-day ICU admission</a:t>
                      </a:r>
                      <a:endParaRPr lang="en-US"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0.67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lnSpc>
                          <a:spcPct val="100000"/>
                        </a:lnSpc>
                      </a:pPr>
                      <a:r>
                        <a:rPr lang="en-US" sz="1100" b="0" i="0" u="none" strike="noStrike" dirty="0">
                          <a:solidFill>
                            <a:srgbClr val="000000"/>
                          </a:solidFill>
                          <a:effectLst/>
                          <a:latin typeface="Arial" panose="020B0604020202020204" pitchFamily="34" charset="0"/>
                        </a:rPr>
                        <a:t>0.11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687491"/>
                  </a:ext>
                </a:extLst>
              </a:tr>
            </a:tbl>
          </a:graphicData>
        </a:graphic>
      </p:graphicFrame>
      <p:sp>
        <p:nvSpPr>
          <p:cNvPr id="10" name="Content Placeholder 2">
            <a:extLst>
              <a:ext uri="{FF2B5EF4-FFF2-40B4-BE49-F238E27FC236}">
                <a16:creationId xmlns:a16="http://schemas.microsoft.com/office/drawing/2014/main" id="{E6F245AE-874E-4025-9799-863AD90E5CA9}"/>
              </a:ext>
            </a:extLst>
          </p:cNvPr>
          <p:cNvSpPr>
            <a:spLocks noGrp="1"/>
          </p:cNvSpPr>
          <p:nvPr>
            <p:ph sz="half" idx="1"/>
          </p:nvPr>
        </p:nvSpPr>
        <p:spPr>
          <a:xfrm>
            <a:off x="182052" y="981396"/>
            <a:ext cx="4422802" cy="3702670"/>
          </a:xfrm>
        </p:spPr>
        <p:txBody>
          <a:bodyPr/>
          <a:lstStyle/>
          <a:p>
            <a:r>
              <a:rPr lang="en-US" sz="1600" dirty="0"/>
              <a:t>As compared to CAR T patients, auto-SCT patients had lower costs and readmission* rate, and </a:t>
            </a:r>
            <a:r>
              <a:rPr lang="en-US" sz="1600" dirty="0" err="1"/>
              <a:t>allo</a:t>
            </a:r>
            <a:r>
              <a:rPr lang="en-US" sz="1600" dirty="0"/>
              <a:t>-SCT patients had higher costs and readmission rate </a:t>
            </a:r>
          </a:p>
          <a:p>
            <a:r>
              <a:rPr lang="en-US" sz="1600" dirty="0"/>
              <a:t>90% of readmissions were LBCL-related**</a:t>
            </a:r>
          </a:p>
          <a:p>
            <a:r>
              <a:rPr lang="en-US" sz="1600" dirty="0"/>
              <a:t>The differences in total LOS and ICU admission rate of CAR T, auto-SCT, and </a:t>
            </a:r>
            <a:r>
              <a:rPr lang="en-US" sz="1600" dirty="0" err="1"/>
              <a:t>allo</a:t>
            </a:r>
            <a:r>
              <a:rPr lang="en-US" sz="1600" dirty="0"/>
              <a:t>-SCT patients were not statistically significant</a:t>
            </a:r>
          </a:p>
          <a:p>
            <a:endParaRPr lang="en-US" sz="1600" dirty="0"/>
          </a:p>
          <a:p>
            <a:endParaRPr lang="en-US" sz="1600" dirty="0"/>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11</a:t>
            </a:fld>
            <a:endParaRPr lang="en-US" dirty="0"/>
          </a:p>
        </p:txBody>
      </p:sp>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Results – 180-day Post-Index HRU and Costs</a:t>
            </a:r>
          </a:p>
        </p:txBody>
      </p:sp>
      <p:sp>
        <p:nvSpPr>
          <p:cNvPr id="3" name="Footer Placeholder 4">
            <a:extLst>
              <a:ext uri="{FF2B5EF4-FFF2-40B4-BE49-F238E27FC236}">
                <a16:creationId xmlns:a16="http://schemas.microsoft.com/office/drawing/2014/main" id="{FCD58E78-9E27-CEFA-87B5-E6B2A072D41E}"/>
              </a:ext>
            </a:extLst>
          </p:cNvPr>
          <p:cNvSpPr>
            <a:spLocks noGrp="1"/>
          </p:cNvSpPr>
          <p:nvPr>
            <p:ph type="ftr" sz="quarter" idx="3"/>
          </p:nvPr>
        </p:nvSpPr>
        <p:spPr>
          <a:xfrm>
            <a:off x="0" y="4444019"/>
            <a:ext cx="7836408" cy="507831"/>
          </a:xfrm>
        </p:spPr>
        <p:txBody>
          <a:bodyPr/>
          <a:lstStyle/>
          <a:p>
            <a:pPr>
              <a:defRPr/>
            </a:pPr>
            <a:r>
              <a:rPr lang="en-US" dirty="0"/>
              <a:t>*Readmission was defined as a return hospitalization to a hospital within 180 days after being discharged from index visit.</a:t>
            </a:r>
          </a:p>
          <a:p>
            <a:pPr>
              <a:defRPr/>
            </a:pPr>
            <a:r>
              <a:rPr lang="en-US" dirty="0"/>
              <a:t>**LBCL-related visits were defined as visits with LBCL diagnosis.</a:t>
            </a:r>
          </a:p>
          <a:p>
            <a:pPr>
              <a:defRPr/>
            </a:pPr>
            <a:r>
              <a:rPr lang="en-US" dirty="0"/>
              <a:t>***Costs have been adjusted to 2021 US dollars.</a:t>
            </a:r>
          </a:p>
        </p:txBody>
      </p:sp>
      <p:sp>
        <p:nvSpPr>
          <p:cNvPr id="11" name="Content Placeholder 2">
            <a:extLst>
              <a:ext uri="{FF2B5EF4-FFF2-40B4-BE49-F238E27FC236}">
                <a16:creationId xmlns:a16="http://schemas.microsoft.com/office/drawing/2014/main" id="{1EC0F34D-6765-06CE-4CBA-208E0F9EB4DB}"/>
              </a:ext>
            </a:extLst>
          </p:cNvPr>
          <p:cNvSpPr txBox="1">
            <a:spLocks/>
          </p:cNvSpPr>
          <p:nvPr/>
        </p:nvSpPr>
        <p:spPr>
          <a:xfrm>
            <a:off x="177800" y="868680"/>
            <a:ext cx="8788400" cy="3095614"/>
          </a:xfrm>
          <a:prstGeom prst="rect">
            <a:avLst/>
          </a:prstGeom>
        </p:spPr>
        <p:txBody>
          <a:bodyPr vert="horz" lIns="0" tIns="0" rIns="0" bIns="0" rtlCol="0" anchor="t" anchorCtr="0">
            <a:noAutofit/>
          </a:bodyPr>
          <a:lst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a:lstStyle>
          <a:p>
            <a:pPr marL="0" indent="0" eaLnBrk="1" hangingPunct="1">
              <a:buFont typeface="Arial" panose="020B0604020202020204" pitchFamily="34" charset="0"/>
              <a:buNone/>
            </a:pPr>
            <a:endParaRPr lang="en-US" sz="1800" dirty="0"/>
          </a:p>
        </p:txBody>
      </p:sp>
      <p:graphicFrame>
        <p:nvGraphicFramePr>
          <p:cNvPr id="6" name="Content Placeholder 5">
            <a:extLst>
              <a:ext uri="{FF2B5EF4-FFF2-40B4-BE49-F238E27FC236}">
                <a16:creationId xmlns:a16="http://schemas.microsoft.com/office/drawing/2014/main" id="{F1CA4875-8270-5F33-79A7-373C8193B334}"/>
              </a:ext>
            </a:extLst>
          </p:cNvPr>
          <p:cNvGraphicFramePr>
            <a:graphicFrameLocks noGrp="1"/>
          </p:cNvGraphicFramePr>
          <p:nvPr>
            <p:ph sz="half" idx="2"/>
          </p:nvPr>
        </p:nvGraphicFramePr>
        <p:xfrm>
          <a:off x="4683125" y="868363"/>
          <a:ext cx="4297363" cy="20059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B485A93F-8937-E9C9-CC57-BCE4F7FB97BF}"/>
              </a:ext>
            </a:extLst>
          </p:cNvPr>
          <p:cNvSpPr txBox="1"/>
          <p:nvPr/>
        </p:nvSpPr>
        <p:spPr>
          <a:xfrm>
            <a:off x="7836408" y="795414"/>
            <a:ext cx="1273771" cy="461665"/>
          </a:xfrm>
          <a:prstGeom prst="rect">
            <a:avLst/>
          </a:prstGeom>
          <a:solidFill>
            <a:schemeClr val="bg1"/>
          </a:solidFill>
        </p:spPr>
        <p:txBody>
          <a:bodyPr wrap="square" rtlCol="0">
            <a:spAutoFit/>
          </a:bodyPr>
          <a:lstStyle/>
          <a:p>
            <a:r>
              <a:rPr lang="en-US" sz="800" i="1" dirty="0"/>
              <a:t>P-value </a:t>
            </a:r>
          </a:p>
          <a:p>
            <a:r>
              <a:rPr lang="en-US" sz="800" i="1" dirty="0"/>
              <a:t>auto-SCT vs. CAR T &lt;0.001</a:t>
            </a:r>
          </a:p>
          <a:p>
            <a:r>
              <a:rPr lang="en-US" sz="800" i="1" dirty="0" err="1"/>
              <a:t>allo</a:t>
            </a:r>
            <a:r>
              <a:rPr lang="en-US" sz="800" i="1" dirty="0"/>
              <a:t>-SCT   vs. CAR T   0.008</a:t>
            </a:r>
          </a:p>
        </p:txBody>
      </p:sp>
    </p:spTree>
    <p:extLst>
      <p:ext uri="{BB962C8B-B14F-4D97-AF65-F5344CB8AC3E}">
        <p14:creationId xmlns:p14="http://schemas.microsoft.com/office/powerpoint/2010/main" val="409531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2E155B-7B57-02C7-8FC9-8640BE6515C7}"/>
              </a:ext>
            </a:extLst>
          </p:cNvPr>
          <p:cNvSpPr/>
          <p:nvPr/>
        </p:nvSpPr>
        <p:spPr>
          <a:xfrm>
            <a:off x="745740" y="900492"/>
            <a:ext cx="1234136" cy="24311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a:extLst>
              <a:ext uri="{FF2B5EF4-FFF2-40B4-BE49-F238E27FC236}">
                <a16:creationId xmlns:a16="http://schemas.microsoft.com/office/drawing/2014/main" id="{67550835-6840-ED59-68BA-553680F11995}"/>
              </a:ext>
            </a:extLst>
          </p:cNvPr>
          <p:cNvGraphicFramePr>
            <a:graphicFrameLocks/>
          </p:cNvGraphicFramePr>
          <p:nvPr>
            <p:extLst>
              <p:ext uri="{D42A27DB-BD31-4B8C-83A1-F6EECF244321}">
                <p14:modId xmlns:p14="http://schemas.microsoft.com/office/powerpoint/2010/main" val="2658937985"/>
              </p:ext>
            </p:extLst>
          </p:nvPr>
        </p:nvGraphicFramePr>
        <p:xfrm>
          <a:off x="287866" y="873918"/>
          <a:ext cx="8608999" cy="3652895"/>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2">
            <a:extLst>
              <a:ext uri="{FF2B5EF4-FFF2-40B4-BE49-F238E27FC236}">
                <a16:creationId xmlns:a16="http://schemas.microsoft.com/office/drawing/2014/main" id="{1EC0F34D-6765-06CE-4CBA-208E0F9EB4DB}"/>
              </a:ext>
            </a:extLst>
          </p:cNvPr>
          <p:cNvSpPr txBox="1">
            <a:spLocks/>
          </p:cNvSpPr>
          <p:nvPr/>
        </p:nvSpPr>
        <p:spPr>
          <a:xfrm>
            <a:off x="177800" y="868680"/>
            <a:ext cx="8788400" cy="3095614"/>
          </a:xfrm>
          <a:prstGeom prst="rect">
            <a:avLst/>
          </a:prstGeom>
        </p:spPr>
        <p:txBody>
          <a:bodyPr vert="horz" lIns="0" tIns="0" rIns="0" bIns="0" rtlCol="0" anchor="t" anchorCtr="0">
            <a:noAutofit/>
          </a:bodyPr>
          <a:lst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a:lstStyle>
          <a:p>
            <a:pPr marL="0" indent="0" eaLnBrk="1" hangingPunct="1">
              <a:buFont typeface="Arial" panose="020B0604020202020204" pitchFamily="34" charset="0"/>
              <a:buNone/>
            </a:pPr>
            <a:endParaRPr lang="en-US" sz="1800" dirty="0"/>
          </a:p>
        </p:txBody>
      </p:sp>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Results – 30-day Post-Index Adverse Events*</a:t>
            </a:r>
          </a:p>
        </p:txBody>
      </p:sp>
      <p:sp>
        <p:nvSpPr>
          <p:cNvPr id="10" name="Content Placeholder 2">
            <a:extLst>
              <a:ext uri="{FF2B5EF4-FFF2-40B4-BE49-F238E27FC236}">
                <a16:creationId xmlns:a16="http://schemas.microsoft.com/office/drawing/2014/main" id="{E6F245AE-874E-4025-9799-863AD90E5CA9}"/>
              </a:ext>
            </a:extLst>
          </p:cNvPr>
          <p:cNvSpPr>
            <a:spLocks noGrp="1"/>
          </p:cNvSpPr>
          <p:nvPr>
            <p:ph idx="1"/>
          </p:nvPr>
        </p:nvSpPr>
        <p:spPr/>
        <p:txBody>
          <a:bodyPr/>
          <a:lstStyle/>
          <a:p>
            <a:pPr marL="0" indent="0">
              <a:buNone/>
            </a:pPr>
            <a:endParaRPr lang="en-US" sz="1600" dirty="0"/>
          </a:p>
          <a:p>
            <a:endParaRPr lang="en-US" sz="1600" dirty="0"/>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12</a:t>
            </a:fld>
            <a:endParaRPr lang="en-US" dirty="0"/>
          </a:p>
        </p:txBody>
      </p:sp>
      <p:sp>
        <p:nvSpPr>
          <p:cNvPr id="7" name="TextBox 6">
            <a:extLst>
              <a:ext uri="{FF2B5EF4-FFF2-40B4-BE49-F238E27FC236}">
                <a16:creationId xmlns:a16="http://schemas.microsoft.com/office/drawing/2014/main" id="{952AAB38-2959-4D2D-9206-B91AE6EAB08E}"/>
              </a:ext>
            </a:extLst>
          </p:cNvPr>
          <p:cNvSpPr txBox="1"/>
          <p:nvPr/>
        </p:nvSpPr>
        <p:spPr>
          <a:xfrm>
            <a:off x="3360160" y="631739"/>
            <a:ext cx="3734075" cy="954107"/>
          </a:xfrm>
          <a:prstGeom prst="rect">
            <a:avLst/>
          </a:prstGeom>
          <a:solidFill>
            <a:schemeClr val="bg1"/>
          </a:solidFill>
          <a:ln w="12700">
            <a:solidFill>
              <a:schemeClr val="tx1"/>
            </a:solidFill>
          </a:ln>
        </p:spPr>
        <p:txBody>
          <a:bodyPr wrap="square" rtlCol="0">
            <a:spAutoFit/>
          </a:bodyPr>
          <a:lstStyle/>
          <a:p>
            <a:r>
              <a:rPr lang="en-US" sz="1400" dirty="0"/>
              <a:t>CAR T had statistically significantly higher incidence of CRS than both types of SCTs, whereas auto- and </a:t>
            </a:r>
            <a:r>
              <a:rPr lang="en-US" sz="1400" dirty="0" err="1"/>
              <a:t>allo</a:t>
            </a:r>
            <a:r>
              <a:rPr lang="en-US" sz="1400" dirty="0"/>
              <a:t>-SCTs had significantly higher incidence of infections.</a:t>
            </a:r>
          </a:p>
        </p:txBody>
      </p:sp>
      <p:sp>
        <p:nvSpPr>
          <p:cNvPr id="4" name="Footer Placeholder 4">
            <a:extLst>
              <a:ext uri="{FF2B5EF4-FFF2-40B4-BE49-F238E27FC236}">
                <a16:creationId xmlns:a16="http://schemas.microsoft.com/office/drawing/2014/main" id="{96DA43B0-3C10-3303-7AD5-F855D5EFBE75}"/>
              </a:ext>
            </a:extLst>
          </p:cNvPr>
          <p:cNvSpPr>
            <a:spLocks noGrp="1"/>
          </p:cNvSpPr>
          <p:nvPr>
            <p:ph type="ftr" sz="quarter" idx="3"/>
          </p:nvPr>
        </p:nvSpPr>
        <p:spPr>
          <a:xfrm>
            <a:off x="48985" y="4609108"/>
            <a:ext cx="9046029" cy="369332"/>
          </a:xfrm>
        </p:spPr>
        <p:txBody>
          <a:bodyPr/>
          <a:lstStyle/>
          <a:p>
            <a:r>
              <a:rPr lang="en-US" dirty="0"/>
              <a:t>* AEs were identified using ICD-10 codes for index visit and follow-up visits within 30 days of index discharge date. The AE identification was censored at the earliest time when any non-corticosteroid drug in NCCN guideline for </a:t>
            </a:r>
            <a:r>
              <a:rPr lang="en-US" dirty="0">
                <a:effectLst/>
                <a:latin typeface="Calibri" panose="020F0502020204030204" pitchFamily="34" charset="0"/>
                <a:ea typeface="Calibri" panose="020F0502020204030204" pitchFamily="34" charset="0"/>
                <a:cs typeface="Times New Roman" panose="02020603050405020304" pitchFamily="18" charset="0"/>
              </a:rPr>
              <a:t>diffuse large B-cell lymphoma</a:t>
            </a:r>
            <a:r>
              <a:rPr lang="en-US" dirty="0"/>
              <a:t> is identified after index discharge date. </a:t>
            </a:r>
          </a:p>
        </p:txBody>
      </p:sp>
    </p:spTree>
    <p:extLst>
      <p:ext uri="{BB962C8B-B14F-4D97-AF65-F5344CB8AC3E}">
        <p14:creationId xmlns:p14="http://schemas.microsoft.com/office/powerpoint/2010/main" val="23567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06CB-5F5C-4693-8C62-314DC57B5230}"/>
              </a:ext>
            </a:extLst>
          </p:cNvPr>
          <p:cNvSpPr>
            <a:spLocks noGrp="1"/>
          </p:cNvSpPr>
          <p:nvPr>
            <p:ph type="title"/>
          </p:nvPr>
        </p:nvSpPr>
        <p:spPr/>
        <p:txBody>
          <a:bodyPr/>
          <a:lstStyle/>
          <a:p>
            <a:r>
              <a:rPr lang="en-US" dirty="0"/>
              <a:t>Limitations</a:t>
            </a:r>
          </a:p>
        </p:txBody>
      </p:sp>
      <p:sp>
        <p:nvSpPr>
          <p:cNvPr id="4" name="Slide Number Placeholder 3">
            <a:extLst>
              <a:ext uri="{FF2B5EF4-FFF2-40B4-BE49-F238E27FC236}">
                <a16:creationId xmlns:a16="http://schemas.microsoft.com/office/drawing/2014/main" id="{30A0A2E5-E6E4-4469-813C-0F4730A416CD}"/>
              </a:ext>
            </a:extLst>
          </p:cNvPr>
          <p:cNvSpPr>
            <a:spLocks noGrp="1"/>
          </p:cNvSpPr>
          <p:nvPr>
            <p:ph type="sldNum" sz="quarter" idx="11"/>
          </p:nvPr>
        </p:nvSpPr>
        <p:spPr/>
        <p:txBody>
          <a:bodyPr/>
          <a:lstStyle/>
          <a:p>
            <a:pPr>
              <a:defRPr/>
            </a:pPr>
            <a:fld id="{5C56CD90-8224-413F-A5C5-11C249D26586}" type="slidenum">
              <a:rPr lang="en-US" smtClean="0"/>
              <a:pPr>
                <a:defRPr/>
              </a:pPr>
              <a:t>13</a:t>
            </a:fld>
            <a:endParaRPr lang="en-US" dirty="0"/>
          </a:p>
        </p:txBody>
      </p:sp>
      <p:sp>
        <p:nvSpPr>
          <p:cNvPr id="5" name="Content Placeholder 2">
            <a:extLst>
              <a:ext uri="{FF2B5EF4-FFF2-40B4-BE49-F238E27FC236}">
                <a16:creationId xmlns:a16="http://schemas.microsoft.com/office/drawing/2014/main" id="{F1BE24FC-4980-5AEB-4E42-E26C059BA5C2}"/>
              </a:ext>
            </a:extLst>
          </p:cNvPr>
          <p:cNvSpPr txBox="1">
            <a:spLocks/>
          </p:cNvSpPr>
          <p:nvPr/>
        </p:nvSpPr>
        <p:spPr>
          <a:xfrm>
            <a:off x="287866" y="1107355"/>
            <a:ext cx="8666522" cy="3438520"/>
          </a:xfrm>
          <a:prstGeom prst="rect">
            <a:avLst/>
          </a:prstGeom>
        </p:spPr>
        <p:txBody>
          <a:bodyPr vert="horz" lIns="0" tIns="0" rIns="0" bIns="0" rtlCol="0" anchor="t" anchorCtr="0">
            <a:noAutofit/>
          </a:bodyPr>
          <a:lst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a:lstStyle>
          <a:p>
            <a:r>
              <a:rPr lang="en-US" sz="1800" dirty="0"/>
              <a:t>Hospitals from the PHD represent a sample of slightly higher proportion of community-based providers compared to the proportion of community-based providers reported by American Hospital Association survey data. Therefore, the treatment strategies and thus HRU may not be fully representative of the real-world mix of US practice types</a:t>
            </a:r>
          </a:p>
          <a:p>
            <a:r>
              <a:rPr lang="en-US" sz="1800" dirty="0"/>
              <a:t>Costs and HRU incurred outside of the index hospital systems were not captured in PHD database, therefore the study does not fully capture costs and HRUs both in the preparatory and follow-up settings for patients from external referrals</a:t>
            </a:r>
          </a:p>
          <a:p>
            <a:r>
              <a:rPr lang="en-US" sz="1800" dirty="0"/>
              <a:t>On-label use in the study time period was defined as receiving CAR T after ≥2 lines of systemic therapies, but the study was not able to identify lines of therapy (key HRU predictors) or clinical trial patients</a:t>
            </a:r>
          </a:p>
        </p:txBody>
      </p:sp>
    </p:spTree>
    <p:extLst>
      <p:ext uri="{BB962C8B-B14F-4D97-AF65-F5344CB8AC3E}">
        <p14:creationId xmlns:p14="http://schemas.microsoft.com/office/powerpoint/2010/main" val="4131072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Conclusions </a:t>
            </a:r>
          </a:p>
        </p:txBody>
      </p:sp>
      <p:sp>
        <p:nvSpPr>
          <p:cNvPr id="3" name="Content Placeholder 2">
            <a:extLst>
              <a:ext uri="{FF2B5EF4-FFF2-40B4-BE49-F238E27FC236}">
                <a16:creationId xmlns:a16="http://schemas.microsoft.com/office/drawing/2014/main" id="{AEDE4C83-48BC-498E-AC61-55096F9DAC08}"/>
              </a:ext>
            </a:extLst>
          </p:cNvPr>
          <p:cNvSpPr>
            <a:spLocks noGrp="1"/>
          </p:cNvSpPr>
          <p:nvPr>
            <p:ph idx="1"/>
          </p:nvPr>
        </p:nvSpPr>
        <p:spPr>
          <a:xfrm>
            <a:off x="287866" y="1107355"/>
            <a:ext cx="8666522" cy="3438520"/>
          </a:xfrm>
        </p:spPr>
        <p:txBody>
          <a:bodyPr/>
          <a:lstStyle/>
          <a:p>
            <a:r>
              <a:rPr lang="en-US" sz="1800" dirty="0"/>
              <a:t>To our knowledge, this is the first and most current study to evaluate actuarial cost and HRU for CAR T, auto- and </a:t>
            </a:r>
            <a:r>
              <a:rPr lang="en-US" sz="1800" dirty="0" err="1"/>
              <a:t>allo</a:t>
            </a:r>
            <a:r>
              <a:rPr lang="en-US" sz="1800" dirty="0"/>
              <a:t>-SCT patients using real-world hospital discharge data</a:t>
            </a:r>
            <a:endParaRPr lang="en-US" sz="1800" dirty="0">
              <a:solidFill>
                <a:srgbClr val="FF0000"/>
              </a:solidFill>
              <a:highlight>
                <a:srgbClr val="FFFF00"/>
              </a:highlight>
            </a:endParaRPr>
          </a:p>
          <a:p>
            <a:pPr marL="342900" indent="-342900">
              <a:spcBef>
                <a:spcPts val="0"/>
              </a:spcBef>
              <a:spcAft>
                <a:spcPts val="0"/>
              </a:spcAft>
              <a:tabLst>
                <a:tab pos="457200" algn="l"/>
              </a:tabLst>
            </a:pPr>
            <a:r>
              <a:rPr lang="en-US" sz="1800" dirty="0"/>
              <a:t>CAR T had higher pharmacy costs during the index procedure, versus auto- and </a:t>
            </a:r>
            <a:r>
              <a:rPr lang="en-US" sz="1800" dirty="0" err="1"/>
              <a:t>allo</a:t>
            </a:r>
            <a:r>
              <a:rPr lang="en-US" sz="1800" dirty="0"/>
              <a:t>-SCT; the 180-day follow-up costs post CAR T were higher than that of auto-SCT, but lower than that of </a:t>
            </a:r>
            <a:r>
              <a:rPr lang="en-US" sz="1800" dirty="0" err="1"/>
              <a:t>allo</a:t>
            </a:r>
            <a:r>
              <a:rPr lang="en-US" sz="1800" dirty="0"/>
              <a:t>-SCT </a:t>
            </a:r>
          </a:p>
          <a:p>
            <a:pPr marL="342900" indent="-342900">
              <a:spcBef>
                <a:spcPts val="0"/>
              </a:spcBef>
              <a:spcAft>
                <a:spcPts val="0"/>
              </a:spcAft>
              <a:tabLst>
                <a:tab pos="457200" algn="l"/>
              </a:tabLst>
            </a:pPr>
            <a:r>
              <a:rPr lang="en-US" sz="1800" dirty="0"/>
              <a:t>On the other hand, compared to both auto- and </a:t>
            </a:r>
            <a:r>
              <a:rPr lang="en-US" sz="1800" dirty="0" err="1"/>
              <a:t>allo</a:t>
            </a:r>
            <a:r>
              <a:rPr lang="en-US" sz="1800" dirty="0"/>
              <a:t>-SCT, there were lower preparatory cost and shorter preparatory time, shorter index hospital stay, ICU use, lower non-pharmacy costs for CAR T</a:t>
            </a:r>
          </a:p>
          <a:p>
            <a:r>
              <a:rPr lang="en-US" sz="1800" dirty="0"/>
              <a:t>Understanding of hospital system costs and health resource utilization associated with CAR T, auto- and </a:t>
            </a:r>
            <a:r>
              <a:rPr lang="en-US" sz="1800" dirty="0" err="1"/>
              <a:t>allo</a:t>
            </a:r>
            <a:r>
              <a:rPr lang="en-US" sz="1800" dirty="0"/>
              <a:t>-SCT, in combination with existing knowledge of CAR-T efficacy superiority over SoC,</a:t>
            </a:r>
            <a:r>
              <a:rPr lang="en-US" sz="1800" dirty="0">
                <a:solidFill>
                  <a:srgbClr val="FF0000"/>
                </a:solidFill>
              </a:rPr>
              <a:t> </a:t>
            </a:r>
            <a:r>
              <a:rPr lang="en-US" sz="1800" dirty="0"/>
              <a:t>may provide comprehensive information for treatment center in the preparation and after-care needed by CAR T-cell, auto- and </a:t>
            </a:r>
            <a:r>
              <a:rPr lang="en-US" sz="1800" dirty="0" err="1"/>
              <a:t>allo</a:t>
            </a:r>
            <a:r>
              <a:rPr lang="en-US" sz="1800" dirty="0"/>
              <a:t>-SCT patients</a:t>
            </a:r>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14</a:t>
            </a:fld>
            <a:endParaRPr lang="en-US" dirty="0"/>
          </a:p>
        </p:txBody>
      </p:sp>
    </p:spTree>
    <p:extLst>
      <p:ext uri="{BB962C8B-B14F-4D97-AF65-F5344CB8AC3E}">
        <p14:creationId xmlns:p14="http://schemas.microsoft.com/office/powerpoint/2010/main" val="603104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9165-77B9-48D5-BE95-3814F70AA42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B2D7C3E-BA27-42DD-B46B-08291123A917}"/>
              </a:ext>
            </a:extLst>
          </p:cNvPr>
          <p:cNvSpPr>
            <a:spLocks noGrp="1"/>
          </p:cNvSpPr>
          <p:nvPr>
            <p:ph idx="1"/>
          </p:nvPr>
        </p:nvSpPr>
        <p:spPr/>
        <p:txBody>
          <a:bodyPr/>
          <a:lstStyle/>
          <a:p>
            <a:r>
              <a:rPr lang="en-US" sz="1600" b="0" i="0" dirty="0">
                <a:solidFill>
                  <a:srgbClr val="212121"/>
                </a:solidFill>
                <a:effectLst/>
                <a:latin typeface="BlinkMacSystemFont"/>
              </a:rPr>
              <a:t>1. Locke, F. L., Miklos, D. B., Jacobson, C. A., et al. (2022). </a:t>
            </a:r>
            <a:r>
              <a:rPr lang="en-US" sz="1600" b="0" i="0" dirty="0" err="1">
                <a:solidFill>
                  <a:srgbClr val="212121"/>
                </a:solidFill>
                <a:effectLst/>
                <a:latin typeface="BlinkMacSystemFont"/>
              </a:rPr>
              <a:t>Axicabtagene</a:t>
            </a:r>
            <a:r>
              <a:rPr lang="en-US" sz="1600" b="0" i="0" dirty="0">
                <a:solidFill>
                  <a:srgbClr val="212121"/>
                </a:solidFill>
                <a:effectLst/>
                <a:latin typeface="BlinkMacSystemFont"/>
              </a:rPr>
              <a:t> </a:t>
            </a:r>
            <a:r>
              <a:rPr lang="en-US" sz="1600" b="0" i="0" dirty="0" err="1">
                <a:solidFill>
                  <a:srgbClr val="212121"/>
                </a:solidFill>
                <a:effectLst/>
                <a:latin typeface="BlinkMacSystemFont"/>
              </a:rPr>
              <a:t>ciloleucel</a:t>
            </a:r>
            <a:r>
              <a:rPr lang="en-US" sz="1600" b="0" i="0" dirty="0">
                <a:solidFill>
                  <a:srgbClr val="212121"/>
                </a:solidFill>
                <a:effectLst/>
                <a:latin typeface="BlinkMacSystemFont"/>
              </a:rPr>
              <a:t> as second-line therapy for large B-cell lymphoma. New England Journal of Medicine, 386(7), 640-654.</a:t>
            </a:r>
          </a:p>
          <a:p>
            <a:r>
              <a:rPr lang="en-US" sz="1600" b="0" i="0" dirty="0">
                <a:solidFill>
                  <a:srgbClr val="212121"/>
                </a:solidFill>
                <a:effectLst/>
                <a:latin typeface="BlinkMacSystemFont"/>
              </a:rPr>
              <a:t>2. </a:t>
            </a:r>
            <a:r>
              <a:rPr lang="en-US" sz="1600" b="0" i="0" dirty="0" err="1">
                <a:solidFill>
                  <a:srgbClr val="212121"/>
                </a:solidFill>
                <a:effectLst/>
                <a:latin typeface="BlinkMacSystemFont"/>
              </a:rPr>
              <a:t>Elsawy</a:t>
            </a:r>
            <a:r>
              <a:rPr lang="en-US" sz="1600" b="0" i="0" dirty="0">
                <a:solidFill>
                  <a:srgbClr val="212121"/>
                </a:solidFill>
                <a:effectLst/>
                <a:latin typeface="BlinkMacSystemFont"/>
              </a:rPr>
              <a:t>, M., Chavez, J. C., </a:t>
            </a:r>
            <a:r>
              <a:rPr lang="en-US" sz="1600" b="0" i="0" dirty="0" err="1">
                <a:solidFill>
                  <a:srgbClr val="212121"/>
                </a:solidFill>
                <a:effectLst/>
                <a:latin typeface="BlinkMacSystemFont"/>
              </a:rPr>
              <a:t>Avivi</a:t>
            </a:r>
            <a:r>
              <a:rPr lang="en-US" sz="1600" b="0" i="0" dirty="0">
                <a:solidFill>
                  <a:srgbClr val="212121"/>
                </a:solidFill>
                <a:effectLst/>
                <a:latin typeface="BlinkMacSystemFont"/>
              </a:rPr>
              <a:t>, I., et al. (2022). Patient-reported outcomes in ZUMA-7, a phase 3 study of </a:t>
            </a:r>
            <a:r>
              <a:rPr lang="en-US" sz="1600" b="0" i="0" dirty="0" err="1">
                <a:solidFill>
                  <a:srgbClr val="212121"/>
                </a:solidFill>
                <a:effectLst/>
                <a:latin typeface="BlinkMacSystemFont"/>
              </a:rPr>
              <a:t>axicabtagene</a:t>
            </a:r>
            <a:r>
              <a:rPr lang="en-US" sz="1600" b="0" i="0" dirty="0">
                <a:solidFill>
                  <a:srgbClr val="212121"/>
                </a:solidFill>
                <a:effectLst/>
                <a:latin typeface="BlinkMacSystemFont"/>
              </a:rPr>
              <a:t> </a:t>
            </a:r>
            <a:r>
              <a:rPr lang="en-US" sz="1600" b="0" i="0" dirty="0" err="1">
                <a:solidFill>
                  <a:srgbClr val="212121"/>
                </a:solidFill>
                <a:effectLst/>
                <a:latin typeface="BlinkMacSystemFont"/>
              </a:rPr>
              <a:t>ciloleucel</a:t>
            </a:r>
            <a:r>
              <a:rPr lang="en-US" sz="1600" b="0" i="0" dirty="0">
                <a:solidFill>
                  <a:srgbClr val="212121"/>
                </a:solidFill>
                <a:effectLst/>
                <a:latin typeface="BlinkMacSystemFont"/>
              </a:rPr>
              <a:t> in second-line large B-cell lymphoma. Blood.</a:t>
            </a:r>
          </a:p>
          <a:p>
            <a:r>
              <a:rPr lang="en-US" sz="1600" b="0" i="0" dirty="0">
                <a:solidFill>
                  <a:srgbClr val="212121"/>
                </a:solidFill>
                <a:effectLst/>
                <a:latin typeface="BlinkMacSystemFont"/>
              </a:rPr>
              <a:t>3. </a:t>
            </a:r>
            <a:r>
              <a:rPr lang="en-US" sz="1600" b="0" i="0" dirty="0" err="1">
                <a:solidFill>
                  <a:srgbClr val="212121"/>
                </a:solidFill>
                <a:effectLst/>
                <a:latin typeface="BlinkMacSystemFont"/>
              </a:rPr>
              <a:t>Kamdar</a:t>
            </a:r>
            <a:r>
              <a:rPr lang="en-US" sz="1600" b="0" i="0" dirty="0">
                <a:solidFill>
                  <a:srgbClr val="212121"/>
                </a:solidFill>
                <a:effectLst/>
                <a:latin typeface="BlinkMacSystemFont"/>
              </a:rPr>
              <a:t> M, et al (2022) </a:t>
            </a:r>
            <a:r>
              <a:rPr lang="en-US" sz="1600" b="0" i="0" dirty="0" err="1">
                <a:solidFill>
                  <a:srgbClr val="212121"/>
                </a:solidFill>
                <a:effectLst/>
                <a:latin typeface="BlinkMacSystemFont"/>
              </a:rPr>
              <a:t>Lisocabtagene</a:t>
            </a:r>
            <a:r>
              <a:rPr lang="en-US" sz="1600" b="0" i="0" dirty="0">
                <a:solidFill>
                  <a:srgbClr val="212121"/>
                </a:solidFill>
                <a:effectLst/>
                <a:latin typeface="BlinkMacSystemFont"/>
              </a:rPr>
              <a:t> </a:t>
            </a:r>
            <a:r>
              <a:rPr lang="en-US" sz="1600" b="0" i="0" dirty="0" err="1">
                <a:solidFill>
                  <a:srgbClr val="212121"/>
                </a:solidFill>
                <a:effectLst/>
                <a:latin typeface="BlinkMacSystemFont"/>
              </a:rPr>
              <a:t>maraleucel</a:t>
            </a:r>
            <a:r>
              <a:rPr lang="en-US" sz="1600" b="0" i="0" dirty="0">
                <a:solidFill>
                  <a:srgbClr val="212121"/>
                </a:solidFill>
                <a:effectLst/>
                <a:latin typeface="BlinkMacSystemFont"/>
              </a:rPr>
              <a:t> versus standard of care with salvage chemotherapy followed by autologous stem cell transplantation as second-line treatment in patients with relapsed or refractory large B-cell lymphoma (TRANSFORM): results from an interim analysis of an open-label, </a:t>
            </a:r>
            <a:r>
              <a:rPr lang="en-US" sz="1600" b="0" i="0" dirty="0" err="1">
                <a:solidFill>
                  <a:srgbClr val="212121"/>
                </a:solidFill>
                <a:effectLst/>
                <a:latin typeface="BlinkMacSystemFont"/>
              </a:rPr>
              <a:t>randomised</a:t>
            </a:r>
            <a:r>
              <a:rPr lang="en-US" sz="1600" b="0" i="0" dirty="0">
                <a:solidFill>
                  <a:srgbClr val="212121"/>
                </a:solidFill>
                <a:effectLst/>
                <a:latin typeface="BlinkMacSystemFont"/>
              </a:rPr>
              <a:t>, phase 3 trial. Lancet. 2022 Jun 18;</a:t>
            </a:r>
          </a:p>
          <a:p>
            <a:r>
              <a:rPr lang="en-US" sz="1600" b="0" i="0" dirty="0">
                <a:solidFill>
                  <a:srgbClr val="212121"/>
                </a:solidFill>
                <a:effectLst/>
                <a:latin typeface="BlinkMacSystemFont"/>
              </a:rPr>
              <a:t>4. </a:t>
            </a:r>
            <a:r>
              <a:rPr lang="en-US" sz="1600" b="0" i="0" dirty="0" err="1">
                <a:solidFill>
                  <a:srgbClr val="212121"/>
                </a:solidFill>
                <a:effectLst/>
                <a:latin typeface="BlinkMacSystemFont"/>
              </a:rPr>
              <a:t>Neelapu</a:t>
            </a:r>
            <a:r>
              <a:rPr lang="en-US" sz="1600" b="0" i="0" dirty="0">
                <a:solidFill>
                  <a:srgbClr val="212121"/>
                </a:solidFill>
                <a:effectLst/>
                <a:latin typeface="BlinkMacSystemFont"/>
              </a:rPr>
              <a:t> SS, Locke FL et al (2021). Comparison of 2-year outcomes with CAR T cells (ZUMA-1) vs salvage chemotherapy in refractory large B-cell lymphoma. Blood Adv. 2021 Oct 26;5(20):4149-4155. </a:t>
            </a:r>
            <a:r>
              <a:rPr lang="en-US" sz="1600" b="0" i="0" dirty="0" err="1">
                <a:solidFill>
                  <a:srgbClr val="212121"/>
                </a:solidFill>
                <a:effectLst/>
                <a:latin typeface="BlinkMacSystemFont"/>
              </a:rPr>
              <a:t>doi</a:t>
            </a:r>
            <a:r>
              <a:rPr lang="en-US" sz="1600" b="0" i="0" dirty="0">
                <a:solidFill>
                  <a:srgbClr val="212121"/>
                </a:solidFill>
                <a:effectLst/>
                <a:latin typeface="BlinkMacSystemFont"/>
              </a:rPr>
              <a:t>: 10.1182/bloodadvances.2020003848. PMID: 34478487; PMCID: PMC8945634.</a:t>
            </a:r>
          </a:p>
          <a:p>
            <a:r>
              <a:rPr lang="en-US" sz="1600" dirty="0">
                <a:solidFill>
                  <a:srgbClr val="212121"/>
                </a:solidFill>
                <a:latin typeface="BlinkMacSystemFont"/>
              </a:rPr>
              <a:t>5. </a:t>
            </a:r>
            <a:r>
              <a:rPr lang="en-US" sz="1600" dirty="0">
                <a:solidFill>
                  <a:srgbClr val="212121"/>
                </a:solidFill>
                <a:latin typeface="BlinkMacSystemFont"/>
                <a:hlinkClick r:id="rId2"/>
              </a:rPr>
              <a:t>https://avalere.com/insights/car-t-reimbursement-updated-in-fy-2023-ipps-final-rule</a:t>
            </a:r>
            <a:r>
              <a:rPr lang="en-US" sz="1600" dirty="0">
                <a:solidFill>
                  <a:srgbClr val="212121"/>
                </a:solidFill>
                <a:latin typeface="BlinkMacSystemFont"/>
              </a:rPr>
              <a:t>  </a:t>
            </a:r>
            <a:endParaRPr lang="en-US" sz="1600" dirty="0"/>
          </a:p>
        </p:txBody>
      </p:sp>
      <p:sp>
        <p:nvSpPr>
          <p:cNvPr id="4" name="Slide Number Placeholder 3">
            <a:extLst>
              <a:ext uri="{FF2B5EF4-FFF2-40B4-BE49-F238E27FC236}">
                <a16:creationId xmlns:a16="http://schemas.microsoft.com/office/drawing/2014/main" id="{FAFC6BD2-4498-43E7-B4C8-A6720DC13385}"/>
              </a:ext>
            </a:extLst>
          </p:cNvPr>
          <p:cNvSpPr>
            <a:spLocks noGrp="1"/>
          </p:cNvSpPr>
          <p:nvPr>
            <p:ph type="sldNum" sz="quarter" idx="11"/>
          </p:nvPr>
        </p:nvSpPr>
        <p:spPr/>
        <p:txBody>
          <a:bodyPr/>
          <a:lstStyle/>
          <a:p>
            <a:pPr>
              <a:defRPr/>
            </a:pPr>
            <a:fld id="{5C56CD90-8224-413F-A5C5-11C249D26586}" type="slidenum">
              <a:rPr lang="en-US" smtClean="0"/>
              <a:pPr>
                <a:defRPr/>
              </a:pPr>
              <a:t>15</a:t>
            </a:fld>
            <a:endParaRPr lang="en-US" dirty="0"/>
          </a:p>
        </p:txBody>
      </p:sp>
      <p:sp>
        <p:nvSpPr>
          <p:cNvPr id="5" name="Footer Placeholder 4">
            <a:extLst>
              <a:ext uri="{FF2B5EF4-FFF2-40B4-BE49-F238E27FC236}">
                <a16:creationId xmlns:a16="http://schemas.microsoft.com/office/drawing/2014/main" id="{52280115-481C-4DA5-84E5-F3DC21890D95}"/>
              </a:ext>
            </a:extLst>
          </p:cNvPr>
          <p:cNvSpPr>
            <a:spLocks noGrp="1"/>
          </p:cNvSpPr>
          <p:nvPr>
            <p:ph type="ftr" sz="quarter" idx="3"/>
          </p:nvPr>
        </p:nvSpPr>
        <p:spPr/>
        <p:txBody>
          <a:bodyPr/>
          <a:lstStyle/>
          <a:p>
            <a:pPr>
              <a:defRPr/>
            </a:pPr>
            <a:endParaRPr lang="en-US" dirty="0"/>
          </a:p>
        </p:txBody>
      </p:sp>
    </p:spTree>
    <p:extLst>
      <p:ext uri="{BB962C8B-B14F-4D97-AF65-F5344CB8AC3E}">
        <p14:creationId xmlns:p14="http://schemas.microsoft.com/office/powerpoint/2010/main" val="254268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8F71-164B-49D4-9AF8-157D8634B5D6}"/>
              </a:ext>
            </a:extLst>
          </p:cNvPr>
          <p:cNvSpPr>
            <a:spLocks noGrp="1"/>
          </p:cNvSpPr>
          <p:nvPr>
            <p:ph type="title"/>
          </p:nvPr>
        </p:nvSpPr>
        <p:spPr/>
        <p:txBody>
          <a:bodyPr/>
          <a:lstStyle/>
          <a:p>
            <a:r>
              <a:rPr lang="en-US" dirty="0"/>
              <a:t>Acknowledgments and Funding</a:t>
            </a:r>
          </a:p>
        </p:txBody>
      </p:sp>
      <p:sp>
        <p:nvSpPr>
          <p:cNvPr id="3" name="Content Placeholder 2">
            <a:extLst>
              <a:ext uri="{FF2B5EF4-FFF2-40B4-BE49-F238E27FC236}">
                <a16:creationId xmlns:a16="http://schemas.microsoft.com/office/drawing/2014/main" id="{F5275312-8BD6-4D09-B00D-8B79D93A7AA3}"/>
              </a:ext>
            </a:extLst>
          </p:cNvPr>
          <p:cNvSpPr>
            <a:spLocks noGrp="1"/>
          </p:cNvSpPr>
          <p:nvPr>
            <p:ph idx="1"/>
          </p:nvPr>
        </p:nvSpPr>
        <p:spPr>
          <a:xfrm>
            <a:off x="177799" y="868680"/>
            <a:ext cx="8236528" cy="3746976"/>
          </a:xfrm>
        </p:spPr>
        <p:txBody>
          <a:bodyPr/>
          <a:lstStyle/>
          <a:p>
            <a:pPr marL="168910" indent="-168910">
              <a:spcBef>
                <a:spcPts val="600"/>
              </a:spcBef>
              <a:spcAft>
                <a:spcPts val="600"/>
              </a:spcAft>
            </a:pPr>
            <a:r>
              <a:rPr lang="en-US" sz="1600" dirty="0"/>
              <a:t>The authors would like to thank Mrs. Leslie Carabuena for providing quality checks to the statistical coding for this study</a:t>
            </a:r>
          </a:p>
          <a:p>
            <a:pPr marL="168910" indent="-168910">
              <a:spcBef>
                <a:spcPts val="600"/>
              </a:spcBef>
              <a:spcAft>
                <a:spcPts val="600"/>
              </a:spcAft>
            </a:pPr>
            <a:r>
              <a:rPr lang="en-US" sz="1600" dirty="0"/>
              <a:t>This study was funded by Kite, a Gilead Company (May-December 2022)</a:t>
            </a:r>
          </a:p>
        </p:txBody>
      </p:sp>
      <p:sp>
        <p:nvSpPr>
          <p:cNvPr id="4" name="Footer Placeholder 3">
            <a:extLst>
              <a:ext uri="{FF2B5EF4-FFF2-40B4-BE49-F238E27FC236}">
                <a16:creationId xmlns:a16="http://schemas.microsoft.com/office/drawing/2014/main" id="{928B5370-23EE-4B3D-AE3A-AC0B2656DA12}"/>
              </a:ext>
            </a:extLst>
          </p:cNvPr>
          <p:cNvSpPr>
            <a:spLocks noGrp="1"/>
          </p:cNvSpPr>
          <p:nvPr>
            <p:ph type="ftr" sz="quarter" idx="3"/>
          </p:nvPr>
        </p:nvSpPr>
        <p:spPr>
          <a:xfrm>
            <a:off x="0" y="4721018"/>
            <a:ext cx="7836408" cy="230832"/>
          </a:xfrm>
        </p:spPr>
        <p:txBody>
          <a:bodyPr/>
          <a:lstStyle/>
          <a:p>
            <a:pPr>
              <a:defRPr/>
            </a:pPr>
            <a:endParaRPr lang="en-US" dirty="0"/>
          </a:p>
        </p:txBody>
      </p:sp>
      <p:sp>
        <p:nvSpPr>
          <p:cNvPr id="5" name="Slide Number Placeholder 4">
            <a:extLst>
              <a:ext uri="{FF2B5EF4-FFF2-40B4-BE49-F238E27FC236}">
                <a16:creationId xmlns:a16="http://schemas.microsoft.com/office/drawing/2014/main" id="{A56EB477-F172-4781-92FB-839E49247376}"/>
              </a:ext>
            </a:extLst>
          </p:cNvPr>
          <p:cNvSpPr>
            <a:spLocks noGrp="1"/>
          </p:cNvSpPr>
          <p:nvPr>
            <p:ph type="sldNum" sz="quarter" idx="11"/>
          </p:nvPr>
        </p:nvSpPr>
        <p:spPr/>
        <p:txBody>
          <a:bodyPr/>
          <a:lstStyle/>
          <a:p>
            <a:pPr>
              <a:defRPr/>
            </a:pPr>
            <a:fld id="{5C56CD90-8224-413F-A5C5-11C249D26586}" type="slidenum">
              <a:rPr lang="en-US" smtClean="0"/>
              <a:pPr>
                <a:defRPr/>
              </a:pPr>
              <a:t>16</a:t>
            </a:fld>
            <a:endParaRPr lang="en-US" dirty="0"/>
          </a:p>
        </p:txBody>
      </p:sp>
      <p:sp>
        <p:nvSpPr>
          <p:cNvPr id="6" name="TextBox 5">
            <a:extLst>
              <a:ext uri="{FF2B5EF4-FFF2-40B4-BE49-F238E27FC236}">
                <a16:creationId xmlns:a16="http://schemas.microsoft.com/office/drawing/2014/main" id="{734B5D6B-8928-4539-A388-B7D812F23100}"/>
              </a:ext>
            </a:extLst>
          </p:cNvPr>
          <p:cNvSpPr txBox="1"/>
          <p:nvPr/>
        </p:nvSpPr>
        <p:spPr>
          <a:xfrm>
            <a:off x="3098164" y="4058545"/>
            <a:ext cx="2395796" cy="861774"/>
          </a:xfrm>
          <a:prstGeom prst="rect">
            <a:avLst/>
          </a:prstGeom>
          <a:noFill/>
        </p:spPr>
        <p:txBody>
          <a:bodyPr wrap="square">
            <a:spAutoFit/>
          </a:bodyPr>
          <a:lstStyle/>
          <a:p>
            <a:pPr algn="just"/>
            <a:r>
              <a:rPr lang="en-US" sz="1000" b="0" u="none" strike="noStrike" baseline="0" dirty="0">
                <a:solidFill>
                  <a:srgbClr val="221E1F"/>
                </a:solidFill>
                <a:latin typeface="+mj-lt"/>
              </a:rPr>
              <a:t>Copies of this presentation obtained through Quick Response Code are for personal use only and may not be reproduced without permission from the author of this poster.</a:t>
            </a:r>
            <a:endParaRPr lang="en-US" sz="1000" dirty="0">
              <a:latin typeface="+mj-lt"/>
            </a:endParaRPr>
          </a:p>
        </p:txBody>
      </p:sp>
      <p:pic>
        <p:nvPicPr>
          <p:cNvPr id="8" name="Picture 7" descr="Qr code&#10;&#10;Description automatically generated">
            <a:extLst>
              <a:ext uri="{FF2B5EF4-FFF2-40B4-BE49-F238E27FC236}">
                <a16:creationId xmlns:a16="http://schemas.microsoft.com/office/drawing/2014/main" id="{A9AEF2F7-28CF-4015-A31B-25DD28D7B192}"/>
              </a:ext>
            </a:extLst>
          </p:cNvPr>
          <p:cNvPicPr>
            <a:picLocks noChangeAspect="1"/>
          </p:cNvPicPr>
          <p:nvPr/>
        </p:nvPicPr>
        <p:blipFill>
          <a:blip r:embed="rId3"/>
          <a:stretch>
            <a:fillRect/>
          </a:stretch>
        </p:blipFill>
        <p:spPr>
          <a:xfrm>
            <a:off x="3247037" y="1981632"/>
            <a:ext cx="2098051" cy="2013217"/>
          </a:xfrm>
          <a:prstGeom prst="rect">
            <a:avLst/>
          </a:prstGeom>
        </p:spPr>
      </p:pic>
    </p:spTree>
    <p:extLst>
      <p:ext uri="{BB962C8B-B14F-4D97-AF65-F5344CB8AC3E}">
        <p14:creationId xmlns:p14="http://schemas.microsoft.com/office/powerpoint/2010/main" val="114686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EDE4C83-48BC-498E-AC61-55096F9DAC08}"/>
              </a:ext>
            </a:extLst>
          </p:cNvPr>
          <p:cNvSpPr>
            <a:spLocks noGrp="1"/>
          </p:cNvSpPr>
          <p:nvPr>
            <p:ph idx="1"/>
          </p:nvPr>
        </p:nvSpPr>
        <p:spPr>
          <a:xfrm>
            <a:off x="105771" y="774437"/>
            <a:ext cx="9000699" cy="3746976"/>
          </a:xfrm>
        </p:spPr>
        <p:txBody>
          <a:bodyPr/>
          <a:lstStyle/>
          <a:p>
            <a:r>
              <a:rPr lang="en-US" sz="1600" dirty="0"/>
              <a:t>CAR T-cell therapies approved and marketed in the US for relapsed or refractory LBCL are </a:t>
            </a:r>
            <a:r>
              <a:rPr lang="en-US" sz="1600" dirty="0" err="1"/>
              <a:t>axi-cel</a:t>
            </a:r>
            <a:r>
              <a:rPr lang="en-US" sz="1600" dirty="0"/>
              <a:t> and </a:t>
            </a:r>
            <a:r>
              <a:rPr lang="en-US" sz="1600" dirty="0" err="1"/>
              <a:t>liso-cel</a:t>
            </a:r>
            <a:r>
              <a:rPr lang="en-US" sz="1600" dirty="0"/>
              <a:t> after first-line chemoimmunotherapy*, and </a:t>
            </a:r>
            <a:r>
              <a:rPr lang="en-US" sz="1600" dirty="0" err="1"/>
              <a:t>tisa-cel</a:t>
            </a:r>
            <a:r>
              <a:rPr lang="en-US" sz="1600" dirty="0"/>
              <a:t> after two or more lines of systemic therapies</a:t>
            </a:r>
          </a:p>
          <a:p>
            <a:pPr lvl="1"/>
            <a:r>
              <a:rPr lang="en-US" sz="1333" dirty="0"/>
              <a:t>Previous phase 3 RCT trials demonstrated that CAR T is superior to standard of care (SoC) in terms of event-free survival  and quality of life after first line chemoimmunotherapy* </a:t>
            </a:r>
            <a:r>
              <a:rPr lang="en-US" sz="1333" baseline="30000" dirty="0"/>
              <a:t>1, 2, 3</a:t>
            </a:r>
            <a:r>
              <a:rPr lang="en-US" sz="1333" dirty="0"/>
              <a:t> </a:t>
            </a:r>
          </a:p>
          <a:p>
            <a:pPr lvl="1"/>
            <a:r>
              <a:rPr lang="en-US" sz="1333" dirty="0"/>
              <a:t>And indirect comparison of </a:t>
            </a:r>
            <a:r>
              <a:rPr lang="en-US" sz="1333" dirty="0" err="1"/>
              <a:t>axi-cel</a:t>
            </a:r>
            <a:r>
              <a:rPr lang="en-US" sz="1333" dirty="0"/>
              <a:t> vs standard of care also demonstrated survival superiority over SoC after two or more systematic therapies</a:t>
            </a:r>
            <a:r>
              <a:rPr lang="en-US" sz="1100" baseline="30000" dirty="0"/>
              <a:t>4</a:t>
            </a:r>
            <a:endParaRPr lang="en-US" sz="933" dirty="0"/>
          </a:p>
          <a:p>
            <a:r>
              <a:rPr lang="en-US" sz="1600" dirty="0"/>
              <a:t>Hospital system costs and healthcare resource use (HRU) comparing CAR T-cell therapy and auto- and </a:t>
            </a:r>
            <a:r>
              <a:rPr lang="en-US" sz="1600" dirty="0" err="1"/>
              <a:t>allo</a:t>
            </a:r>
            <a:r>
              <a:rPr lang="en-US" sz="1600" dirty="0"/>
              <a:t>-SCT are largely unknown, even though costs and treatment patterns provide important context for treatment planning</a:t>
            </a:r>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2</a:t>
            </a:fld>
            <a:endParaRPr lang="en-US" dirty="0"/>
          </a:p>
        </p:txBody>
      </p:sp>
      <p:sp>
        <p:nvSpPr>
          <p:cNvPr id="9" name="Content Placeholder 3">
            <a:extLst>
              <a:ext uri="{FF2B5EF4-FFF2-40B4-BE49-F238E27FC236}">
                <a16:creationId xmlns:a16="http://schemas.microsoft.com/office/drawing/2014/main" id="{0F9B6E68-B42B-42C4-96F7-45695727D401}"/>
              </a:ext>
            </a:extLst>
          </p:cNvPr>
          <p:cNvSpPr txBox="1">
            <a:spLocks/>
          </p:cNvSpPr>
          <p:nvPr/>
        </p:nvSpPr>
        <p:spPr>
          <a:xfrm>
            <a:off x="287866" y="2970758"/>
            <a:ext cx="8655340" cy="1745142"/>
          </a:xfrm>
          <a:prstGeom prst="rect">
            <a:avLst/>
          </a:prstGeom>
          <a:solidFill>
            <a:srgbClr val="DFEEF7"/>
          </a:solidFill>
        </p:spPr>
        <p:txBody>
          <a:bodyPr lIns="82058" tIns="41029" rIns="82058" bIns="41029"/>
          <a:lstStyle>
            <a:lvl1pPr marL="231775" indent="-231775" algn="l" defTabSz="819815" rtl="0" eaLnBrk="1" latinLnBrk="0" hangingPunct="1">
              <a:lnSpc>
                <a:spcPct val="100000"/>
              </a:lnSpc>
              <a:spcBef>
                <a:spcPts val="0"/>
              </a:spcBef>
              <a:spcAft>
                <a:spcPts val="900"/>
              </a:spcAft>
              <a:buClr>
                <a:schemeClr val="accent1"/>
              </a:buClr>
              <a:buSzPct val="100000"/>
              <a:buFont typeface="Arial" pitchFamily="34" charset="0"/>
              <a:buChar char="●"/>
              <a:defRPr lang="en-US" sz="1800" kern="0" dirty="0" smtClean="0">
                <a:solidFill>
                  <a:schemeClr val="tx1"/>
                </a:solidFill>
                <a:latin typeface="Arial" pitchFamily="34" charset="0"/>
                <a:ea typeface="+mn-ea"/>
                <a:cs typeface="Arial" pitchFamily="34" charset="0"/>
              </a:defRPr>
            </a:lvl1pPr>
            <a:lvl2pPr marL="619711" indent="-209420" algn="l" defTabSz="457039" rtl="0" eaLnBrk="1" latinLnBrk="0" hangingPunct="1">
              <a:lnSpc>
                <a:spcPct val="100000"/>
              </a:lnSpc>
              <a:spcBef>
                <a:spcPts val="0"/>
              </a:spcBef>
              <a:spcAft>
                <a:spcPts val="900"/>
              </a:spcAft>
              <a:buClr>
                <a:schemeClr val="accent1"/>
              </a:buClr>
              <a:buFont typeface="Courier New" pitchFamily="49" charset="0"/>
              <a:buChar char="o"/>
              <a:defRPr lang="en-US" sz="1800" kern="0" dirty="0" smtClean="0">
                <a:solidFill>
                  <a:schemeClr val="tx1"/>
                </a:solidFill>
                <a:latin typeface="Arial" pitchFamily="34" charset="0"/>
                <a:ea typeface="+mn-ea"/>
                <a:cs typeface="Arial" pitchFamily="34" charset="0"/>
              </a:defRPr>
            </a:lvl2pPr>
            <a:lvl3pPr marL="820583" indent="-200872" algn="l" defTabSz="457039" rtl="0" eaLnBrk="1" latinLnBrk="0" hangingPunct="1">
              <a:lnSpc>
                <a:spcPct val="100000"/>
              </a:lnSpc>
              <a:spcBef>
                <a:spcPts val="0"/>
              </a:spcBef>
              <a:spcAft>
                <a:spcPts val="900"/>
              </a:spcAft>
              <a:buClr>
                <a:schemeClr val="accent1"/>
              </a:buClr>
              <a:buFont typeface="Arial" pitchFamily="34" charset="0"/>
              <a:buChar char="−"/>
              <a:defRPr sz="1800" kern="1200">
                <a:solidFill>
                  <a:schemeClr val="tx1"/>
                </a:solidFill>
                <a:latin typeface="+mn-lt"/>
                <a:ea typeface="+mn-ea"/>
                <a:cs typeface="+mn-cs"/>
              </a:defRPr>
            </a:lvl3pPr>
            <a:lvl4pPr marL="1030003" indent="-209420" algn="l" defTabSz="457039" rtl="0" eaLnBrk="1" latinLnBrk="0" hangingPunct="1">
              <a:lnSpc>
                <a:spcPct val="100000"/>
              </a:lnSpc>
              <a:spcBef>
                <a:spcPts val="0"/>
              </a:spcBef>
              <a:spcAft>
                <a:spcPts val="900"/>
              </a:spcAft>
              <a:buClr>
                <a:schemeClr val="accent1"/>
              </a:buClr>
              <a:buFont typeface="Arial" pitchFamily="34" charset="0"/>
              <a:buChar char="»"/>
              <a:defRPr sz="1800" kern="1200">
                <a:solidFill>
                  <a:schemeClr val="tx1"/>
                </a:solidFill>
                <a:latin typeface="+mn-lt"/>
                <a:ea typeface="+mn-ea"/>
                <a:cs typeface="+mn-cs"/>
              </a:defRPr>
            </a:lvl4pPr>
            <a:lvl5pPr marL="1230874" indent="-200872" algn="l" defTabSz="457039" rtl="0" eaLnBrk="1" latinLnBrk="0" hangingPunct="1">
              <a:lnSpc>
                <a:spcPct val="100000"/>
              </a:lnSpc>
              <a:spcBef>
                <a:spcPts val="0"/>
              </a:spcBef>
              <a:spcAft>
                <a:spcPts val="900"/>
              </a:spcAft>
              <a:buClr>
                <a:schemeClr val="accent1"/>
              </a:buClr>
              <a:buFont typeface="Wingdings" pitchFamily="2" charset="2"/>
              <a:buChar char="§"/>
              <a:defRPr sz="1800" kern="1200">
                <a:solidFill>
                  <a:schemeClr val="tx1"/>
                </a:solidFill>
                <a:latin typeface="+mn-lt"/>
                <a:ea typeface="+mn-ea"/>
                <a:cs typeface="+mn-cs"/>
              </a:defRPr>
            </a:lvl5pPr>
            <a:lvl6pPr marL="2513718" indent="-228519" algn="l" defTabSz="457039" rtl="0" eaLnBrk="1" latinLnBrk="0" hangingPunct="1">
              <a:spcBef>
                <a:spcPct val="20000"/>
              </a:spcBef>
              <a:buFont typeface="Arial"/>
              <a:buChar char="•"/>
              <a:defRPr sz="2000" kern="1200">
                <a:solidFill>
                  <a:schemeClr val="tx1"/>
                </a:solidFill>
                <a:latin typeface="+mn-lt"/>
                <a:ea typeface="+mn-ea"/>
                <a:cs typeface="+mn-cs"/>
              </a:defRPr>
            </a:lvl6pPr>
            <a:lvl7pPr marL="2970758" indent="-228519" algn="l" defTabSz="457039" rtl="0" eaLnBrk="1" latinLnBrk="0" hangingPunct="1">
              <a:spcBef>
                <a:spcPct val="20000"/>
              </a:spcBef>
              <a:buFont typeface="Arial"/>
              <a:buChar char="•"/>
              <a:defRPr sz="2000" kern="1200">
                <a:solidFill>
                  <a:schemeClr val="tx1"/>
                </a:solidFill>
                <a:latin typeface="+mn-lt"/>
                <a:ea typeface="+mn-ea"/>
                <a:cs typeface="+mn-cs"/>
              </a:defRPr>
            </a:lvl7pPr>
            <a:lvl8pPr marL="3427797" indent="-228519" algn="l" defTabSz="457039" rtl="0" eaLnBrk="1" latinLnBrk="0" hangingPunct="1">
              <a:spcBef>
                <a:spcPct val="20000"/>
              </a:spcBef>
              <a:buFont typeface="Arial"/>
              <a:buChar char="•"/>
              <a:defRPr sz="2000" kern="1200">
                <a:solidFill>
                  <a:schemeClr val="tx1"/>
                </a:solidFill>
                <a:latin typeface="+mn-lt"/>
                <a:ea typeface="+mn-ea"/>
                <a:cs typeface="+mn-cs"/>
              </a:defRPr>
            </a:lvl8pPr>
            <a:lvl9pPr marL="3884837" indent="-228519" algn="l" defTabSz="45703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bg2">
                    <a:lumMod val="50000"/>
                  </a:schemeClr>
                </a:solidFill>
                <a:latin typeface="+mj-lt"/>
              </a:rPr>
              <a:t>Objectives</a:t>
            </a:r>
            <a:endParaRPr lang="en-US" sz="1600" dirty="0">
              <a:latin typeface="+mj-lt"/>
            </a:endParaRPr>
          </a:p>
          <a:p>
            <a:pPr>
              <a:spcAft>
                <a:spcPts val="600"/>
              </a:spcAft>
            </a:pPr>
            <a:r>
              <a:rPr lang="en-US" sz="1600" dirty="0">
                <a:latin typeface="+mj-lt"/>
              </a:rPr>
              <a:t>To describe and compare the provider cost and HRU during the CAR T and SCT procedure, preparatory therapies prior to index, and post-index periods for CAR T-cell, auto- and </a:t>
            </a:r>
            <a:r>
              <a:rPr lang="en-US" sz="1600" dirty="0" err="1">
                <a:latin typeface="+mj-lt"/>
              </a:rPr>
              <a:t>allo</a:t>
            </a:r>
            <a:r>
              <a:rPr lang="en-US" sz="1600" dirty="0">
                <a:latin typeface="+mj-lt"/>
              </a:rPr>
              <a:t>-SCT patients</a:t>
            </a:r>
          </a:p>
          <a:p>
            <a:r>
              <a:rPr lang="en-US" sz="1600" dirty="0">
                <a:latin typeface="+mj-lt"/>
              </a:rPr>
              <a:t>To describe adverse events that occurred among LBCL patients receiving CAR T-cell therapy, auto- and </a:t>
            </a:r>
            <a:r>
              <a:rPr lang="en-US" sz="1600" dirty="0" err="1">
                <a:latin typeface="+mj-lt"/>
              </a:rPr>
              <a:t>allo</a:t>
            </a:r>
            <a:r>
              <a:rPr lang="en-US" sz="1600" dirty="0">
                <a:latin typeface="+mj-lt"/>
              </a:rPr>
              <a:t>-SCT</a:t>
            </a:r>
          </a:p>
        </p:txBody>
      </p:sp>
      <p:sp>
        <p:nvSpPr>
          <p:cNvPr id="4" name="TextBox 3">
            <a:extLst>
              <a:ext uri="{FF2B5EF4-FFF2-40B4-BE49-F238E27FC236}">
                <a16:creationId xmlns:a16="http://schemas.microsoft.com/office/drawing/2014/main" id="{DE08DDBC-14C2-44F4-A558-A880FAA26528}"/>
              </a:ext>
            </a:extLst>
          </p:cNvPr>
          <p:cNvSpPr txBox="1"/>
          <p:nvPr/>
        </p:nvSpPr>
        <p:spPr>
          <a:xfrm>
            <a:off x="287866" y="4705421"/>
            <a:ext cx="7106194" cy="215444"/>
          </a:xfrm>
          <a:prstGeom prst="rect">
            <a:avLst/>
          </a:prstGeom>
          <a:noFill/>
        </p:spPr>
        <p:txBody>
          <a:bodyPr wrap="square" rtlCol="0">
            <a:spAutoFit/>
          </a:bodyPr>
          <a:lstStyle/>
          <a:p>
            <a:r>
              <a:rPr lang="en-US" sz="800" dirty="0"/>
              <a:t>*Refractory to first-line chemoimmunotherapy or that relapses within 12 months of first-line chemoimmunotherapy</a:t>
            </a:r>
          </a:p>
        </p:txBody>
      </p:sp>
    </p:spTree>
    <p:extLst>
      <p:ext uri="{BB962C8B-B14F-4D97-AF65-F5344CB8AC3E}">
        <p14:creationId xmlns:p14="http://schemas.microsoft.com/office/powerpoint/2010/main" val="118955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AEDE4C83-48BC-498E-AC61-55096F9DAC08}"/>
              </a:ext>
            </a:extLst>
          </p:cNvPr>
          <p:cNvSpPr>
            <a:spLocks noGrp="1"/>
          </p:cNvSpPr>
          <p:nvPr>
            <p:ph idx="1"/>
          </p:nvPr>
        </p:nvSpPr>
        <p:spPr>
          <a:xfrm>
            <a:off x="177800" y="868680"/>
            <a:ext cx="8788400" cy="3851308"/>
          </a:xfrm>
        </p:spPr>
        <p:txBody>
          <a:bodyPr/>
          <a:lstStyle/>
          <a:p>
            <a:r>
              <a:rPr lang="en-US" sz="1800" b="1" dirty="0">
                <a:solidFill>
                  <a:srgbClr val="00B0F0"/>
                </a:solidFill>
              </a:rPr>
              <a:t>Data Source:</a:t>
            </a:r>
            <a:r>
              <a:rPr lang="en-US" sz="1800" dirty="0"/>
              <a:t> Premier’s PINC AI™ Healthcare Database (PHD)</a:t>
            </a:r>
          </a:p>
          <a:p>
            <a:pPr lvl="1"/>
            <a:r>
              <a:rPr lang="en-US" sz="1533" dirty="0"/>
              <a:t>A large, geographically diverse, hospital discharge database</a:t>
            </a:r>
          </a:p>
          <a:p>
            <a:pPr lvl="1"/>
            <a:r>
              <a:rPr lang="en-US" sz="1533" dirty="0"/>
              <a:t>~25% of US inpatient admissions and outpatient encounters of over 244 million unique patients </a:t>
            </a:r>
          </a:p>
          <a:p>
            <a:r>
              <a:rPr lang="en-US" sz="1800" b="1" dirty="0">
                <a:solidFill>
                  <a:srgbClr val="00B0F0"/>
                </a:solidFill>
              </a:rPr>
              <a:t>Patient Selection Criteria</a:t>
            </a:r>
            <a:endParaRPr lang="en-US" sz="1533" b="1" dirty="0">
              <a:solidFill>
                <a:srgbClr val="00B0F0"/>
              </a:solidFill>
            </a:endParaRPr>
          </a:p>
          <a:p>
            <a:pPr lvl="1"/>
            <a:r>
              <a:rPr lang="en-US" sz="1450" dirty="0"/>
              <a:t>Inpatient or hospital-based outpatient discharge with principal or secondary discharge diagnosis of LBCL (ICD-10 diagnosis codes: C83.3x, C83.8x, C83.9x, C85.1x, C85.2x, and C85.8x) and concurrent CAR T-cell infusion, auto- or </a:t>
            </a:r>
            <a:r>
              <a:rPr lang="en-US" sz="1450" dirty="0" err="1"/>
              <a:t>allo</a:t>
            </a:r>
            <a:r>
              <a:rPr lang="en-US" sz="1450" dirty="0"/>
              <a:t>-SCT procedure between 1/1/2017 - 4/30/2021 </a:t>
            </a:r>
            <a:r>
              <a:rPr lang="en-US" sz="1450" i="1" u="sng" dirty="0"/>
              <a:t>(Index visit)</a:t>
            </a:r>
          </a:p>
          <a:p>
            <a:pPr lvl="1"/>
            <a:r>
              <a:rPr lang="en-US" sz="1450" dirty="0"/>
              <a:t>Age ≥18 years</a:t>
            </a:r>
          </a:p>
          <a:p>
            <a:pPr lvl="1"/>
            <a:r>
              <a:rPr lang="en-US" sz="1450" dirty="0"/>
              <a:t>≥1 inpatient/outpatient visit(s) with LBCL diagnosis within 90 days prior to the admission date of index visit</a:t>
            </a:r>
          </a:p>
          <a:p>
            <a:pPr lvl="1"/>
            <a:r>
              <a:rPr lang="en-US" sz="1450" dirty="0"/>
              <a:t>Index visit at hospital with continuous data submission during the 365-day look-back and 180-day follow-up period</a:t>
            </a:r>
          </a:p>
          <a:p>
            <a:pPr lvl="1"/>
            <a:r>
              <a:rPr lang="en-US" sz="1450" dirty="0"/>
              <a:t>Exclude patients having ≥2 CAR T-cell infusions and/or SCT transfusions done during the study period</a:t>
            </a:r>
          </a:p>
          <a:p>
            <a:pPr marL="0" indent="0">
              <a:buNone/>
            </a:pPr>
            <a:endParaRPr lang="en-US" sz="1800" dirty="0"/>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3</a:t>
            </a:fld>
            <a:endParaRPr lang="en-US" dirty="0"/>
          </a:p>
        </p:txBody>
      </p:sp>
    </p:spTree>
    <p:extLst>
      <p:ext uri="{BB962C8B-B14F-4D97-AF65-F5344CB8AC3E}">
        <p14:creationId xmlns:p14="http://schemas.microsoft.com/office/powerpoint/2010/main" val="360555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6252-F2A8-4D38-4C9C-97953DA4B3B2}"/>
              </a:ext>
            </a:extLst>
          </p:cNvPr>
          <p:cNvSpPr>
            <a:spLocks noGrp="1"/>
          </p:cNvSpPr>
          <p:nvPr>
            <p:ph type="title"/>
          </p:nvPr>
        </p:nvSpPr>
        <p:spPr/>
        <p:txBody>
          <a:bodyPr/>
          <a:lstStyle/>
          <a:p>
            <a:r>
              <a:rPr lang="en-US" dirty="0"/>
              <a:t>Methods – Study Timeline</a:t>
            </a:r>
          </a:p>
        </p:txBody>
      </p:sp>
      <p:sp>
        <p:nvSpPr>
          <p:cNvPr id="4" name="Slide Number Placeholder 3">
            <a:extLst>
              <a:ext uri="{FF2B5EF4-FFF2-40B4-BE49-F238E27FC236}">
                <a16:creationId xmlns:a16="http://schemas.microsoft.com/office/drawing/2014/main" id="{EEDB3172-8E4A-3A4D-F042-7A807C186F9A}"/>
              </a:ext>
            </a:extLst>
          </p:cNvPr>
          <p:cNvSpPr>
            <a:spLocks noGrp="1"/>
          </p:cNvSpPr>
          <p:nvPr>
            <p:ph type="sldNum" sz="quarter" idx="11"/>
          </p:nvPr>
        </p:nvSpPr>
        <p:spPr/>
        <p:txBody>
          <a:bodyPr/>
          <a:lstStyle/>
          <a:p>
            <a:pPr>
              <a:defRPr/>
            </a:pPr>
            <a:fld id="{5C56CD90-8224-413F-A5C5-11C249D26586}" type="slidenum">
              <a:rPr lang="en-US" smtClean="0"/>
              <a:pPr>
                <a:defRPr/>
              </a:pPr>
              <a:t>4</a:t>
            </a:fld>
            <a:endParaRPr lang="en-US" dirty="0"/>
          </a:p>
        </p:txBody>
      </p:sp>
      <p:grpSp>
        <p:nvGrpSpPr>
          <p:cNvPr id="17" name="Group 16">
            <a:extLst>
              <a:ext uri="{FF2B5EF4-FFF2-40B4-BE49-F238E27FC236}">
                <a16:creationId xmlns:a16="http://schemas.microsoft.com/office/drawing/2014/main" id="{3178D002-F84B-7B8C-963D-6F45A26F743F}"/>
              </a:ext>
            </a:extLst>
          </p:cNvPr>
          <p:cNvGrpSpPr/>
          <p:nvPr/>
        </p:nvGrpSpPr>
        <p:grpSpPr>
          <a:xfrm>
            <a:off x="169666" y="1890798"/>
            <a:ext cx="8516616" cy="1344165"/>
            <a:chOff x="169666" y="1080677"/>
            <a:chExt cx="8516616" cy="1344165"/>
          </a:xfrm>
        </p:grpSpPr>
        <p:cxnSp>
          <p:nvCxnSpPr>
            <p:cNvPr id="6" name="Straight Connector 5">
              <a:extLst>
                <a:ext uri="{FF2B5EF4-FFF2-40B4-BE49-F238E27FC236}">
                  <a16:creationId xmlns:a16="http://schemas.microsoft.com/office/drawing/2014/main" id="{B587801B-A831-E671-84C1-EFFAD3D15C19}"/>
                </a:ext>
              </a:extLst>
            </p:cNvPr>
            <p:cNvCxnSpPr>
              <a:cxnSpLocks/>
            </p:cNvCxnSpPr>
            <p:nvPr/>
          </p:nvCxnSpPr>
          <p:spPr>
            <a:xfrm>
              <a:off x="2512489" y="1080677"/>
              <a:ext cx="9589" cy="131474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2BAB55F1-6DA2-A45B-CFCB-F239031BFDB8}"/>
                </a:ext>
              </a:extLst>
            </p:cNvPr>
            <p:cNvGrpSpPr/>
            <p:nvPr/>
          </p:nvGrpSpPr>
          <p:grpSpPr>
            <a:xfrm>
              <a:off x="169666" y="1080678"/>
              <a:ext cx="8516616" cy="1344164"/>
              <a:chOff x="9225" y="0"/>
              <a:chExt cx="5368728" cy="1627166"/>
            </a:xfrm>
          </p:grpSpPr>
          <p:cxnSp>
            <p:nvCxnSpPr>
              <p:cNvPr id="8" name="Straight Connector 7">
                <a:extLst>
                  <a:ext uri="{FF2B5EF4-FFF2-40B4-BE49-F238E27FC236}">
                    <a16:creationId xmlns:a16="http://schemas.microsoft.com/office/drawing/2014/main" id="{6CCF36F1-FD97-3061-34CE-E8B8E324E5AE}"/>
                  </a:ext>
                </a:extLst>
              </p:cNvPr>
              <p:cNvCxnSpPr>
                <a:cxnSpLocks/>
              </p:cNvCxnSpPr>
              <p:nvPr/>
            </p:nvCxnSpPr>
            <p:spPr>
              <a:xfrm>
                <a:off x="9225" y="84897"/>
                <a:ext cx="0" cy="150665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E6DC572-C3AF-A10F-CE48-64D3A0AD12C3}"/>
                  </a:ext>
                </a:extLst>
              </p:cNvPr>
              <p:cNvCxnSpPr>
                <a:cxnSpLocks/>
              </p:cNvCxnSpPr>
              <p:nvPr/>
            </p:nvCxnSpPr>
            <p:spPr>
              <a:xfrm>
                <a:off x="4135890" y="0"/>
                <a:ext cx="6045" cy="159155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842F65F-E0F1-586A-922E-2AF2BCD92663}"/>
                  </a:ext>
                </a:extLst>
              </p:cNvPr>
              <p:cNvCxnSpPr>
                <a:cxnSpLocks/>
              </p:cNvCxnSpPr>
              <p:nvPr/>
            </p:nvCxnSpPr>
            <p:spPr>
              <a:xfrm>
                <a:off x="5377953" y="84897"/>
                <a:ext cx="0" cy="150665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Text Box 2">
                <a:extLst>
                  <a:ext uri="{FF2B5EF4-FFF2-40B4-BE49-F238E27FC236}">
                    <a16:creationId xmlns:a16="http://schemas.microsoft.com/office/drawing/2014/main" id="{088E8CD4-7A7E-58C5-EF4A-FB5974BD7932}"/>
                  </a:ext>
                </a:extLst>
              </p:cNvPr>
              <p:cNvSpPr txBox="1">
                <a:spLocks noChangeArrowheads="1"/>
              </p:cNvSpPr>
              <p:nvPr/>
            </p:nvSpPr>
            <p:spPr bwMode="auto">
              <a:xfrm>
                <a:off x="4136819" y="446747"/>
                <a:ext cx="1229847" cy="389407"/>
              </a:xfrm>
              <a:prstGeom prst="rect">
                <a:avLst/>
              </a:prstGeom>
              <a:solidFill>
                <a:schemeClr val="accent6"/>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800" b="1" kern="1200" dirty="0">
                    <a:effectLst/>
                    <a:latin typeface="Arial" panose="020B0604020202020204" pitchFamily="34" charset="0"/>
                    <a:ea typeface="Calibri" panose="020F0502020204030204" pitchFamily="34" charset="0"/>
                  </a:rPr>
                  <a:t>Follow-up: </a:t>
                </a:r>
                <a:endParaRPr lang="en-US" sz="800" b="1" dirty="0">
                  <a:latin typeface="Arial" panose="020B0604020202020204" pitchFamily="34" charset="0"/>
                  <a:ea typeface="Calibri" panose="020F0502020204030204" pitchFamily="34" charset="0"/>
                </a:endParaRPr>
              </a:p>
              <a:p>
                <a:pPr marL="0" marR="0" algn="ctr">
                  <a:spcBef>
                    <a:spcPts val="0"/>
                  </a:spcBef>
                  <a:spcAft>
                    <a:spcPts val="0"/>
                  </a:spcAft>
                </a:pPr>
                <a:r>
                  <a:rPr lang="en-US" sz="800" b="1" kern="1200" dirty="0">
                    <a:effectLst/>
                    <a:latin typeface="Arial" panose="020B0604020202020204" pitchFamily="34" charset="0"/>
                    <a:ea typeface="Calibri" panose="020F0502020204030204" pitchFamily="34" charset="0"/>
                  </a:rPr>
                  <a:t>180 days post index discharge date</a:t>
                </a:r>
                <a:endParaRPr lang="en-US" sz="800" dirty="0">
                  <a:effectLst/>
                  <a:latin typeface="Times New Roman" panose="02020603050405020304" pitchFamily="18" charset="0"/>
                  <a:ea typeface="Calibri" panose="020F0502020204030204" pitchFamily="34" charset="0"/>
                </a:endParaRPr>
              </a:p>
            </p:txBody>
          </p:sp>
          <p:sp>
            <p:nvSpPr>
              <p:cNvPr id="12" name="Text Box 2">
                <a:extLst>
                  <a:ext uri="{FF2B5EF4-FFF2-40B4-BE49-F238E27FC236}">
                    <a16:creationId xmlns:a16="http://schemas.microsoft.com/office/drawing/2014/main" id="{192CC7AB-80FF-94DE-8DBC-4281392070CF}"/>
                  </a:ext>
                </a:extLst>
              </p:cNvPr>
              <p:cNvSpPr txBox="1">
                <a:spLocks noChangeArrowheads="1"/>
              </p:cNvSpPr>
              <p:nvPr/>
            </p:nvSpPr>
            <p:spPr bwMode="auto">
              <a:xfrm>
                <a:off x="15270" y="447019"/>
                <a:ext cx="1469576" cy="404436"/>
              </a:xfrm>
              <a:prstGeom prst="rect">
                <a:avLst/>
              </a:prstGeom>
              <a:solidFill>
                <a:schemeClr val="accent2">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800" b="1" kern="1200" dirty="0">
                    <a:effectLst/>
                    <a:latin typeface="Arial" panose="020B0604020202020204" pitchFamily="34" charset="0"/>
                    <a:ea typeface="Calibri" panose="020F0502020204030204" pitchFamily="34" charset="0"/>
                    <a:cs typeface="Arial" panose="020B0604020202020204" pitchFamily="34" charset="0"/>
                  </a:rPr>
                  <a:t>Pre-index: </a:t>
                </a:r>
                <a:endParaRPr lang="en-US" sz="800"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800" b="1" dirty="0">
                    <a:latin typeface="Arial" panose="020B0604020202020204" pitchFamily="34" charset="0"/>
                    <a:ea typeface="Calibri" panose="020F0502020204030204" pitchFamily="34" charset="0"/>
                    <a:cs typeface="Arial" panose="020B0604020202020204" pitchFamily="34" charset="0"/>
                  </a:rPr>
                  <a:t>365</a:t>
                </a:r>
                <a:r>
                  <a:rPr lang="en-US" sz="800" b="1" kern="1200" dirty="0">
                    <a:effectLst/>
                    <a:latin typeface="Arial" panose="020B0604020202020204" pitchFamily="34" charset="0"/>
                    <a:ea typeface="Calibri" panose="020F0502020204030204" pitchFamily="34" charset="0"/>
                    <a:cs typeface="Arial" panose="020B0604020202020204" pitchFamily="34" charset="0"/>
                  </a:rPr>
                  <a:t> days prior to index date</a:t>
                </a:r>
                <a:endParaRPr lang="en-US" sz="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Text Box 2">
                <a:extLst>
                  <a:ext uri="{FF2B5EF4-FFF2-40B4-BE49-F238E27FC236}">
                    <a16:creationId xmlns:a16="http://schemas.microsoft.com/office/drawing/2014/main" id="{76B1D433-E885-A727-E8F0-BFC9345B5761}"/>
                  </a:ext>
                </a:extLst>
              </p:cNvPr>
              <p:cNvSpPr txBox="1">
                <a:spLocks noChangeArrowheads="1"/>
              </p:cNvSpPr>
              <p:nvPr/>
            </p:nvSpPr>
            <p:spPr bwMode="auto">
              <a:xfrm>
                <a:off x="1486959" y="446867"/>
                <a:ext cx="2649860" cy="389406"/>
              </a:xfrm>
              <a:prstGeom prst="rect">
                <a:avLst/>
              </a:prstGeom>
              <a:solidFill>
                <a:srgbClr val="92D050"/>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50000"/>
                  </a:lnSpc>
                  <a:spcBef>
                    <a:spcPts val="0"/>
                  </a:spcBef>
                  <a:spcAft>
                    <a:spcPts val="0"/>
                  </a:spcAft>
                </a:pPr>
                <a:r>
                  <a:rPr lang="en-US" sz="800" b="1" kern="1200" dirty="0">
                    <a:effectLst/>
                    <a:latin typeface="Arial" panose="020B0604020202020204" pitchFamily="34" charset="0"/>
                    <a:ea typeface="Calibri" panose="020F0502020204030204" pitchFamily="34" charset="0"/>
                    <a:cs typeface="Arial" panose="020B0604020202020204" pitchFamily="34" charset="0"/>
                  </a:rPr>
                  <a:t>Index </a:t>
                </a:r>
                <a:r>
                  <a:rPr lang="en-US" sz="800" b="1" dirty="0">
                    <a:latin typeface="Arial" panose="020B0604020202020204" pitchFamily="34" charset="0"/>
                    <a:ea typeface="Calibri" panose="020F0502020204030204" pitchFamily="34" charset="0"/>
                    <a:cs typeface="Arial" panose="020B0604020202020204" pitchFamily="34" charset="0"/>
                  </a:rPr>
                  <a:t>Visit</a:t>
                </a:r>
                <a:endParaRPr lang="en-US" sz="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4" name="Text Box 2">
                <a:extLst>
                  <a:ext uri="{FF2B5EF4-FFF2-40B4-BE49-F238E27FC236}">
                    <a16:creationId xmlns:a16="http://schemas.microsoft.com/office/drawing/2014/main" id="{756554CA-0994-B66B-6660-4392428BAB0D}"/>
                  </a:ext>
                </a:extLst>
              </p:cNvPr>
              <p:cNvSpPr txBox="1">
                <a:spLocks noChangeArrowheads="1"/>
              </p:cNvSpPr>
              <p:nvPr/>
            </p:nvSpPr>
            <p:spPr bwMode="auto">
              <a:xfrm>
                <a:off x="1486958" y="851455"/>
                <a:ext cx="3879708" cy="389406"/>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50000"/>
                  </a:lnSpc>
                  <a:spcBef>
                    <a:spcPts val="0"/>
                  </a:spcBef>
                  <a:spcAft>
                    <a:spcPts val="0"/>
                  </a:spcAft>
                </a:pPr>
                <a:r>
                  <a:rPr lang="en-US" sz="800" i="1" kern="1200" dirty="0">
                    <a:effectLst/>
                    <a:latin typeface="Arial" panose="020B0604020202020204" pitchFamily="34" charset="0"/>
                    <a:ea typeface="Calibri" panose="020F0502020204030204" pitchFamily="34" charset="0"/>
                    <a:cs typeface="Arial" panose="020B0604020202020204" pitchFamily="34" charset="0"/>
                  </a:rPr>
                  <a:t>Assess study exposures, covariates, and outcomes</a:t>
                </a:r>
                <a:endParaRPr lang="en-US" sz="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5" name="Text Box 2">
                <a:extLst>
                  <a:ext uri="{FF2B5EF4-FFF2-40B4-BE49-F238E27FC236}">
                    <a16:creationId xmlns:a16="http://schemas.microsoft.com/office/drawing/2014/main" id="{B141AF5B-8621-E323-98DD-ACC256897D5A}"/>
                  </a:ext>
                </a:extLst>
              </p:cNvPr>
              <p:cNvSpPr txBox="1">
                <a:spLocks noChangeArrowheads="1"/>
              </p:cNvSpPr>
              <p:nvPr/>
            </p:nvSpPr>
            <p:spPr bwMode="auto">
              <a:xfrm>
                <a:off x="14353" y="1244722"/>
                <a:ext cx="4127583" cy="382444"/>
              </a:xfrm>
              <a:prstGeom prst="rect">
                <a:avLst/>
              </a:prstGeom>
              <a:solidFill>
                <a:schemeClr val="accent2">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50000"/>
                  </a:lnSpc>
                  <a:spcBef>
                    <a:spcPts val="0"/>
                  </a:spcBef>
                  <a:spcAft>
                    <a:spcPts val="0"/>
                  </a:spcAft>
                </a:pPr>
                <a:r>
                  <a:rPr lang="en-US" sz="800" b="1" kern="1200" dirty="0">
                    <a:effectLst/>
                    <a:latin typeface="Arial" panose="020B0604020202020204" pitchFamily="34" charset="0"/>
                    <a:ea typeface="Calibri" panose="020F0502020204030204" pitchFamily="34" charset="0"/>
                    <a:cs typeface="Arial" panose="020B0604020202020204" pitchFamily="34" charset="0"/>
                  </a:rPr>
                  <a:t>Look-back period: </a:t>
                </a:r>
                <a:r>
                  <a:rPr lang="en-US" sz="800" i="1" kern="1200" dirty="0">
                    <a:effectLst/>
                    <a:latin typeface="Arial" panose="020B0604020202020204" pitchFamily="34" charset="0"/>
                    <a:ea typeface="Calibri" panose="020F0502020204030204" pitchFamily="34" charset="0"/>
                    <a:cs typeface="Arial" panose="020B0604020202020204" pitchFamily="34" charset="0"/>
                  </a:rPr>
                  <a:t>Assess baseline comorbidities, preparative therapies*</a:t>
                </a:r>
                <a:endParaRPr lang="en-US" sz="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6" name="Arrow: Left-Right 15">
                <a:extLst>
                  <a:ext uri="{FF2B5EF4-FFF2-40B4-BE49-F238E27FC236}">
                    <a16:creationId xmlns:a16="http://schemas.microsoft.com/office/drawing/2014/main" id="{012ED568-861C-718D-0463-1FEFBCB851CE}"/>
                  </a:ext>
                </a:extLst>
              </p:cNvPr>
              <p:cNvSpPr/>
              <p:nvPr/>
            </p:nvSpPr>
            <p:spPr>
              <a:xfrm>
                <a:off x="15270" y="44691"/>
                <a:ext cx="5357556" cy="390613"/>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800" dirty="0"/>
              </a:p>
            </p:txBody>
          </p:sp>
        </p:grpSp>
      </p:grpSp>
      <p:sp>
        <p:nvSpPr>
          <p:cNvPr id="18" name="Footer Placeholder 3">
            <a:extLst>
              <a:ext uri="{FF2B5EF4-FFF2-40B4-BE49-F238E27FC236}">
                <a16:creationId xmlns:a16="http://schemas.microsoft.com/office/drawing/2014/main" id="{F125DAD9-4A50-A53B-5268-4AC0E793B12D}"/>
              </a:ext>
            </a:extLst>
          </p:cNvPr>
          <p:cNvSpPr>
            <a:spLocks noGrp="1"/>
          </p:cNvSpPr>
          <p:nvPr>
            <p:ph type="ftr" sz="quarter" idx="3"/>
          </p:nvPr>
        </p:nvSpPr>
        <p:spPr>
          <a:xfrm>
            <a:off x="34502" y="4719988"/>
            <a:ext cx="8788398" cy="230832"/>
          </a:xfrm>
        </p:spPr>
        <p:txBody>
          <a:bodyPr/>
          <a:lstStyle/>
          <a:p>
            <a:r>
              <a:rPr lang="en-US"/>
              <a:t>* Baseline comorbidities were assessed within 365 days prior to index date; Preparative therapies were searched up to 180 days prior to index date.  </a:t>
            </a:r>
            <a:endParaRPr lang="en-US" dirty="0"/>
          </a:p>
        </p:txBody>
      </p:sp>
      <p:sp>
        <p:nvSpPr>
          <p:cNvPr id="19" name="TextBox 18">
            <a:extLst>
              <a:ext uri="{FF2B5EF4-FFF2-40B4-BE49-F238E27FC236}">
                <a16:creationId xmlns:a16="http://schemas.microsoft.com/office/drawing/2014/main" id="{3B4615B2-7ED7-EE3E-19F9-D5F0ED3D1FC6}"/>
              </a:ext>
            </a:extLst>
          </p:cNvPr>
          <p:cNvSpPr txBox="1"/>
          <p:nvPr/>
        </p:nvSpPr>
        <p:spPr>
          <a:xfrm>
            <a:off x="6496637" y="1681913"/>
            <a:ext cx="725625"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4/30/21</a:t>
            </a:r>
          </a:p>
        </p:txBody>
      </p:sp>
      <p:sp>
        <p:nvSpPr>
          <p:cNvPr id="20" name="TextBox 19">
            <a:extLst>
              <a:ext uri="{FF2B5EF4-FFF2-40B4-BE49-F238E27FC236}">
                <a16:creationId xmlns:a16="http://schemas.microsoft.com/office/drawing/2014/main" id="{121E2057-69D0-BB80-F652-58B5F4057077}"/>
              </a:ext>
            </a:extLst>
          </p:cNvPr>
          <p:cNvSpPr txBox="1"/>
          <p:nvPr/>
        </p:nvSpPr>
        <p:spPr>
          <a:xfrm>
            <a:off x="2293083" y="1686707"/>
            <a:ext cx="682398"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1/1/17</a:t>
            </a:r>
          </a:p>
        </p:txBody>
      </p:sp>
      <p:sp>
        <p:nvSpPr>
          <p:cNvPr id="21" name="TextBox 20">
            <a:extLst>
              <a:ext uri="{FF2B5EF4-FFF2-40B4-BE49-F238E27FC236}">
                <a16:creationId xmlns:a16="http://schemas.microsoft.com/office/drawing/2014/main" id="{921FDABD-7788-6BD7-059C-10A936E5380C}"/>
              </a:ext>
            </a:extLst>
          </p:cNvPr>
          <p:cNvSpPr txBox="1"/>
          <p:nvPr/>
        </p:nvSpPr>
        <p:spPr>
          <a:xfrm>
            <a:off x="8315342" y="1681913"/>
            <a:ext cx="815926"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10/31/21</a:t>
            </a:r>
          </a:p>
        </p:txBody>
      </p:sp>
      <p:sp>
        <p:nvSpPr>
          <p:cNvPr id="22" name="TextBox 21">
            <a:extLst>
              <a:ext uri="{FF2B5EF4-FFF2-40B4-BE49-F238E27FC236}">
                <a16:creationId xmlns:a16="http://schemas.microsoft.com/office/drawing/2014/main" id="{359A14FD-76A5-AC30-C2C9-4492F8FE168C}"/>
              </a:ext>
            </a:extLst>
          </p:cNvPr>
          <p:cNvSpPr txBox="1"/>
          <p:nvPr/>
        </p:nvSpPr>
        <p:spPr>
          <a:xfrm>
            <a:off x="69513" y="1686707"/>
            <a:ext cx="682398"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1/1/16</a:t>
            </a:r>
          </a:p>
        </p:txBody>
      </p:sp>
    </p:spTree>
    <p:extLst>
      <p:ext uri="{BB962C8B-B14F-4D97-AF65-F5344CB8AC3E}">
        <p14:creationId xmlns:p14="http://schemas.microsoft.com/office/powerpoint/2010/main" val="2368784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972CAE2-6F17-074E-BF86-95B62E5ADFAC}"/>
              </a:ext>
            </a:extLst>
          </p:cNvPr>
          <p:cNvSpPr/>
          <p:nvPr/>
        </p:nvSpPr>
        <p:spPr>
          <a:xfrm>
            <a:off x="303233" y="2710721"/>
            <a:ext cx="8379724" cy="16582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B342672-FC6E-89C1-7417-FE306B76C54B}"/>
              </a:ext>
            </a:extLst>
          </p:cNvPr>
          <p:cNvSpPr/>
          <p:nvPr/>
        </p:nvSpPr>
        <p:spPr>
          <a:xfrm>
            <a:off x="2091128" y="3777541"/>
            <a:ext cx="6576462" cy="62970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Results – Study Population</a:t>
            </a:r>
          </a:p>
        </p:txBody>
      </p:sp>
      <p:sp>
        <p:nvSpPr>
          <p:cNvPr id="10" name="Content Placeholder 2">
            <a:extLst>
              <a:ext uri="{FF2B5EF4-FFF2-40B4-BE49-F238E27FC236}">
                <a16:creationId xmlns:a16="http://schemas.microsoft.com/office/drawing/2014/main" id="{E6F245AE-874E-4025-9799-863AD90E5CA9}"/>
              </a:ext>
            </a:extLst>
          </p:cNvPr>
          <p:cNvSpPr>
            <a:spLocks noGrp="1"/>
          </p:cNvSpPr>
          <p:nvPr>
            <p:ph idx="1"/>
          </p:nvPr>
        </p:nvSpPr>
        <p:spPr>
          <a:xfrm>
            <a:off x="177800" y="868680"/>
            <a:ext cx="8788400" cy="3899388"/>
          </a:xfrm>
        </p:spPr>
        <p:txBody>
          <a:bodyPr/>
          <a:lstStyle/>
          <a:p>
            <a:r>
              <a:rPr lang="en-US" sz="1600" dirty="0"/>
              <a:t>852 patients were included: 208 with CAR T and 644 with auto- and </a:t>
            </a:r>
            <a:r>
              <a:rPr lang="en-US" sz="1600" dirty="0" err="1"/>
              <a:t>allo</a:t>
            </a:r>
            <a:r>
              <a:rPr lang="en-US" sz="1600" dirty="0"/>
              <a:t>-SCT procedure</a:t>
            </a:r>
          </a:p>
          <a:p>
            <a:r>
              <a:rPr lang="en-US" sz="1600" dirty="0"/>
              <a:t>Overall, the mean age was 60 years. 38.6% of patients were female, and 76.8% were white</a:t>
            </a:r>
          </a:p>
          <a:p>
            <a:r>
              <a:rPr lang="en-US" sz="1600" dirty="0"/>
              <a:t>Key characteristics (age, sex, race, health coverage, comorbidity) were similar across procedure types</a:t>
            </a:r>
          </a:p>
          <a:p>
            <a:r>
              <a:rPr lang="en-US" sz="1600" dirty="0"/>
              <a:t>The most prevalent comorbidities were diabetes, chronic pulmonary disease, and renal disease*</a:t>
            </a:r>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5</a:t>
            </a:fld>
            <a:endParaRPr lang="en-US" dirty="0"/>
          </a:p>
        </p:txBody>
      </p:sp>
      <p:sp>
        <p:nvSpPr>
          <p:cNvPr id="4" name="Footer Placeholder 3">
            <a:extLst>
              <a:ext uri="{FF2B5EF4-FFF2-40B4-BE49-F238E27FC236}">
                <a16:creationId xmlns:a16="http://schemas.microsoft.com/office/drawing/2014/main" id="{4FC94234-1FDC-4A44-B3D6-099D1A464A2F}"/>
              </a:ext>
            </a:extLst>
          </p:cNvPr>
          <p:cNvSpPr>
            <a:spLocks noGrp="1"/>
          </p:cNvSpPr>
          <p:nvPr>
            <p:ph type="ftr" sz="quarter" idx="3"/>
          </p:nvPr>
        </p:nvSpPr>
        <p:spPr>
          <a:xfrm>
            <a:off x="0" y="4721018"/>
            <a:ext cx="7836408" cy="230832"/>
          </a:xfrm>
        </p:spPr>
        <p:txBody>
          <a:bodyPr/>
          <a:lstStyle/>
          <a:p>
            <a:pPr>
              <a:defRPr/>
            </a:pPr>
            <a:r>
              <a:rPr lang="en-US" dirty="0"/>
              <a:t>*Excluding malignancy</a:t>
            </a:r>
            <a:r>
              <a:rPr lang="en-US"/>
              <a:t>; **Key comorbidity </a:t>
            </a:r>
            <a:r>
              <a:rPr lang="en-US" dirty="0"/>
              <a:t>with &gt; 5% incidence in any of the study group.</a:t>
            </a:r>
          </a:p>
        </p:txBody>
      </p:sp>
      <p:sp>
        <p:nvSpPr>
          <p:cNvPr id="11" name="Content Placeholder 2">
            <a:extLst>
              <a:ext uri="{FF2B5EF4-FFF2-40B4-BE49-F238E27FC236}">
                <a16:creationId xmlns:a16="http://schemas.microsoft.com/office/drawing/2014/main" id="{1EC0F34D-6765-06CE-4CBA-208E0F9EB4DB}"/>
              </a:ext>
            </a:extLst>
          </p:cNvPr>
          <p:cNvSpPr txBox="1">
            <a:spLocks/>
          </p:cNvSpPr>
          <p:nvPr/>
        </p:nvSpPr>
        <p:spPr>
          <a:xfrm>
            <a:off x="177800" y="868680"/>
            <a:ext cx="8788400" cy="3095614"/>
          </a:xfrm>
          <a:prstGeom prst="rect">
            <a:avLst/>
          </a:prstGeom>
        </p:spPr>
        <p:txBody>
          <a:bodyPr vert="horz" lIns="0" tIns="0" rIns="0" bIns="0" rtlCol="0" anchor="t" anchorCtr="0">
            <a:noAutofit/>
          </a:bodyPr>
          <a:lst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a:lstStyle>
          <a:p>
            <a:pPr marL="0" indent="0" eaLnBrk="1" hangingPunct="1">
              <a:buFont typeface="Arial" panose="020B0604020202020204" pitchFamily="34" charset="0"/>
              <a:buNone/>
            </a:pPr>
            <a:endParaRPr lang="en-US" sz="1800" dirty="0"/>
          </a:p>
        </p:txBody>
      </p:sp>
      <p:sp>
        <p:nvSpPr>
          <p:cNvPr id="12" name="Rectangle 11">
            <a:extLst>
              <a:ext uri="{FF2B5EF4-FFF2-40B4-BE49-F238E27FC236}">
                <a16:creationId xmlns:a16="http://schemas.microsoft.com/office/drawing/2014/main" id="{7A5BC2C1-DE3D-5CE4-789F-21B07E12A999}"/>
              </a:ext>
            </a:extLst>
          </p:cNvPr>
          <p:cNvSpPr/>
          <p:nvPr/>
        </p:nvSpPr>
        <p:spPr>
          <a:xfrm>
            <a:off x="2082271" y="3168738"/>
            <a:ext cx="6576463" cy="6008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11">
            <a:extLst>
              <a:ext uri="{FF2B5EF4-FFF2-40B4-BE49-F238E27FC236}">
                <a16:creationId xmlns:a16="http://schemas.microsoft.com/office/drawing/2014/main" id="{6698C486-FF0C-605D-0B64-AC341A62CE12}"/>
              </a:ext>
            </a:extLst>
          </p:cNvPr>
          <p:cNvGraphicFramePr>
            <a:graphicFrameLocks noGrp="1"/>
          </p:cNvGraphicFramePr>
          <p:nvPr>
            <p:extLst>
              <p:ext uri="{D42A27DB-BD31-4B8C-83A1-F6EECF244321}">
                <p14:modId xmlns:p14="http://schemas.microsoft.com/office/powerpoint/2010/main" val="4034254238"/>
              </p:ext>
            </p:extLst>
          </p:nvPr>
        </p:nvGraphicFramePr>
        <p:xfrm>
          <a:off x="303233" y="2024225"/>
          <a:ext cx="8383567" cy="2525018"/>
        </p:xfrm>
        <a:graphic>
          <a:graphicData uri="http://schemas.openxmlformats.org/drawingml/2006/table">
            <a:tbl>
              <a:tblPr firstRow="1" firstCol="1" bandRow="1"/>
              <a:tblGrid>
                <a:gridCol w="1779140">
                  <a:extLst>
                    <a:ext uri="{9D8B030D-6E8A-4147-A177-3AD203B41FA5}">
                      <a16:colId xmlns:a16="http://schemas.microsoft.com/office/drawing/2014/main" val="3044639012"/>
                    </a:ext>
                  </a:extLst>
                </a:gridCol>
                <a:gridCol w="1934662">
                  <a:extLst>
                    <a:ext uri="{9D8B030D-6E8A-4147-A177-3AD203B41FA5}">
                      <a16:colId xmlns:a16="http://schemas.microsoft.com/office/drawing/2014/main" val="2427456103"/>
                    </a:ext>
                  </a:extLst>
                </a:gridCol>
                <a:gridCol w="340898">
                  <a:extLst>
                    <a:ext uri="{9D8B030D-6E8A-4147-A177-3AD203B41FA5}">
                      <a16:colId xmlns:a16="http://schemas.microsoft.com/office/drawing/2014/main" val="3301457282"/>
                    </a:ext>
                  </a:extLst>
                </a:gridCol>
                <a:gridCol w="466282">
                  <a:extLst>
                    <a:ext uri="{9D8B030D-6E8A-4147-A177-3AD203B41FA5}">
                      <a16:colId xmlns:a16="http://schemas.microsoft.com/office/drawing/2014/main" val="3052795271"/>
                    </a:ext>
                  </a:extLst>
                </a:gridCol>
                <a:gridCol w="319327">
                  <a:extLst>
                    <a:ext uri="{9D8B030D-6E8A-4147-A177-3AD203B41FA5}">
                      <a16:colId xmlns:a16="http://schemas.microsoft.com/office/drawing/2014/main" val="3743568241"/>
                    </a:ext>
                  </a:extLst>
                </a:gridCol>
                <a:gridCol w="345335">
                  <a:extLst>
                    <a:ext uri="{9D8B030D-6E8A-4147-A177-3AD203B41FA5}">
                      <a16:colId xmlns:a16="http://schemas.microsoft.com/office/drawing/2014/main" val="1138353777"/>
                    </a:ext>
                  </a:extLst>
                </a:gridCol>
                <a:gridCol w="1183342">
                  <a:extLst>
                    <a:ext uri="{9D8B030D-6E8A-4147-A177-3AD203B41FA5}">
                      <a16:colId xmlns:a16="http://schemas.microsoft.com/office/drawing/2014/main" val="920624052"/>
                    </a:ext>
                  </a:extLst>
                </a:gridCol>
                <a:gridCol w="414165">
                  <a:extLst>
                    <a:ext uri="{9D8B030D-6E8A-4147-A177-3AD203B41FA5}">
                      <a16:colId xmlns:a16="http://schemas.microsoft.com/office/drawing/2014/main" val="1550194243"/>
                    </a:ext>
                  </a:extLst>
                </a:gridCol>
                <a:gridCol w="437363">
                  <a:extLst>
                    <a:ext uri="{9D8B030D-6E8A-4147-A177-3AD203B41FA5}">
                      <a16:colId xmlns:a16="http://schemas.microsoft.com/office/drawing/2014/main" val="3465048165"/>
                    </a:ext>
                  </a:extLst>
                </a:gridCol>
                <a:gridCol w="1163053">
                  <a:extLst>
                    <a:ext uri="{9D8B030D-6E8A-4147-A177-3AD203B41FA5}">
                      <a16:colId xmlns:a16="http://schemas.microsoft.com/office/drawing/2014/main" val="167151505"/>
                    </a:ext>
                  </a:extLst>
                </a:gridCol>
              </a:tblGrid>
              <a:tr h="150967">
                <a:tc gridSpan="2">
                  <a:txBody>
                    <a:bodyPr/>
                    <a:lstStyle/>
                    <a:p>
                      <a:pPr marL="0" marR="0" algn="ctr">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auto-SCT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9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gridSpan="2">
                  <a:txBody>
                    <a:bodyPr/>
                    <a:lstStyle/>
                    <a:p>
                      <a:pPr marL="0" marR="0" algn="ctr">
                        <a:lnSpc>
                          <a:spcPct val="107000"/>
                        </a:lnSpc>
                        <a:spcBef>
                          <a:spcPts val="0"/>
                        </a:spcBef>
                        <a:spcAft>
                          <a:spcPts val="0"/>
                        </a:spcAft>
                      </a:pPr>
                      <a:r>
                        <a:rPr lang="en-US" sz="9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allo</a:t>
                      </a:r>
                      <a:r>
                        <a:rPr lang="en-US"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9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9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508355926"/>
                  </a:ext>
                </a:extLst>
              </a:tr>
              <a:tr h="236160">
                <a:tc gridSpan="2">
                  <a:txBody>
                    <a:bodyPr/>
                    <a:lstStyle/>
                    <a:p>
                      <a:pPr marL="0" marR="0" algn="ctr">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208)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595)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 vs auto-SCT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(N=49)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CAR T vs </a:t>
                      </a:r>
                      <a:r>
                        <a:rPr lang="en-US" sz="900" dirty="0" err="1">
                          <a:effectLst/>
                          <a:latin typeface="Arial" panose="020B0604020202020204" pitchFamily="34" charset="0"/>
                          <a:ea typeface="Times New Roman" panose="02020603050405020304" pitchFamily="18" charset="0"/>
                          <a:cs typeface="Times New Roman" panose="02020603050405020304" pitchFamily="18" charset="0"/>
                        </a:rPr>
                        <a:t>allo</a:t>
                      </a:r>
                      <a:r>
                        <a:rPr lang="en-US" sz="900" dirty="0">
                          <a:effectLst/>
                          <a:latin typeface="Arial" panose="020B0604020202020204" pitchFamily="34" charset="0"/>
                          <a:ea typeface="Times New Roman" panose="02020603050405020304" pitchFamily="18" charset="0"/>
                          <a:cs typeface="Times New Roman" panose="02020603050405020304" pitchFamily="18" charset="0"/>
                        </a:rPr>
                        <a:t>-SCT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1407396"/>
                  </a:ext>
                </a:extLst>
              </a:tr>
              <a:tr h="150967">
                <a:tc>
                  <a:txBody>
                    <a:bodyPr/>
                    <a:lstStyle/>
                    <a:p>
                      <a:pPr marL="0" marR="0">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Age, years</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Mean (SD)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0.47</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58</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0.22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3399050"/>
                  </a:ext>
                </a:extLst>
              </a:tr>
              <a:tr h="150967">
                <a:tc>
                  <a:txBody>
                    <a:bodyPr/>
                    <a:lstStyle/>
                    <a:p>
                      <a:pPr marL="0" marR="0">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Sex</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Female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70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34%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243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41%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0.07</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33%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0.89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7980946"/>
                  </a:ext>
                </a:extLst>
              </a:tr>
              <a:tr h="150967">
                <a:tc>
                  <a:txBody>
                    <a:bodyPr/>
                    <a:lstStyle/>
                    <a:p>
                      <a:pPr marL="0" marR="0">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Race</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White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155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75%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460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77%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0.53</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t"/>
                      <a:r>
                        <a:rPr lang="en-US" sz="900" b="0" i="0" u="none" strike="noStrike" dirty="0">
                          <a:solidFill>
                            <a:srgbClr val="000000"/>
                          </a:solidFill>
                          <a:effectLst/>
                          <a:latin typeface="Arial" panose="020B0604020202020204" pitchFamily="34" charset="0"/>
                        </a:rPr>
                        <a:t>39</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0.70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228159362"/>
                  </a:ext>
                </a:extLst>
              </a:tr>
              <a:tr h="150967">
                <a:tc>
                  <a:txBody>
                    <a:bodyPr/>
                    <a:lstStyle/>
                    <a:p>
                      <a:pPr marL="0" marR="0">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Non-white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22%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120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20%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tc>
                  <a:txBody>
                    <a:bodyPr/>
                    <a:lstStyle/>
                    <a:p>
                      <a:pPr algn="ctr" fontAlgn="t"/>
                      <a:r>
                        <a:rPr lang="en-US" sz="900" b="0" i="0" u="none" strike="noStrike">
                          <a:solidFill>
                            <a:srgbClr val="000000"/>
                          </a:solidFill>
                          <a:effectLst/>
                          <a:latin typeface="Arial" panose="020B0604020202020204" pitchFamily="34" charset="0"/>
                        </a:rPr>
                        <a:t>9</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87687491"/>
                  </a:ext>
                </a:extLst>
              </a:tr>
              <a:tr h="150967">
                <a:tc>
                  <a:txBody>
                    <a:bodyPr/>
                    <a:lstStyle/>
                    <a:p>
                      <a:pPr marL="0" marR="0">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Unknown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67964452"/>
                  </a:ext>
                </a:extLst>
              </a:tr>
              <a:tr h="150967">
                <a:tc rowSpan="4">
                  <a:txBody>
                    <a:bodyPr/>
                    <a:lstStyle/>
                    <a:p>
                      <a:pPr marL="0" marR="0">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Health care coverage</a:t>
                      </a:r>
                      <a:b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type / Primary payor</a:t>
                      </a: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Medicare Traditional/FFS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37%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222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37%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rPr>
                        <a:t>0.28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20%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0.01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868592271"/>
                  </a:ext>
                </a:extLst>
              </a:tr>
              <a:tr h="150580">
                <a:tc vMerge="1">
                  <a:txBody>
                    <a:bodyPr/>
                    <a:lstStyle/>
                    <a:p>
                      <a:endParaRPr lang="en-US"/>
                    </a:p>
                  </a:txBody>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Medicaid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29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65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11%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00163465"/>
                  </a:ext>
                </a:extLst>
              </a:tr>
              <a:tr h="150192">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Private Insurance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39%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262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44%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tc>
                  <a:txBody>
                    <a:bodyPr/>
                    <a:lstStyle/>
                    <a:p>
                      <a:pPr algn="ctr" fontAlgn="t"/>
                      <a:r>
                        <a:rPr lang="en-US" sz="900" b="0" i="0" u="none" strike="noStrike" dirty="0">
                          <a:solidFill>
                            <a:srgbClr val="000000"/>
                          </a:solidFill>
                          <a:effectLst/>
                          <a:latin typeface="Arial" panose="020B0604020202020204" pitchFamily="34" charset="0"/>
                        </a:rPr>
                        <a:t>32</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65%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951604618"/>
                  </a:ext>
                </a:extLst>
              </a:tr>
              <a:tr h="150773">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pPr marL="0" marR="0" lvl="0" indent="0" algn="l" defTabSz="685750" rtl="0" eaLnBrk="1" fontAlgn="auto" latinLnBrk="0" hangingPunct="1">
                        <a:lnSpc>
                          <a:spcPct val="107000"/>
                        </a:lnSpc>
                        <a:spcBef>
                          <a:spcPts val="0"/>
                        </a:spcBef>
                        <a:spcAft>
                          <a:spcPts val="0"/>
                        </a:spcAft>
                        <a:buClrTx/>
                        <a:buSzTx/>
                        <a:buFontTx/>
                        <a:buNone/>
                        <a:tabLst/>
                        <a:defRPr/>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Uninsured/Other/Unknown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22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11%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46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t"/>
                      <a:r>
                        <a:rPr lang="en-US" sz="900" b="0" i="0" u="none" strike="noStrike">
                          <a:solidFill>
                            <a:srgbClr val="000000"/>
                          </a:solidFill>
                          <a:effectLst/>
                          <a:latin typeface="Arial" panose="020B0604020202020204" pitchFamily="34" charset="0"/>
                        </a:rPr>
                        <a:t>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3617256"/>
                  </a:ext>
                </a:extLst>
              </a:tr>
              <a:tr h="156254">
                <a:tc rowSpan="4">
                  <a:txBody>
                    <a:bodyPr/>
                    <a:lstStyle/>
                    <a:p>
                      <a:pPr marL="0" marR="0">
                        <a:lnSpc>
                          <a:spcPct val="107000"/>
                        </a:lnSpc>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Charlson Comorbidities**</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Diabetes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algn="ctr" defTabSz="685750" rtl="0" eaLnBrk="1" fontAlgn="t" latinLnBrk="0" hangingPunct="1">
                        <a:lnSpc>
                          <a:spcPct val="107000"/>
                        </a:lnSpc>
                        <a:spcBef>
                          <a:spcPts val="0"/>
                        </a:spcBef>
                        <a:spcAft>
                          <a:spcPts val="0"/>
                        </a:spcAft>
                      </a:pPr>
                      <a:r>
                        <a:rPr lang="en-US" sz="900" kern="1200" dirty="0">
                          <a:solidFill>
                            <a:schemeClr val="tx1"/>
                          </a:solidFill>
                          <a:effectLst/>
                          <a:latin typeface="Arial" panose="020B0604020202020204" pitchFamily="34" charset="0"/>
                          <a:cs typeface="Times New Roman" panose="02020603050405020304" pitchFamily="18" charset="0"/>
                        </a:rPr>
                        <a:t>32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t"/>
                      <a:r>
                        <a:rPr lang="en-US" sz="900" b="0" i="0" u="none" strike="noStrike" dirty="0">
                          <a:solidFill>
                            <a:srgbClr val="000000"/>
                          </a:solidFill>
                          <a:effectLst/>
                          <a:latin typeface="Arial" panose="020B0604020202020204" pitchFamily="34" charset="0"/>
                        </a:rPr>
                        <a:t>113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0.24</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0.61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4101446"/>
                  </a:ext>
                </a:extLst>
              </a:tr>
              <a:tr h="155448">
                <a:tc v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Chronic Pulmonary Disease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algn="ctr" defTabSz="685750" rtl="0" eaLnBrk="1" fontAlgn="t" latinLnBrk="0" hangingPunct="1">
                        <a:lnSpc>
                          <a:spcPct val="107000"/>
                        </a:lnSpc>
                        <a:spcBef>
                          <a:spcPts val="0"/>
                        </a:spcBef>
                        <a:spcAft>
                          <a:spcPts val="0"/>
                        </a:spcAft>
                      </a:pPr>
                      <a:r>
                        <a:rPr lang="en-US" sz="900" kern="1200" dirty="0">
                          <a:solidFill>
                            <a:schemeClr val="tx1"/>
                          </a:solidFill>
                          <a:effectLst/>
                          <a:latin typeface="Arial" panose="020B0604020202020204" pitchFamily="34" charset="0"/>
                          <a:cs typeface="Times New Roman" panose="02020603050405020304" pitchFamily="18" charset="0"/>
                        </a:rPr>
                        <a:t>28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t"/>
                      <a:r>
                        <a:rPr lang="en-US" sz="900" b="0" i="0" u="none" strike="noStrike" dirty="0">
                          <a:solidFill>
                            <a:srgbClr val="000000"/>
                          </a:solidFill>
                          <a:effectLst/>
                          <a:latin typeface="Arial" panose="020B0604020202020204" pitchFamily="34" charset="0"/>
                        </a:rPr>
                        <a:t>87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0.68</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20%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0.22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4063322"/>
                  </a:ext>
                </a:extLst>
              </a:tr>
              <a:tr h="156254">
                <a:tc v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Moderate to Severe Renal Disease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algn="ctr" defTabSz="685750" rtl="0" eaLnBrk="1" fontAlgn="t" latinLnBrk="0" hangingPunct="1">
                        <a:lnSpc>
                          <a:spcPct val="107000"/>
                        </a:lnSpc>
                        <a:spcBef>
                          <a:spcPts val="0"/>
                        </a:spcBef>
                        <a:spcAft>
                          <a:spcPts val="0"/>
                        </a:spcAft>
                      </a:pPr>
                      <a:r>
                        <a:rPr lang="en-US" sz="900" kern="1200" dirty="0">
                          <a:solidFill>
                            <a:schemeClr val="tx1"/>
                          </a:solidFill>
                          <a:effectLst/>
                          <a:latin typeface="Arial" panose="020B0604020202020204" pitchFamily="34" charset="0"/>
                          <a:cs typeface="Times New Roman" panose="02020603050405020304" pitchFamily="18" charset="0"/>
                        </a:rPr>
                        <a:t>21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t"/>
                      <a:r>
                        <a:rPr lang="en-US" sz="900" b="0" i="0" u="none" strike="noStrike" dirty="0">
                          <a:solidFill>
                            <a:srgbClr val="000000"/>
                          </a:solidFill>
                          <a:effectLst/>
                          <a:latin typeface="Arial" panose="020B0604020202020204" pitchFamily="34" charset="0"/>
                        </a:rPr>
                        <a:t>61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0.95</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0.98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3096605"/>
                  </a:ext>
                </a:extLst>
              </a:tr>
              <a:tr h="156254">
                <a:tc v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Congestive Heart Failure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algn="ctr" defTabSz="685750" rtl="0" eaLnBrk="1" fontAlgn="t" latinLnBrk="0" hangingPunct="1">
                        <a:lnSpc>
                          <a:spcPct val="107000"/>
                        </a:lnSpc>
                        <a:spcBef>
                          <a:spcPts val="0"/>
                        </a:spcBef>
                        <a:spcAft>
                          <a:spcPts val="0"/>
                        </a:spcAft>
                      </a:pPr>
                      <a:r>
                        <a:rPr lang="en-US" sz="900" kern="1200" dirty="0">
                          <a:solidFill>
                            <a:schemeClr val="tx1"/>
                          </a:solidFill>
                          <a:effectLst/>
                          <a:latin typeface="Arial" panose="020B0604020202020204" pitchFamily="34" charset="0"/>
                          <a:cs typeface="Times New Roman" panose="02020603050405020304" pitchFamily="18" charset="0"/>
                        </a:rPr>
                        <a:t>19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t"/>
                      <a:r>
                        <a:rPr lang="en-US" sz="900" b="0" i="0" u="none" strike="noStrike" dirty="0">
                          <a:solidFill>
                            <a:srgbClr val="000000"/>
                          </a:solidFill>
                          <a:effectLst/>
                          <a:latin typeface="Arial" panose="020B0604020202020204" pitchFamily="34" charset="0"/>
                        </a:rPr>
                        <a:t>54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0.98</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12%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900" b="0" i="0" u="none" strike="noStrike" dirty="0">
                          <a:solidFill>
                            <a:srgbClr val="000000"/>
                          </a:solidFill>
                          <a:effectLst/>
                          <a:latin typeface="Arial" panose="020B0604020202020204" pitchFamily="34" charset="0"/>
                        </a:rPr>
                        <a:t>0.51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3028653"/>
                  </a:ext>
                </a:extLst>
              </a:tr>
              <a:tr h="155448">
                <a:tc>
                  <a:txBody>
                    <a:bodyPr/>
                    <a:lstStyle/>
                    <a:p>
                      <a:pPr marL="0" marR="0">
                        <a:lnSpc>
                          <a:spcPct val="100000"/>
                        </a:lnSpc>
                        <a:spcBef>
                          <a:spcPts val="0"/>
                        </a:spcBef>
                        <a:spcAft>
                          <a:spcPts val="0"/>
                        </a:spcAft>
                      </a:pPr>
                      <a:r>
                        <a:rPr lang="en-US" sz="900" b="1" dirty="0">
                          <a:effectLst/>
                          <a:latin typeface="Arial" panose="020B0604020202020204" pitchFamily="34" charset="0"/>
                          <a:ea typeface="Calibri" panose="020F0502020204030204" pitchFamily="34" charset="0"/>
                          <a:cs typeface="Arial" panose="020B0604020202020204" pitchFamily="34" charset="0"/>
                        </a:rPr>
                        <a:t>Charlson Comorbidity Index</a:t>
                      </a: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Mean (SD)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0000"/>
                        </a:lnSpc>
                        <a:spcBef>
                          <a:spcPts val="0"/>
                        </a:spcBef>
                      </a:pPr>
                      <a:r>
                        <a:rPr lang="en-US" sz="900" b="0" i="0" u="none" strike="noStrike" dirty="0">
                          <a:solidFill>
                            <a:srgbClr val="000000"/>
                          </a:solidFill>
                          <a:effectLst/>
                          <a:latin typeface="Arial" panose="020B0604020202020204" pitchFamily="34" charset="0"/>
                        </a:rPr>
                        <a:t>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0000"/>
                        </a:lnSpc>
                        <a:spcBef>
                          <a:spcPts val="0"/>
                        </a:spcBef>
                      </a:pPr>
                      <a:r>
                        <a:rPr lang="en-US" sz="900" b="0" i="0" u="none" strike="noStrike" dirty="0">
                          <a:solidFill>
                            <a:srgbClr val="000000"/>
                          </a:solidFill>
                          <a:effectLst/>
                          <a:latin typeface="Arial" panose="020B0604020202020204" pitchFamily="34" charset="0"/>
                        </a:rPr>
                        <a:t>±3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0000"/>
                        </a:lnSpc>
                        <a:spcBef>
                          <a:spcPts val="0"/>
                        </a:spcBef>
                      </a:pPr>
                      <a:r>
                        <a:rPr lang="en-US" sz="900" b="0" i="0" u="none" strike="noStrike" dirty="0">
                          <a:solidFill>
                            <a:srgbClr val="000000"/>
                          </a:solidFill>
                          <a:effectLst/>
                          <a:latin typeface="Arial" panose="020B0604020202020204" pitchFamily="34" charset="0"/>
                        </a:rPr>
                        <a:t>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0000"/>
                        </a:lnSpc>
                        <a:spcBef>
                          <a:spcPts val="0"/>
                        </a:spcBef>
                      </a:pPr>
                      <a:r>
                        <a:rPr lang="en-US" sz="900" b="0" i="0" u="none" strike="noStrike" dirty="0">
                          <a:solidFill>
                            <a:srgbClr val="000000"/>
                          </a:solidFill>
                          <a:effectLst/>
                          <a:latin typeface="Arial" panose="020B0604020202020204" pitchFamily="34" charset="0"/>
                        </a:rPr>
                        <a:t>±2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lnSpc>
                          <a:spcPct val="100000"/>
                        </a:lnSpc>
                        <a:spcBef>
                          <a:spcPts val="0"/>
                        </a:spcBef>
                      </a:pPr>
                      <a:r>
                        <a:rPr lang="en-US" sz="900" b="0" i="0" u="none" strike="noStrike" dirty="0">
                          <a:solidFill>
                            <a:srgbClr val="000000"/>
                          </a:solidFill>
                          <a:effectLst/>
                          <a:latin typeface="Arial" panose="020B0604020202020204" pitchFamily="34" charset="0"/>
                        </a:rPr>
                        <a:t>0.15</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0000"/>
                        </a:lnSpc>
                        <a:spcBef>
                          <a:spcPts val="0"/>
                        </a:spcBef>
                      </a:pPr>
                      <a:r>
                        <a:rPr lang="en-US" sz="900" b="0" i="0" u="none" strike="noStrike" dirty="0">
                          <a:solidFill>
                            <a:srgbClr val="000000"/>
                          </a:solidFill>
                          <a:effectLst/>
                          <a:latin typeface="Arial" panose="020B0604020202020204" pitchFamily="34" charset="0"/>
                        </a:rPr>
                        <a:t>4</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0000"/>
                        </a:lnSpc>
                        <a:spcBef>
                          <a:spcPts val="0"/>
                        </a:spcBef>
                      </a:pPr>
                      <a:r>
                        <a:rPr lang="en-US" sz="900" b="0" i="0" u="none" strike="noStrike" dirty="0">
                          <a:solidFill>
                            <a:srgbClr val="000000"/>
                          </a:solidFill>
                          <a:effectLst/>
                          <a:latin typeface="Arial" panose="020B0604020202020204" pitchFamily="34" charset="0"/>
                        </a:rPr>
                        <a:t>±3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lnSpc>
                          <a:spcPct val="100000"/>
                        </a:lnSpc>
                        <a:spcBef>
                          <a:spcPts val="0"/>
                        </a:spcBef>
                      </a:pPr>
                      <a:r>
                        <a:rPr lang="en-US" sz="900" b="0" i="0" u="none" strike="noStrike" dirty="0">
                          <a:solidFill>
                            <a:srgbClr val="000000"/>
                          </a:solidFill>
                          <a:effectLst/>
                          <a:latin typeface="Arial" panose="020B0604020202020204" pitchFamily="34" charset="0"/>
                        </a:rPr>
                        <a:t>0.79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2207540"/>
                  </a:ext>
                </a:extLst>
              </a:tr>
            </a:tbl>
          </a:graphicData>
        </a:graphic>
      </p:graphicFrame>
    </p:spTree>
    <p:extLst>
      <p:ext uri="{BB962C8B-B14F-4D97-AF65-F5344CB8AC3E}">
        <p14:creationId xmlns:p14="http://schemas.microsoft.com/office/powerpoint/2010/main" val="307675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8"/>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2" grpId="0" animBg="1"/>
      <p:bldP spid="1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E6F245AE-874E-4025-9799-863AD90E5CA9}"/>
              </a:ext>
            </a:extLst>
          </p:cNvPr>
          <p:cNvSpPr>
            <a:spLocks noGrp="1"/>
          </p:cNvSpPr>
          <p:nvPr>
            <p:ph idx="1"/>
          </p:nvPr>
        </p:nvSpPr>
        <p:spPr>
          <a:xfrm>
            <a:off x="177800" y="786385"/>
            <a:ext cx="8788400" cy="3829271"/>
          </a:xfrm>
        </p:spPr>
        <p:txBody>
          <a:bodyPr/>
          <a:lstStyle/>
          <a:p>
            <a:r>
              <a:rPr lang="en-US" sz="1600" dirty="0"/>
              <a:t>All the 19 CAR T centers had both CAR T and auto- or </a:t>
            </a:r>
            <a:r>
              <a:rPr lang="en-US" sz="1600" dirty="0" err="1"/>
              <a:t>allo</a:t>
            </a:r>
            <a:r>
              <a:rPr lang="en-US" sz="1600" dirty="0"/>
              <a:t>-SCT patients, whereas 18 hospitals had auto- and/or </a:t>
            </a:r>
            <a:r>
              <a:rPr lang="en-US" sz="1600" dirty="0" err="1"/>
              <a:t>allo</a:t>
            </a:r>
            <a:r>
              <a:rPr lang="en-US" sz="1600" dirty="0"/>
              <a:t>-SCT patients only.</a:t>
            </a:r>
          </a:p>
          <a:p>
            <a:r>
              <a:rPr lang="en-US" sz="1600" dirty="0"/>
              <a:t>Most patients were treated at large, teaching hospitals</a:t>
            </a:r>
          </a:p>
          <a:p>
            <a:r>
              <a:rPr lang="en-US" sz="1600" dirty="0"/>
              <a:t>Higher percentage of CAR T patients were from hospitals in the West (20%), whereas higher percentage of auto-SCT patients were from hospitals in the Midwest (28%)</a:t>
            </a:r>
          </a:p>
          <a:p>
            <a:pPr marL="0" indent="0">
              <a:buNone/>
            </a:pPr>
            <a:endParaRPr lang="en-US" sz="1600" dirty="0"/>
          </a:p>
          <a:p>
            <a:endParaRPr lang="en-US" sz="1600" dirty="0"/>
          </a:p>
          <a:p>
            <a:pPr marL="0" indent="0">
              <a:buNone/>
            </a:pPr>
            <a:endParaRPr lang="en-US" sz="1600" dirty="0"/>
          </a:p>
          <a:p>
            <a:pPr marL="0" indent="0">
              <a:buNone/>
            </a:pPr>
            <a:endParaRPr lang="en-US" sz="1600" dirty="0"/>
          </a:p>
          <a:p>
            <a:pPr marL="0" indent="0">
              <a:buNone/>
            </a:pPr>
            <a:endParaRPr lang="en-US" sz="1600" dirty="0"/>
          </a:p>
          <a:p>
            <a:endParaRPr lang="en-US" sz="1600" dirty="0"/>
          </a:p>
          <a:p>
            <a:endParaRPr lang="en-US" sz="1600" dirty="0"/>
          </a:p>
        </p:txBody>
      </p:sp>
      <p:sp>
        <p:nvSpPr>
          <p:cNvPr id="3" name="Rectangle 2">
            <a:extLst>
              <a:ext uri="{FF2B5EF4-FFF2-40B4-BE49-F238E27FC236}">
                <a16:creationId xmlns:a16="http://schemas.microsoft.com/office/drawing/2014/main" id="{0F26A452-26A8-768D-6AEE-BCA52B60AC85}"/>
              </a:ext>
            </a:extLst>
          </p:cNvPr>
          <p:cNvSpPr/>
          <p:nvPr/>
        </p:nvSpPr>
        <p:spPr>
          <a:xfrm>
            <a:off x="2645764" y="3162925"/>
            <a:ext cx="4594485" cy="17988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D767F7A-6442-E934-429F-CA0AB63FEC7C}"/>
              </a:ext>
            </a:extLst>
          </p:cNvPr>
          <p:cNvSpPr/>
          <p:nvPr/>
        </p:nvSpPr>
        <p:spPr>
          <a:xfrm>
            <a:off x="2645764" y="3874353"/>
            <a:ext cx="4594485" cy="17988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D39E7CF-A1DD-62AC-A171-87ED9A92C844}"/>
              </a:ext>
            </a:extLst>
          </p:cNvPr>
          <p:cNvSpPr/>
          <p:nvPr/>
        </p:nvSpPr>
        <p:spPr>
          <a:xfrm>
            <a:off x="2645764" y="4223027"/>
            <a:ext cx="4594485" cy="17988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Results – Hospital Provider Characteristics</a:t>
            </a:r>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6</a:t>
            </a:fld>
            <a:endParaRPr lang="en-US" dirty="0"/>
          </a:p>
        </p:txBody>
      </p:sp>
      <p:sp>
        <p:nvSpPr>
          <p:cNvPr id="11" name="Content Placeholder 2">
            <a:extLst>
              <a:ext uri="{FF2B5EF4-FFF2-40B4-BE49-F238E27FC236}">
                <a16:creationId xmlns:a16="http://schemas.microsoft.com/office/drawing/2014/main" id="{1EC0F34D-6765-06CE-4CBA-208E0F9EB4DB}"/>
              </a:ext>
            </a:extLst>
          </p:cNvPr>
          <p:cNvSpPr txBox="1">
            <a:spLocks/>
          </p:cNvSpPr>
          <p:nvPr/>
        </p:nvSpPr>
        <p:spPr>
          <a:xfrm>
            <a:off x="177800" y="868680"/>
            <a:ext cx="8788400" cy="3095614"/>
          </a:xfrm>
          <a:prstGeom prst="rect">
            <a:avLst/>
          </a:prstGeom>
        </p:spPr>
        <p:txBody>
          <a:bodyPr vert="horz" lIns="0" tIns="0" rIns="0" bIns="0" rtlCol="0" anchor="t" anchorCtr="0">
            <a:noAutofit/>
          </a:bodyPr>
          <a:lst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a:lstStyle>
          <a:p>
            <a:pPr marL="0" indent="0" eaLnBrk="1" hangingPunct="1">
              <a:buFont typeface="Arial" panose="020B0604020202020204" pitchFamily="34" charset="0"/>
              <a:buNone/>
            </a:pPr>
            <a:endParaRPr lang="en-US" sz="1800" dirty="0"/>
          </a:p>
        </p:txBody>
      </p:sp>
      <p:sp>
        <p:nvSpPr>
          <p:cNvPr id="4" name="Footer Placeholder 3">
            <a:extLst>
              <a:ext uri="{FF2B5EF4-FFF2-40B4-BE49-F238E27FC236}">
                <a16:creationId xmlns:a16="http://schemas.microsoft.com/office/drawing/2014/main" id="{FDFE2672-4750-5F16-9482-85516AC84035}"/>
              </a:ext>
            </a:extLst>
          </p:cNvPr>
          <p:cNvSpPr>
            <a:spLocks noGrp="1"/>
          </p:cNvSpPr>
          <p:nvPr>
            <p:ph type="ftr" sz="quarter" idx="3"/>
          </p:nvPr>
        </p:nvSpPr>
        <p:spPr>
          <a:xfrm>
            <a:off x="0" y="4721018"/>
            <a:ext cx="7836408" cy="230832"/>
          </a:xfrm>
        </p:spPr>
        <p:txBody>
          <a:bodyPr/>
          <a:lstStyle/>
          <a:p>
            <a:pPr>
              <a:defRPr/>
            </a:pPr>
            <a:r>
              <a:rPr lang="en-US" dirty="0"/>
              <a:t>*CAR T centers are defined as hospitals where CAR T infusions incurred in this study.</a:t>
            </a:r>
          </a:p>
        </p:txBody>
      </p:sp>
      <p:graphicFrame>
        <p:nvGraphicFramePr>
          <p:cNvPr id="13" name="Table 11">
            <a:extLst>
              <a:ext uri="{FF2B5EF4-FFF2-40B4-BE49-F238E27FC236}">
                <a16:creationId xmlns:a16="http://schemas.microsoft.com/office/drawing/2014/main" id="{6698C486-FF0C-605D-0B64-AC341A62CE12}"/>
              </a:ext>
            </a:extLst>
          </p:cNvPr>
          <p:cNvGraphicFramePr>
            <a:graphicFrameLocks noGrp="1"/>
          </p:cNvGraphicFramePr>
          <p:nvPr>
            <p:extLst>
              <p:ext uri="{D42A27DB-BD31-4B8C-83A1-F6EECF244321}">
                <p14:modId xmlns:p14="http://schemas.microsoft.com/office/powerpoint/2010/main" val="657884589"/>
              </p:ext>
            </p:extLst>
          </p:nvPr>
        </p:nvGraphicFramePr>
        <p:xfrm>
          <a:off x="1139379" y="2064055"/>
          <a:ext cx="6865241" cy="2698966"/>
        </p:xfrm>
        <a:graphic>
          <a:graphicData uri="http://schemas.openxmlformats.org/drawingml/2006/table">
            <a:tbl>
              <a:tblPr firstRow="1" firstCol="1" bandRow="1"/>
              <a:tblGrid>
                <a:gridCol w="1498299">
                  <a:extLst>
                    <a:ext uri="{9D8B030D-6E8A-4147-A177-3AD203B41FA5}">
                      <a16:colId xmlns:a16="http://schemas.microsoft.com/office/drawing/2014/main" val="3044639012"/>
                    </a:ext>
                  </a:extLst>
                </a:gridCol>
                <a:gridCol w="936625">
                  <a:extLst>
                    <a:ext uri="{9D8B030D-6E8A-4147-A177-3AD203B41FA5}">
                      <a16:colId xmlns:a16="http://schemas.microsoft.com/office/drawing/2014/main" val="2427456103"/>
                    </a:ext>
                  </a:extLst>
                </a:gridCol>
                <a:gridCol w="417202">
                  <a:extLst>
                    <a:ext uri="{9D8B030D-6E8A-4147-A177-3AD203B41FA5}">
                      <a16:colId xmlns:a16="http://schemas.microsoft.com/office/drawing/2014/main" val="3301457282"/>
                    </a:ext>
                  </a:extLst>
                </a:gridCol>
                <a:gridCol w="583950">
                  <a:extLst>
                    <a:ext uri="{9D8B030D-6E8A-4147-A177-3AD203B41FA5}">
                      <a16:colId xmlns:a16="http://schemas.microsoft.com/office/drawing/2014/main" val="3052795271"/>
                    </a:ext>
                  </a:extLst>
                </a:gridCol>
                <a:gridCol w="417202">
                  <a:extLst>
                    <a:ext uri="{9D8B030D-6E8A-4147-A177-3AD203B41FA5}">
                      <a16:colId xmlns:a16="http://schemas.microsoft.com/office/drawing/2014/main" val="3743568241"/>
                    </a:ext>
                  </a:extLst>
                </a:gridCol>
                <a:gridCol w="583950">
                  <a:extLst>
                    <a:ext uri="{9D8B030D-6E8A-4147-A177-3AD203B41FA5}">
                      <a16:colId xmlns:a16="http://schemas.microsoft.com/office/drawing/2014/main" val="1138353777"/>
                    </a:ext>
                  </a:extLst>
                </a:gridCol>
                <a:gridCol w="755225">
                  <a:extLst>
                    <a:ext uri="{9D8B030D-6E8A-4147-A177-3AD203B41FA5}">
                      <a16:colId xmlns:a16="http://schemas.microsoft.com/office/drawing/2014/main" val="920624052"/>
                    </a:ext>
                  </a:extLst>
                </a:gridCol>
                <a:gridCol w="338310">
                  <a:extLst>
                    <a:ext uri="{9D8B030D-6E8A-4147-A177-3AD203B41FA5}">
                      <a16:colId xmlns:a16="http://schemas.microsoft.com/office/drawing/2014/main" val="1550194243"/>
                    </a:ext>
                  </a:extLst>
                </a:gridCol>
                <a:gridCol w="583950">
                  <a:extLst>
                    <a:ext uri="{9D8B030D-6E8A-4147-A177-3AD203B41FA5}">
                      <a16:colId xmlns:a16="http://schemas.microsoft.com/office/drawing/2014/main" val="3465048165"/>
                    </a:ext>
                  </a:extLst>
                </a:gridCol>
                <a:gridCol w="750528">
                  <a:extLst>
                    <a:ext uri="{9D8B030D-6E8A-4147-A177-3AD203B41FA5}">
                      <a16:colId xmlns:a16="http://schemas.microsoft.com/office/drawing/2014/main" val="167151505"/>
                    </a:ext>
                  </a:extLst>
                </a:gridCol>
              </a:tblGrid>
              <a:tr h="170355">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auto-SCT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gridSpan="2">
                  <a:txBody>
                    <a:bodyPr/>
                    <a:lstStyle/>
                    <a:p>
                      <a:pPr marL="0" marR="0" algn="ctr">
                        <a:lnSpc>
                          <a:spcPct val="107000"/>
                        </a:lnSpc>
                        <a:spcBef>
                          <a:spcPts val="0"/>
                        </a:spcBef>
                        <a:spcAft>
                          <a:spcPts val="0"/>
                        </a:spcAft>
                      </a:pPr>
                      <a:r>
                        <a:rPr lang="en-US" sz="11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allo</a:t>
                      </a: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508355926"/>
                  </a:ext>
                </a:extLst>
              </a:tr>
              <a:tr h="408330">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208)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595)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 vs auto-SCT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CAR T vs </a:t>
                      </a:r>
                      <a:r>
                        <a:rPr lang="en-US" sz="1100" dirty="0" err="1">
                          <a:effectLst/>
                          <a:latin typeface="Arial" panose="020B0604020202020204" pitchFamily="34" charset="0"/>
                          <a:ea typeface="Times New Roman" panose="02020603050405020304" pitchFamily="18" charset="0"/>
                          <a:cs typeface="Times New Roman" panose="02020603050405020304" pitchFamily="18" charset="0"/>
                        </a:rPr>
                        <a:t>allo</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1407396"/>
                  </a:ext>
                </a:extLst>
              </a:tr>
              <a:tr h="170355">
                <a:tc>
                  <a:txBody>
                    <a:bodyPr/>
                    <a:lstStyle/>
                    <a:p>
                      <a:pPr marL="0" marR="0">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of Hospitals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US" sz="1100" dirty="0">
                        <a:effectLst/>
                        <a:latin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US" sz="1100" dirty="0">
                        <a:effectLst/>
                        <a:latin typeface="Calibri" panose="020F0502020204030204" pitchFamily="34" charset="0"/>
                        <a:cs typeface="Times New Roman" panose="02020603050405020304" pitchFamily="18" charset="0"/>
                      </a:endParaRPr>
                    </a:p>
                  </a:txBody>
                  <a:tcPr marL="65631" marR="6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5672437"/>
                  </a:ext>
                </a:extLst>
              </a:tr>
              <a:tr h="170355">
                <a:tc rowSpan="3">
                  <a:txBody>
                    <a:bodyPr/>
                    <a:lstStyle/>
                    <a:p>
                      <a:pPr algn="l" fontAlgn="t"/>
                      <a:r>
                        <a:rPr lang="en-US" sz="1100" b="1" i="0" u="none" strike="noStrike" dirty="0">
                          <a:solidFill>
                            <a:srgbClr val="000000"/>
                          </a:solidFill>
                          <a:effectLst/>
                          <a:latin typeface="Arial" panose="020B0604020202020204" pitchFamily="34" charset="0"/>
                        </a:rPr>
                        <a:t>Hospital Size</a:t>
                      </a:r>
                    </a:p>
                    <a:p>
                      <a:pPr algn="l" fontAlgn="t"/>
                      <a:r>
                        <a:rPr lang="en-US" sz="1100" b="1" i="0" u="none" strike="noStrike" dirty="0">
                          <a:solidFill>
                            <a:srgbClr val="000000"/>
                          </a:solidFill>
                          <a:effectLst/>
                          <a:latin typeface="Arial" panose="020B0604020202020204" pitchFamily="34" charset="0"/>
                        </a:rPr>
                        <a:t> </a:t>
                      </a:r>
                    </a:p>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Arial" panose="020B0604020202020204" pitchFamily="34" charset="0"/>
                        </a:rPr>
                        <a:t>1-299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33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79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13%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fontAlgn="t"/>
                      <a:r>
                        <a:rPr lang="en-US" sz="1100" b="0" i="0" u="none" strike="noStrike" dirty="0">
                          <a:solidFill>
                            <a:srgbClr val="000000"/>
                          </a:solidFill>
                          <a:effectLst/>
                          <a:latin typeface="Arial" panose="020B0604020202020204" pitchFamily="34" charset="0"/>
                        </a:rPr>
                        <a:t>0.65</a:t>
                      </a:r>
                    </a:p>
                    <a:p>
                      <a:pPr algn="ctr" fontAlgn="t"/>
                      <a:r>
                        <a:rPr lang="en-US" sz="1100" b="0" i="0" u="none" strike="noStrike" dirty="0">
                          <a:solidFill>
                            <a:srgbClr val="000000"/>
                          </a:solidFill>
                          <a:effectLst/>
                          <a:latin typeface="Arial" panose="020B0604020202020204" pitchFamily="34" charset="0"/>
                        </a:rPr>
                        <a:t> </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3</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fontAlgn="t"/>
                      <a:r>
                        <a:rPr lang="en-US" sz="1100" b="0" i="0" u="none" strike="noStrike" dirty="0">
                          <a:solidFill>
                            <a:srgbClr val="000000"/>
                          </a:solidFill>
                          <a:effectLst/>
                          <a:latin typeface="Arial" panose="020B0604020202020204" pitchFamily="34" charset="0"/>
                        </a:rPr>
                        <a:t>0.11</a:t>
                      </a:r>
                    </a:p>
                    <a:p>
                      <a:pPr algn="ctr" fontAlgn="t"/>
                      <a:r>
                        <a:rPr lang="en-US" sz="1100" b="0" i="0" u="none" strike="noStrike" dirty="0">
                          <a:solidFill>
                            <a:srgbClr val="000000"/>
                          </a:solidFill>
                          <a:effectLst/>
                          <a:latin typeface="Arial" panose="020B0604020202020204" pitchFamily="34" charset="0"/>
                        </a:rPr>
                        <a:t> </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3399050"/>
                  </a:ext>
                </a:extLst>
              </a:tr>
              <a:tr h="170355">
                <a:tc vMerge="1">
                  <a:txBody>
                    <a:bodyPr/>
                    <a:lstStyle/>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a:solidFill>
                            <a:srgbClr val="000000"/>
                          </a:solidFill>
                          <a:effectLst/>
                          <a:latin typeface="Arial" panose="020B0604020202020204" pitchFamily="34" charset="0"/>
                        </a:rPr>
                        <a:t>300-499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31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93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5</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7735709"/>
                  </a:ext>
                </a:extLst>
              </a:tr>
              <a:tr h="170355">
                <a:tc vMerge="1">
                  <a:txBody>
                    <a:bodyPr/>
                    <a:lstStyle/>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Arial" panose="020B0604020202020204" pitchFamily="34" charset="0"/>
                        </a:rPr>
                        <a:t>500+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144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69%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423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71%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41</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84%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7980946"/>
                  </a:ext>
                </a:extLst>
              </a:tr>
              <a:tr h="170355">
                <a:tc rowSpan="2">
                  <a:txBody>
                    <a:bodyPr/>
                    <a:lstStyle/>
                    <a:p>
                      <a:pPr algn="l" fontAlgn="t"/>
                      <a:r>
                        <a:rPr lang="en-US" sz="1100" b="1" i="0" u="none" strike="noStrike" dirty="0">
                          <a:solidFill>
                            <a:srgbClr val="000000"/>
                          </a:solidFill>
                          <a:effectLst/>
                          <a:latin typeface="Arial" panose="020B0604020202020204" pitchFamily="34" charset="0"/>
                        </a:rPr>
                        <a:t>Teaching Status</a:t>
                      </a:r>
                    </a:p>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Arial" panose="020B0604020202020204" pitchFamily="34" charset="0"/>
                        </a:rPr>
                        <a:t>Teaching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176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85%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499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84%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fontAlgn="t"/>
                      <a:r>
                        <a:rPr lang="en-US" sz="1100" b="0" i="0" u="none" strike="noStrike" dirty="0">
                          <a:solidFill>
                            <a:srgbClr val="000000"/>
                          </a:solidFill>
                          <a:effectLst/>
                          <a:latin typeface="Arial" panose="020B0604020202020204" pitchFamily="34" charset="0"/>
                        </a:rPr>
                        <a:t>0.80</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45</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92%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fontAlgn="t"/>
                      <a:r>
                        <a:rPr lang="en-US" sz="1100" b="0" i="0" u="none" strike="noStrike" dirty="0">
                          <a:solidFill>
                            <a:srgbClr val="000000"/>
                          </a:solidFill>
                          <a:effectLst/>
                          <a:latin typeface="Arial" panose="020B0604020202020204" pitchFamily="34" charset="0"/>
                        </a:rPr>
                        <a:t>0.19</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09247201"/>
                  </a:ext>
                </a:extLst>
              </a:tr>
              <a:tr h="170355">
                <a:tc vMerge="1">
                  <a:txBody>
                    <a:bodyPr/>
                    <a:lstStyle/>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Arial" panose="020B0604020202020204" pitchFamily="34" charset="0"/>
                        </a:rPr>
                        <a:t>Non-Teaching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32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96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8943980"/>
                  </a:ext>
                </a:extLst>
              </a:tr>
              <a:tr h="170355">
                <a:tc>
                  <a:txBody>
                    <a:bodyPr/>
                    <a:lstStyle/>
                    <a:p>
                      <a:pPr algn="l" fontAlgn="t"/>
                      <a:r>
                        <a:rPr lang="en-US" sz="1100" b="1" i="0" u="none" strike="noStrike" dirty="0">
                          <a:solidFill>
                            <a:srgbClr val="000000"/>
                          </a:solidFill>
                          <a:effectLst/>
                          <a:latin typeface="Arial" panose="020B0604020202020204" pitchFamily="34" charset="0"/>
                        </a:rPr>
                        <a:t>Geographic Region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l" fontAlgn="t"/>
                      <a:r>
                        <a:rPr lang="en-US" sz="1100" b="0" i="0" u="none" strike="noStrike" dirty="0">
                          <a:solidFill>
                            <a:srgbClr val="000000"/>
                          </a:solidFill>
                          <a:effectLst/>
                          <a:latin typeface="Arial" panose="020B0604020202020204" pitchFamily="34" charset="0"/>
                        </a:rPr>
                        <a:t>Northeast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47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23%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133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22%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&lt; 0.01</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t"/>
                      <a:r>
                        <a:rPr lang="en-US" sz="1100" b="0" i="0" u="none" strike="noStrike" dirty="0">
                          <a:solidFill>
                            <a:srgbClr val="000000"/>
                          </a:solidFill>
                          <a:effectLst/>
                          <a:latin typeface="Arial" panose="020B0604020202020204" pitchFamily="34" charset="0"/>
                        </a:rPr>
                        <a:t>16</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33%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0.15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228159362"/>
                  </a:ext>
                </a:extLst>
              </a:tr>
              <a:tr h="170355">
                <a:tc rowSpan="3">
                  <a:txBody>
                    <a:bodyPr/>
                    <a:lstStyle/>
                    <a:p>
                      <a:pPr algn="l" fontAlgn="t"/>
                      <a:r>
                        <a:rPr lang="en-US" sz="1100" b="1" i="0" u="none" strike="noStrike" dirty="0">
                          <a:solidFill>
                            <a:srgbClr val="000000"/>
                          </a:solidFill>
                          <a:effectLst/>
                          <a:latin typeface="Arial" panose="020B0604020202020204" pitchFamily="34" charset="0"/>
                        </a:rPr>
                        <a:t> </a:t>
                      </a:r>
                    </a:p>
                    <a:p>
                      <a:pPr algn="l" fontAlgn="t"/>
                      <a:r>
                        <a:rPr lang="en-US" sz="1100" b="1" i="0" u="none" strike="noStrike" dirty="0">
                          <a:solidFill>
                            <a:srgbClr val="000000"/>
                          </a:solidFill>
                          <a:effectLst/>
                          <a:latin typeface="Arial" panose="020B0604020202020204" pitchFamily="34" charset="0"/>
                        </a:rPr>
                        <a:t> </a:t>
                      </a:r>
                    </a:p>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Arial" panose="020B0604020202020204" pitchFamily="34" charset="0"/>
                        </a:rPr>
                        <a:t>Midwest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36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167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28%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tc>
                  <a:txBody>
                    <a:bodyPr/>
                    <a:lstStyle/>
                    <a:p>
                      <a:pPr algn="ctr" fontAlgn="t"/>
                      <a:r>
                        <a:rPr lang="en-US" sz="1100" b="0" i="0" u="none" strike="noStrike" dirty="0">
                          <a:solidFill>
                            <a:srgbClr val="000000"/>
                          </a:solidFill>
                          <a:effectLst/>
                          <a:latin typeface="Arial" panose="020B0604020202020204" pitchFamily="34" charset="0"/>
                        </a:rPr>
                        <a:t>7</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14%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87687491"/>
                  </a:ext>
                </a:extLst>
              </a:tr>
              <a:tr h="170355">
                <a:tc vMerge="1">
                  <a:txBody>
                    <a:bodyPr/>
                    <a:lstStyle/>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a:solidFill>
                            <a:srgbClr val="000000"/>
                          </a:solidFill>
                          <a:effectLst/>
                          <a:latin typeface="Arial" panose="020B0604020202020204" pitchFamily="34" charset="0"/>
                        </a:rPr>
                        <a:t>South</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83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40%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256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43%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fontAlgn="t"/>
                      <a:r>
                        <a:rPr lang="en-US" sz="1100" b="0" i="0" u="none" strike="noStrike" dirty="0">
                          <a:solidFill>
                            <a:srgbClr val="000000"/>
                          </a:solidFill>
                          <a:effectLst/>
                          <a:latin typeface="Arial" panose="020B0604020202020204" pitchFamily="34" charset="0"/>
                        </a:rPr>
                        <a:t> </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22</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fontAlgn="t"/>
                      <a:r>
                        <a:rPr lang="en-US" sz="1100" b="0" i="0" u="none" strike="noStrike" dirty="0">
                          <a:solidFill>
                            <a:srgbClr val="000000"/>
                          </a:solidFill>
                          <a:effectLst/>
                          <a:latin typeface="Arial" panose="020B0604020202020204" pitchFamily="34" charset="0"/>
                        </a:rPr>
                        <a:t> </a:t>
                      </a:r>
                    </a:p>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7964452"/>
                  </a:ext>
                </a:extLst>
              </a:tr>
              <a:tr h="170355">
                <a:tc vMerge="1">
                  <a:txBody>
                    <a:bodyPr/>
                    <a:lstStyle/>
                    <a:p>
                      <a:pPr algn="l" fontAlgn="t"/>
                      <a:r>
                        <a:rPr lang="en-US" sz="11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Arial" panose="020B0604020202020204" pitchFamily="34" charset="0"/>
                        </a:rPr>
                        <a:t>West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20%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39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4</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8592271"/>
                  </a:ext>
                </a:extLst>
              </a:tr>
              <a:tr h="170355">
                <a:tc rowSpan="2">
                  <a:txBody>
                    <a:bodyPr/>
                    <a:lstStyle/>
                    <a:p>
                      <a:pPr algn="l" fontAlgn="t"/>
                      <a:r>
                        <a:rPr lang="en-US" sz="1100" b="1" i="0" u="none" strike="noStrike" dirty="0">
                          <a:solidFill>
                            <a:srgbClr val="000000"/>
                          </a:solidFill>
                          <a:effectLst/>
                          <a:latin typeface="Arial" panose="020B0604020202020204" pitchFamily="34" charset="0"/>
                        </a:rPr>
                        <a:t>Hospital Setting</a:t>
                      </a:r>
                    </a:p>
                    <a:p>
                      <a:pPr algn="l" fontAlgn="t"/>
                      <a:r>
                        <a:rPr lang="en-US" sz="1100" b="1" i="0" u="none" strike="noStrike" dirty="0">
                          <a:solidFill>
                            <a:srgbClr val="000000"/>
                          </a:solidFill>
                          <a:effectLst/>
                          <a:latin typeface="Arial" panose="020B0604020202020204" pitchFamily="34" charset="0"/>
                        </a:rPr>
                        <a:t> </a:t>
                      </a:r>
                    </a:p>
                  </a:txBody>
                  <a:tcPr marL="9525" marR="9525" marT="9525" marB="0">
                    <a:lnT w="12700" cap="flat" cmpd="sng" algn="ctr">
                      <a:solidFill>
                        <a:srgbClr val="000000"/>
                      </a:solidFill>
                      <a:prstDash val="solid"/>
                      <a:round/>
                      <a:headEnd type="none" w="med" len="med"/>
                      <a:tailEnd type="none" w="med" len="med"/>
                    </a:lnT>
                    <a:noFill/>
                  </a:tcPr>
                </a:tc>
                <a:tc>
                  <a:txBody>
                    <a:bodyPr/>
                    <a:lstStyle/>
                    <a:p>
                      <a:pPr algn="l" fontAlgn="t"/>
                      <a:r>
                        <a:rPr lang="en-US" sz="1100" b="0" i="0" u="none" strike="noStrike" dirty="0">
                          <a:solidFill>
                            <a:srgbClr val="000000"/>
                          </a:solidFill>
                          <a:effectLst/>
                          <a:latin typeface="Arial" panose="020B0604020202020204" pitchFamily="34" charset="0"/>
                        </a:rPr>
                        <a:t>Urban</a:t>
                      </a:r>
                    </a:p>
                  </a:txBody>
                  <a:tcPr marL="9525" marR="9525" marT="9525"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208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590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99%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0.18</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ctr" fontAlgn="t"/>
                      <a:r>
                        <a:rPr lang="en-US" sz="1100" b="0" i="0" u="none" strike="noStrike" dirty="0">
                          <a:solidFill>
                            <a:srgbClr val="000000"/>
                          </a:solidFill>
                          <a:effectLst/>
                          <a:latin typeface="Arial" panose="020B0604020202020204" pitchFamily="34" charset="0"/>
                        </a:rPr>
                        <a:t>49</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N/A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extLst>
                  <a:ext uri="{0D108BD9-81ED-4DB2-BD59-A6C34878D82A}">
                    <a16:rowId xmlns:a16="http://schemas.microsoft.com/office/drawing/2014/main" val="1223617256"/>
                  </a:ext>
                </a:extLst>
              </a:tr>
              <a:tr h="170355">
                <a:tc vMerge="1">
                  <a:txBody>
                    <a:bodyPr/>
                    <a:lstStyle/>
                    <a:p>
                      <a:pPr algn="l" fontAlgn="t"/>
                      <a:r>
                        <a:rPr lang="en-US" sz="1100" b="1" i="0" u="none" strike="noStrike" dirty="0">
                          <a:solidFill>
                            <a:srgbClr val="000000"/>
                          </a:solidFill>
                          <a:effectLst/>
                          <a:latin typeface="Arial" panose="020B0604020202020204" pitchFamily="34" charset="0"/>
                        </a:rPr>
                        <a:t> </a:t>
                      </a:r>
                    </a:p>
                  </a:txBody>
                  <a:tcPr marL="9525" marR="9525" marT="9525" marB="0"/>
                </a:tc>
                <a:tc>
                  <a:txBody>
                    <a:bodyPr/>
                    <a:lstStyle/>
                    <a:p>
                      <a:pPr algn="l" fontAlgn="t"/>
                      <a:r>
                        <a:rPr lang="en-US" sz="1100" b="0" i="0" u="none" strike="noStrike">
                          <a:solidFill>
                            <a:srgbClr val="000000"/>
                          </a:solidFill>
                          <a:effectLst/>
                          <a:latin typeface="Arial" panose="020B0604020202020204" pitchFamily="34" charset="0"/>
                        </a:rPr>
                        <a:t>Rural</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0</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2656678"/>
                  </a:ext>
                </a:extLst>
              </a:tr>
            </a:tbl>
          </a:graphicData>
        </a:graphic>
      </p:graphicFrame>
    </p:spTree>
    <p:extLst>
      <p:ext uri="{BB962C8B-B14F-4D97-AF65-F5344CB8AC3E}">
        <p14:creationId xmlns:p14="http://schemas.microsoft.com/office/powerpoint/2010/main" val="68754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E6F245AE-874E-4025-9799-863AD90E5CA9}"/>
              </a:ext>
            </a:extLst>
          </p:cNvPr>
          <p:cNvSpPr>
            <a:spLocks noGrp="1"/>
          </p:cNvSpPr>
          <p:nvPr>
            <p:ph idx="1"/>
          </p:nvPr>
        </p:nvSpPr>
        <p:spPr>
          <a:xfrm>
            <a:off x="177800" y="868680"/>
            <a:ext cx="8519638" cy="3746976"/>
          </a:xfrm>
        </p:spPr>
        <p:txBody>
          <a:bodyPr/>
          <a:lstStyle/>
          <a:p>
            <a:r>
              <a:rPr lang="en-US" sz="1600" dirty="0"/>
              <a:t>On average, 90%, 95%, and 92% were treated in an inpatient setting for CAR T, auto-SCT, and </a:t>
            </a:r>
            <a:r>
              <a:rPr lang="en-US" sz="1600" dirty="0" err="1"/>
              <a:t>allo</a:t>
            </a:r>
            <a:r>
              <a:rPr lang="en-US" sz="1600" dirty="0"/>
              <a:t>-SCT patients, respectively. The percentage of patients treated in an outpatient setting varied by hospital</a:t>
            </a:r>
          </a:p>
          <a:p>
            <a:r>
              <a:rPr lang="en-US" sz="1600" dirty="0"/>
              <a:t>The length of stay (LOS) was shorter for CAR T than for both auto- and </a:t>
            </a:r>
            <a:r>
              <a:rPr lang="en-US" sz="1600" dirty="0" err="1"/>
              <a:t>allo</a:t>
            </a:r>
            <a:r>
              <a:rPr lang="en-US" sz="1600" dirty="0"/>
              <a:t>-SCT patients</a:t>
            </a:r>
          </a:p>
          <a:p>
            <a:r>
              <a:rPr lang="en-US" sz="1600" dirty="0"/>
              <a:t>Lower ICU admission rate and shorter ICU LOS were observed for CAR T than for SCT patients </a:t>
            </a:r>
          </a:p>
          <a:p>
            <a:endParaRPr lang="en-US" sz="1600" dirty="0"/>
          </a:p>
          <a:p>
            <a:endParaRPr lang="en-US" sz="1600" dirty="0"/>
          </a:p>
          <a:p>
            <a:endParaRPr lang="en-US" sz="1600" dirty="0"/>
          </a:p>
          <a:p>
            <a:endParaRPr lang="en-US" sz="1600" dirty="0"/>
          </a:p>
        </p:txBody>
      </p:sp>
      <p:sp>
        <p:nvSpPr>
          <p:cNvPr id="4" name="Rectangle 3">
            <a:extLst>
              <a:ext uri="{FF2B5EF4-FFF2-40B4-BE49-F238E27FC236}">
                <a16:creationId xmlns:a16="http://schemas.microsoft.com/office/drawing/2014/main" id="{3060FB56-FF57-C3D6-3FAA-49977956843C}"/>
              </a:ext>
            </a:extLst>
          </p:cNvPr>
          <p:cNvSpPr/>
          <p:nvPr/>
        </p:nvSpPr>
        <p:spPr>
          <a:xfrm>
            <a:off x="177800" y="3484350"/>
            <a:ext cx="8215205" cy="3531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a:extLst>
              <a:ext uri="{FF2B5EF4-FFF2-40B4-BE49-F238E27FC236}">
                <a16:creationId xmlns:a16="http://schemas.microsoft.com/office/drawing/2014/main" id="{6698C486-FF0C-605D-0B64-AC341A62CE12}"/>
              </a:ext>
            </a:extLst>
          </p:cNvPr>
          <p:cNvGraphicFramePr>
            <a:graphicFrameLocks noGrp="1"/>
          </p:cNvGraphicFramePr>
          <p:nvPr>
            <p:extLst>
              <p:ext uri="{D42A27DB-BD31-4B8C-83A1-F6EECF244321}">
                <p14:modId xmlns:p14="http://schemas.microsoft.com/office/powerpoint/2010/main" val="3361008945"/>
              </p:ext>
            </p:extLst>
          </p:nvPr>
        </p:nvGraphicFramePr>
        <p:xfrm>
          <a:off x="177800" y="2211965"/>
          <a:ext cx="8215205" cy="2155026"/>
        </p:xfrm>
        <a:graphic>
          <a:graphicData uri="http://schemas.openxmlformats.org/drawingml/2006/table">
            <a:tbl>
              <a:tblPr firstRow="1" firstCol="1" bandRow="1"/>
              <a:tblGrid>
                <a:gridCol w="2503407">
                  <a:extLst>
                    <a:ext uri="{9D8B030D-6E8A-4147-A177-3AD203B41FA5}">
                      <a16:colId xmlns:a16="http://schemas.microsoft.com/office/drawing/2014/main" val="3044639012"/>
                    </a:ext>
                  </a:extLst>
                </a:gridCol>
                <a:gridCol w="1160520">
                  <a:extLst>
                    <a:ext uri="{9D8B030D-6E8A-4147-A177-3AD203B41FA5}">
                      <a16:colId xmlns:a16="http://schemas.microsoft.com/office/drawing/2014/main" val="2427456103"/>
                    </a:ext>
                  </a:extLst>
                </a:gridCol>
                <a:gridCol w="357245">
                  <a:extLst>
                    <a:ext uri="{9D8B030D-6E8A-4147-A177-3AD203B41FA5}">
                      <a16:colId xmlns:a16="http://schemas.microsoft.com/office/drawing/2014/main" val="3301457282"/>
                    </a:ext>
                  </a:extLst>
                </a:gridCol>
                <a:gridCol w="690976">
                  <a:extLst>
                    <a:ext uri="{9D8B030D-6E8A-4147-A177-3AD203B41FA5}">
                      <a16:colId xmlns:a16="http://schemas.microsoft.com/office/drawing/2014/main" val="3052795271"/>
                    </a:ext>
                  </a:extLst>
                </a:gridCol>
                <a:gridCol w="357245">
                  <a:extLst>
                    <a:ext uri="{9D8B030D-6E8A-4147-A177-3AD203B41FA5}">
                      <a16:colId xmlns:a16="http://schemas.microsoft.com/office/drawing/2014/main" val="3743568241"/>
                    </a:ext>
                  </a:extLst>
                </a:gridCol>
                <a:gridCol w="676332">
                  <a:extLst>
                    <a:ext uri="{9D8B030D-6E8A-4147-A177-3AD203B41FA5}">
                      <a16:colId xmlns:a16="http://schemas.microsoft.com/office/drawing/2014/main" val="1138353777"/>
                    </a:ext>
                  </a:extLst>
                </a:gridCol>
                <a:gridCol w="755225">
                  <a:extLst>
                    <a:ext uri="{9D8B030D-6E8A-4147-A177-3AD203B41FA5}">
                      <a16:colId xmlns:a16="http://schemas.microsoft.com/office/drawing/2014/main" val="920624052"/>
                    </a:ext>
                  </a:extLst>
                </a:gridCol>
                <a:gridCol w="287395">
                  <a:extLst>
                    <a:ext uri="{9D8B030D-6E8A-4147-A177-3AD203B41FA5}">
                      <a16:colId xmlns:a16="http://schemas.microsoft.com/office/drawing/2014/main" val="1550194243"/>
                    </a:ext>
                  </a:extLst>
                </a:gridCol>
                <a:gridCol w="676332">
                  <a:extLst>
                    <a:ext uri="{9D8B030D-6E8A-4147-A177-3AD203B41FA5}">
                      <a16:colId xmlns:a16="http://schemas.microsoft.com/office/drawing/2014/main" val="3465048165"/>
                    </a:ext>
                  </a:extLst>
                </a:gridCol>
                <a:gridCol w="750528">
                  <a:extLst>
                    <a:ext uri="{9D8B030D-6E8A-4147-A177-3AD203B41FA5}">
                      <a16:colId xmlns:a16="http://schemas.microsoft.com/office/drawing/2014/main" val="167151505"/>
                    </a:ext>
                  </a:extLst>
                </a:gridCol>
              </a:tblGrid>
              <a:tr h="170355">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auto-SCT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gridSpan="2">
                  <a:txBody>
                    <a:bodyPr/>
                    <a:lstStyle/>
                    <a:p>
                      <a:pPr marL="0" marR="0" algn="ctr">
                        <a:lnSpc>
                          <a:spcPct val="107000"/>
                        </a:lnSpc>
                        <a:spcBef>
                          <a:spcPts val="0"/>
                        </a:spcBef>
                        <a:spcAft>
                          <a:spcPts val="0"/>
                        </a:spcAft>
                      </a:pPr>
                      <a:r>
                        <a:rPr lang="en-US" sz="11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allo</a:t>
                      </a: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p-values</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508355926"/>
                  </a:ext>
                </a:extLst>
              </a:tr>
              <a:tr h="408330">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208)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 595)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 T vs auto-SCT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CAR T vs </a:t>
                      </a:r>
                      <a:r>
                        <a:rPr lang="en-US" sz="1100" dirty="0" err="1">
                          <a:effectLst/>
                          <a:latin typeface="Arial" panose="020B0604020202020204" pitchFamily="34" charset="0"/>
                          <a:ea typeface="Times New Roman" panose="02020603050405020304" pitchFamily="18" charset="0"/>
                          <a:cs typeface="Times New Roman" panose="02020603050405020304" pitchFamily="18" charset="0"/>
                        </a:rPr>
                        <a:t>allo</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-SCT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1407396"/>
                  </a:ext>
                </a:extLst>
              </a:tr>
              <a:tr h="170355">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CAR T type</a:t>
                      </a:r>
                      <a:r>
                        <a:rPr lang="en-US" sz="1100" b="1" u="non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err="1">
                          <a:effectLst/>
                          <a:latin typeface="Arial" panose="020B0604020202020204" pitchFamily="34" charset="0"/>
                          <a:ea typeface="Calibri" panose="020F0502020204030204" pitchFamily="34" charset="0"/>
                          <a:cs typeface="Arial" panose="020B0604020202020204" pitchFamily="34" charset="0"/>
                        </a:rPr>
                        <a:t>Axi-Cel</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130</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63%</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extLst>
                  <a:ext uri="{0D108BD9-81ED-4DB2-BD59-A6C34878D82A}">
                    <a16:rowId xmlns:a16="http://schemas.microsoft.com/office/drawing/2014/main" val="1367702865"/>
                  </a:ext>
                </a:extLst>
              </a:tr>
              <a:tr h="170355">
                <a:tc v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Tisa-</a:t>
                      </a:r>
                      <a:r>
                        <a:rPr lang="en-US" sz="1100" dirty="0" err="1">
                          <a:effectLst/>
                          <a:latin typeface="Arial" panose="020B0604020202020204" pitchFamily="34" charset="0"/>
                          <a:ea typeface="Calibri" panose="020F0502020204030204" pitchFamily="34" charset="0"/>
                          <a:cs typeface="Arial" panose="020B0604020202020204" pitchFamily="34" charset="0"/>
                        </a:rPr>
                        <a:t>Cel</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dirty="0">
                          <a:solidFill>
                            <a:srgbClr val="000000"/>
                          </a:solidFill>
                          <a:effectLst/>
                          <a:latin typeface="Arial" panose="020B0604020202020204" pitchFamily="34" charset="0"/>
                        </a:rPr>
                        <a:t>37</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dirty="0">
                          <a:solidFill>
                            <a:srgbClr val="000000"/>
                          </a:solidFill>
                          <a:effectLst/>
                          <a:latin typeface="Arial" panose="020B0604020202020204" pitchFamily="34" charset="0"/>
                        </a:rPr>
                        <a:t>18%</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extLst>
                  <a:ext uri="{0D108BD9-81ED-4DB2-BD59-A6C34878D82A}">
                    <a16:rowId xmlns:a16="http://schemas.microsoft.com/office/drawing/2014/main" val="2729692964"/>
                  </a:ext>
                </a:extLst>
              </a:tr>
              <a:tr h="170355">
                <a:tc v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Unidentifiable</a:t>
                      </a: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a:solidFill>
                            <a:srgbClr val="000000"/>
                          </a:solidFill>
                          <a:effectLst/>
                          <a:latin typeface="Arial" panose="020B0604020202020204" pitchFamily="34" charset="0"/>
                        </a:rPr>
                        <a:t>41</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r>
                        <a:rPr lang="en-US" sz="1100" b="0" i="0" u="none" strike="noStrike">
                          <a:solidFill>
                            <a:srgbClr val="000000"/>
                          </a:solidFill>
                          <a:effectLst/>
                          <a:latin typeface="Arial" panose="020B0604020202020204" pitchFamily="34" charset="0"/>
                        </a:rPr>
                        <a:t>20%</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DnDiag">
                      <a:fgClr>
                        <a:schemeClr val="tx1">
                          <a:lumMod val="75000"/>
                          <a:lumOff val="25000"/>
                        </a:schemeClr>
                      </a:fgClr>
                      <a:bgClr>
                        <a:schemeClr val="bg1"/>
                      </a:bgClr>
                    </a:pattFill>
                  </a:tcPr>
                </a:tc>
                <a:extLst>
                  <a:ext uri="{0D108BD9-81ED-4DB2-BD59-A6C34878D82A}">
                    <a16:rowId xmlns:a16="http://schemas.microsoft.com/office/drawing/2014/main" val="2870813088"/>
                  </a:ext>
                </a:extLst>
              </a:tr>
              <a:tr h="15445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b="1" u="none"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Inpatient, </a:t>
                      </a:r>
                      <a:r>
                        <a:rPr lang="en-US" sz="1100" b="1" baseline="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a:t>
                      </a:r>
                      <a:endParaRPr lang="en-US" sz="1100" b="1"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aseline="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Inpatient</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187</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US" sz="1100" b="0" i="0" u="none" strike="noStrike" baseline="0" dirty="0">
                          <a:solidFill>
                            <a:srgbClr val="000000"/>
                          </a:solidFill>
                          <a:effectLst/>
                          <a:latin typeface="Arial" panose="020B0604020202020204" pitchFamily="34" charset="0"/>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564</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95%</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0.01</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92%</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0.68</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5672437"/>
                  </a:ext>
                </a:extLst>
              </a:tr>
              <a:tr h="170355">
                <a:tc rowSpan="2">
                  <a:txBody>
                    <a:bodyPr/>
                    <a:lstStyle/>
                    <a:p>
                      <a:pPr marL="0" marR="0">
                        <a:lnSpc>
                          <a:spcPct val="107000"/>
                        </a:lnSpc>
                        <a:spcBef>
                          <a:spcPts val="0"/>
                        </a:spcBef>
                        <a:spcAft>
                          <a:spcPts val="0"/>
                        </a:spcAft>
                      </a:pPr>
                      <a:r>
                        <a:rPr lang="en-US" sz="1100" b="1"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LOS of inpatient pts, days</a:t>
                      </a:r>
                      <a:endParaRPr lang="en-US" sz="1100" baseline="0" dirty="0">
                        <a:effectLst/>
                        <a:latin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Mean (SD)</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&lt; 0.01</a:t>
                      </a:r>
                    </a:p>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cs typeface="Times New Roman" panose="02020603050405020304" pitchFamily="18" charset="0"/>
                        </a:rPr>
                        <a:t> </a:t>
                      </a:r>
                      <a:endParaRPr lang="en-US" sz="1100" baseline="0" dirty="0">
                        <a:effectLst/>
                        <a:latin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&lt; 0.01</a:t>
                      </a:r>
                    </a:p>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cs typeface="Times New Roman" panose="02020603050405020304" pitchFamily="18" charset="0"/>
                        </a:rPr>
                        <a:t> </a:t>
                      </a:r>
                      <a:endParaRPr lang="en-US" sz="1100" baseline="0" dirty="0">
                        <a:effectLst/>
                        <a:latin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3399050"/>
                  </a:ext>
                </a:extLst>
              </a:tr>
              <a:tr h="170355">
                <a:tc vMerge="1">
                  <a:txBody>
                    <a:bodyPr/>
                    <a:lstStyle/>
                    <a:p>
                      <a:pPr marL="0" marR="0">
                        <a:lnSpc>
                          <a:spcPct val="107000"/>
                        </a:lnSpc>
                        <a:spcBef>
                          <a:spcPts val="0"/>
                        </a:spcBef>
                        <a:spcAft>
                          <a:spcPts val="0"/>
                        </a:spcAft>
                      </a:pPr>
                      <a:r>
                        <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Median (q1, q3)</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(12 - 21)</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(18 - 23)</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marL="0" marR="0" algn="r">
                        <a:lnSpc>
                          <a:spcPct val="107000"/>
                        </a:lnSpc>
                        <a:spcBef>
                          <a:spcPts val="0"/>
                        </a:spcBef>
                        <a:spcAft>
                          <a:spcPts val="0"/>
                        </a:spcAf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26</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(22 - 31)</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marL="0" marR="0" algn="r">
                        <a:lnSpc>
                          <a:spcPct val="107000"/>
                        </a:lnSpc>
                        <a:spcBef>
                          <a:spcPts val="0"/>
                        </a:spcBef>
                        <a:spcAft>
                          <a:spcPts val="0"/>
                        </a:spcAft>
                      </a:pPr>
                      <a:r>
                        <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7735709"/>
                  </a:ext>
                </a:extLst>
              </a:tr>
              <a:tr h="170355">
                <a:tc>
                  <a:txBody>
                    <a:bodyPr/>
                    <a:lstStyle/>
                    <a:p>
                      <a:pPr marL="0" marR="0">
                        <a:lnSpc>
                          <a:spcPct val="107000"/>
                        </a:lnSpc>
                        <a:spcBef>
                          <a:spcPts val="0"/>
                        </a:spcBef>
                        <a:spcAft>
                          <a:spcPts val="0"/>
                        </a:spcAft>
                      </a:pPr>
                      <a:r>
                        <a:rPr lang="en-US" sz="1100" b="1"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ICU stay of inpatient pts, N (%)</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Having ICU stay</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baseline="0" dirty="0">
                          <a:solidFill>
                            <a:srgbClr val="000000"/>
                          </a:solidFill>
                          <a:effectLst/>
                          <a:latin typeface="Arial" panose="020B0604020202020204" pitchFamily="34" charset="0"/>
                        </a:rPr>
                        <a:t>34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baseline="0" dirty="0">
                          <a:solidFill>
                            <a:srgbClr val="000000"/>
                          </a:solidFill>
                          <a:effectLst/>
                          <a:latin typeface="Arial" panose="020B0604020202020204" pitchFamily="34" charset="0"/>
                        </a:rPr>
                        <a:t>18%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baseline="0" dirty="0">
                          <a:solidFill>
                            <a:srgbClr val="000000"/>
                          </a:solidFill>
                          <a:effectLst/>
                          <a:latin typeface="Arial" panose="020B0604020202020204" pitchFamily="34" charset="0"/>
                        </a:rPr>
                        <a:t>167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baseline="0" dirty="0">
                          <a:solidFill>
                            <a:srgbClr val="000000"/>
                          </a:solidFill>
                          <a:effectLst/>
                          <a:latin typeface="Arial" panose="020B0604020202020204" pitchFamily="34" charset="0"/>
                        </a:rPr>
                        <a:t>30%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68575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&lt; 0.01</a:t>
                      </a: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baseline="0" dirty="0">
                          <a:solidFill>
                            <a:srgbClr val="000000"/>
                          </a:solidFill>
                          <a:effectLst/>
                          <a:latin typeface="Arial" panose="020B0604020202020204" pitchFamily="34" charset="0"/>
                        </a:rPr>
                        <a:t>13 </a:t>
                      </a: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baseline="0" dirty="0">
                          <a:solidFill>
                            <a:srgbClr val="000000"/>
                          </a:solidFill>
                          <a:effectLst/>
                          <a:latin typeface="Arial" panose="020B0604020202020204" pitchFamily="34" charset="0"/>
                        </a:rPr>
                        <a:t>29%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100" b="0" i="0" u="none" strike="noStrike" baseline="0" dirty="0">
                          <a:solidFill>
                            <a:srgbClr val="000000"/>
                          </a:solidFill>
                          <a:effectLst/>
                          <a:latin typeface="Arial" panose="020B0604020202020204" pitchFamily="34" charset="0"/>
                        </a:rPr>
                        <a:t>0.11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7980946"/>
                  </a:ext>
                </a:extLst>
              </a:tr>
              <a:tr h="170355">
                <a:tc rowSpan="2">
                  <a:txBody>
                    <a:bodyPr/>
                    <a:lstStyle/>
                    <a:p>
                      <a:pPr marL="0" marR="0">
                        <a:lnSpc>
                          <a:spcPct val="107000"/>
                        </a:lnSpc>
                        <a:spcBef>
                          <a:spcPts val="0"/>
                        </a:spcBef>
                        <a:spcAft>
                          <a:spcPts val="0"/>
                        </a:spcAft>
                      </a:pPr>
                      <a:r>
                        <a:rPr lang="en-US" sz="1100" b="1"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ICU LOS of pts with ICU stay, days</a:t>
                      </a: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Mean (SD)</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68575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&lt; 0.01</a:t>
                      </a: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&lt;0.01</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228159362"/>
                  </a:ext>
                </a:extLst>
              </a:tr>
              <a:tr h="170355">
                <a:tc vMerge="1">
                  <a:txBody>
                    <a:bodyPr/>
                    <a:lstStyle/>
                    <a:p>
                      <a:pPr marL="0" marR="0">
                        <a:lnSpc>
                          <a:spcPct val="107000"/>
                        </a:lnSpc>
                        <a:spcBef>
                          <a:spcPts val="0"/>
                        </a:spcBef>
                        <a:spcAft>
                          <a:spcPts val="0"/>
                        </a:spcAft>
                      </a:pPr>
                      <a:r>
                        <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marR="0">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Median (IQR)</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(2 - 9)</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(13 - 21)</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(17 - 30)</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687491"/>
                  </a:ext>
                </a:extLst>
              </a:tr>
            </a:tbl>
          </a:graphicData>
        </a:graphic>
      </p:graphicFrame>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Results – HRU of Index Procedure</a:t>
            </a:r>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7</a:t>
            </a:fld>
            <a:endParaRPr lang="en-US" dirty="0"/>
          </a:p>
        </p:txBody>
      </p:sp>
      <p:sp>
        <p:nvSpPr>
          <p:cNvPr id="11" name="Content Placeholder 2">
            <a:extLst>
              <a:ext uri="{FF2B5EF4-FFF2-40B4-BE49-F238E27FC236}">
                <a16:creationId xmlns:a16="http://schemas.microsoft.com/office/drawing/2014/main" id="{1EC0F34D-6765-06CE-4CBA-208E0F9EB4DB}"/>
              </a:ext>
            </a:extLst>
          </p:cNvPr>
          <p:cNvSpPr txBox="1">
            <a:spLocks/>
          </p:cNvSpPr>
          <p:nvPr/>
        </p:nvSpPr>
        <p:spPr>
          <a:xfrm>
            <a:off x="177800" y="868680"/>
            <a:ext cx="8788400" cy="3095614"/>
          </a:xfrm>
          <a:prstGeom prst="rect">
            <a:avLst/>
          </a:prstGeom>
        </p:spPr>
        <p:txBody>
          <a:bodyPr vert="horz" lIns="0" tIns="0" rIns="0" bIns="0" rtlCol="0" anchor="t" anchorCtr="0">
            <a:noAutofit/>
          </a:bodyPr>
          <a:lst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a:lstStyle>
          <a:p>
            <a:pPr marL="0" indent="0" eaLnBrk="1" hangingPunct="1">
              <a:buFont typeface="Arial" panose="020B0604020202020204" pitchFamily="34" charset="0"/>
              <a:buNone/>
            </a:pPr>
            <a:endParaRPr lang="en-US" sz="1800" dirty="0"/>
          </a:p>
        </p:txBody>
      </p:sp>
    </p:spTree>
    <p:extLst>
      <p:ext uri="{BB962C8B-B14F-4D97-AF65-F5344CB8AC3E}">
        <p14:creationId xmlns:p14="http://schemas.microsoft.com/office/powerpoint/2010/main" val="19590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1353806A-CB85-BCAD-6427-6A6C6C5DBD8E}"/>
              </a:ext>
            </a:extLst>
          </p:cNvPr>
          <p:cNvGraphicFramePr>
            <a:graphicFrameLocks/>
          </p:cNvGraphicFramePr>
          <p:nvPr>
            <p:extLst>
              <p:ext uri="{D42A27DB-BD31-4B8C-83A1-F6EECF244321}">
                <p14:modId xmlns:p14="http://schemas.microsoft.com/office/powerpoint/2010/main" val="1638252074"/>
              </p:ext>
            </p:extLst>
          </p:nvPr>
        </p:nvGraphicFramePr>
        <p:xfrm>
          <a:off x="177800" y="1009607"/>
          <a:ext cx="8788400" cy="300972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E2E34C5-3872-4D57-B4E7-6D18778D01EF}"/>
              </a:ext>
            </a:extLst>
          </p:cNvPr>
          <p:cNvSpPr>
            <a:spLocks noGrp="1"/>
          </p:cNvSpPr>
          <p:nvPr>
            <p:ph type="title"/>
          </p:nvPr>
        </p:nvSpPr>
        <p:spPr/>
        <p:txBody>
          <a:bodyPr/>
          <a:lstStyle/>
          <a:p>
            <a:r>
              <a:rPr lang="en-US" dirty="0"/>
              <a:t>Results – Costs of Index Procedure</a:t>
            </a:r>
          </a:p>
        </p:txBody>
      </p:sp>
      <p:sp>
        <p:nvSpPr>
          <p:cNvPr id="5" name="Slide Number Placeholder 4">
            <a:extLst>
              <a:ext uri="{FF2B5EF4-FFF2-40B4-BE49-F238E27FC236}">
                <a16:creationId xmlns:a16="http://schemas.microsoft.com/office/drawing/2014/main" id="{E677588F-5E5F-4E96-A02F-69B70BBAFC9E}"/>
              </a:ext>
            </a:extLst>
          </p:cNvPr>
          <p:cNvSpPr>
            <a:spLocks noGrp="1"/>
          </p:cNvSpPr>
          <p:nvPr>
            <p:ph type="sldNum" sz="quarter" idx="11"/>
          </p:nvPr>
        </p:nvSpPr>
        <p:spPr/>
        <p:txBody>
          <a:bodyPr/>
          <a:lstStyle/>
          <a:p>
            <a:pPr>
              <a:defRPr/>
            </a:pPr>
            <a:fld id="{5C56CD90-8224-413F-A5C5-11C249D26586}" type="slidenum">
              <a:rPr lang="en-US" smtClean="0"/>
              <a:pPr>
                <a:defRPr/>
              </a:pPr>
              <a:t>8</a:t>
            </a:fld>
            <a:endParaRPr lang="en-US" dirty="0"/>
          </a:p>
        </p:txBody>
      </p:sp>
      <p:sp>
        <p:nvSpPr>
          <p:cNvPr id="11" name="Content Placeholder 2">
            <a:extLst>
              <a:ext uri="{FF2B5EF4-FFF2-40B4-BE49-F238E27FC236}">
                <a16:creationId xmlns:a16="http://schemas.microsoft.com/office/drawing/2014/main" id="{1EC0F34D-6765-06CE-4CBA-208E0F9EB4DB}"/>
              </a:ext>
            </a:extLst>
          </p:cNvPr>
          <p:cNvSpPr txBox="1">
            <a:spLocks/>
          </p:cNvSpPr>
          <p:nvPr/>
        </p:nvSpPr>
        <p:spPr>
          <a:xfrm>
            <a:off x="177800" y="868680"/>
            <a:ext cx="8788400" cy="3095614"/>
          </a:xfrm>
          <a:prstGeom prst="rect">
            <a:avLst/>
          </a:prstGeom>
        </p:spPr>
        <p:txBody>
          <a:bodyPr vert="horz" lIns="0" tIns="0" rIns="0" bIns="0" rtlCol="0" anchor="t" anchorCtr="0">
            <a:noAutofit/>
          </a:bodyPr>
          <a:lstStyle>
            <a:lvl1pPr marL="169329" indent="-169329" algn="l" defTabSz="683667" rtl="0" fontAlgn="base">
              <a:spcBef>
                <a:spcPct val="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1pPr>
            <a:lvl2pPr marL="512221" indent="-169329" algn="l" defTabSz="683667" rtl="0" fontAlgn="base">
              <a:spcBef>
                <a:spcPct val="0"/>
              </a:spcBef>
              <a:spcAft>
                <a:spcPts val="300"/>
              </a:spcAft>
              <a:buClr>
                <a:schemeClr val="accent1"/>
              </a:buClr>
              <a:buFont typeface=".AppleSystemUIFont"/>
              <a:buChar char="-"/>
              <a:defRPr sz="1733" kern="1200">
                <a:solidFill>
                  <a:schemeClr val="tx1"/>
                </a:solidFill>
                <a:latin typeface="+mn-lt"/>
                <a:ea typeface="+mn-ea"/>
                <a:cs typeface="+mn-cs"/>
              </a:defRPr>
            </a:lvl2pPr>
            <a:lvl3pPr marL="855112" indent="-169329" algn="l" defTabSz="683667" rtl="0" fontAlgn="base">
              <a:spcBef>
                <a:spcPct val="0"/>
              </a:spcBef>
              <a:spcAft>
                <a:spcPts val="3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1198003" indent="-169329" algn="l" defTabSz="683667" rtl="0" fontAlgn="base">
              <a:spcBef>
                <a:spcPct val="0"/>
              </a:spcBef>
              <a:spcAft>
                <a:spcPts val="300"/>
              </a:spcAft>
              <a:buClr>
                <a:schemeClr val="accent1"/>
              </a:buClr>
              <a:buFont typeface=".AppleSystemUIFont"/>
              <a:buChar char="-"/>
              <a:defRPr sz="1200" kern="1200">
                <a:solidFill>
                  <a:schemeClr val="tx1"/>
                </a:solidFill>
                <a:latin typeface="+mn-lt"/>
                <a:ea typeface="+mn-ea"/>
                <a:cs typeface="+mn-cs"/>
              </a:defRPr>
            </a:lvl4pPr>
            <a:lvl5pPr marL="1540895" indent="-169329" algn="l" defTabSz="683667" rtl="0" fontAlgn="base">
              <a:spcBef>
                <a:spcPct val="0"/>
              </a:spcBef>
              <a:spcAft>
                <a:spcPts val="300"/>
              </a:spcAft>
              <a:buClr>
                <a:schemeClr val="accent1"/>
              </a:buClr>
              <a:buFont typeface="Arial" panose="020B0604020202020204" pitchFamily="34" charset="0"/>
              <a:buChar char="•"/>
              <a:defRPr sz="12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a:buChar char="•"/>
              <a:defRPr sz="1351" kern="1200">
                <a:solidFill>
                  <a:schemeClr val="tx1"/>
                </a:solidFill>
                <a:latin typeface="+mn-lt"/>
                <a:ea typeface="+mn-ea"/>
                <a:cs typeface="+mn-cs"/>
              </a:defRPr>
            </a:lvl9pPr>
          </a:lstStyle>
          <a:p>
            <a:pPr marL="0" indent="0" eaLnBrk="1" hangingPunct="1">
              <a:buFont typeface="Arial" panose="020B0604020202020204" pitchFamily="34" charset="0"/>
              <a:buNone/>
            </a:pPr>
            <a:endParaRPr lang="en-US" sz="1800" dirty="0"/>
          </a:p>
        </p:txBody>
      </p:sp>
      <p:sp>
        <p:nvSpPr>
          <p:cNvPr id="4" name="TextBox 3">
            <a:extLst>
              <a:ext uri="{FF2B5EF4-FFF2-40B4-BE49-F238E27FC236}">
                <a16:creationId xmlns:a16="http://schemas.microsoft.com/office/drawing/2014/main" id="{C3012524-8366-B5C2-1AFC-00CEF393C230}"/>
              </a:ext>
            </a:extLst>
          </p:cNvPr>
          <p:cNvSpPr txBox="1"/>
          <p:nvPr/>
        </p:nvSpPr>
        <p:spPr>
          <a:xfrm>
            <a:off x="3091912" y="912057"/>
            <a:ext cx="2440983" cy="1169551"/>
          </a:xfrm>
          <a:prstGeom prst="rect">
            <a:avLst/>
          </a:prstGeom>
          <a:solidFill>
            <a:schemeClr val="bg1"/>
          </a:solidFill>
          <a:ln w="12700">
            <a:solidFill>
              <a:schemeClr val="tx1"/>
            </a:solidFill>
          </a:ln>
        </p:spPr>
        <p:txBody>
          <a:bodyPr wrap="square" rtlCol="0">
            <a:spAutoFit/>
          </a:bodyPr>
          <a:lstStyle/>
          <a:p>
            <a:r>
              <a:rPr lang="en-US" sz="1400" dirty="0"/>
              <a:t>Total and pharmacy costs were higher for CAR T than </a:t>
            </a:r>
            <a:r>
              <a:rPr lang="en-US" sz="1400"/>
              <a:t>for auto- or allo-SCT, </a:t>
            </a:r>
            <a:r>
              <a:rPr lang="en-US" sz="1400" dirty="0"/>
              <a:t>while there are cost offsets in non-pharmacy costs for CAR T </a:t>
            </a:r>
          </a:p>
        </p:txBody>
      </p:sp>
      <p:sp>
        <p:nvSpPr>
          <p:cNvPr id="7" name="TextBox 6">
            <a:extLst>
              <a:ext uri="{FF2B5EF4-FFF2-40B4-BE49-F238E27FC236}">
                <a16:creationId xmlns:a16="http://schemas.microsoft.com/office/drawing/2014/main" id="{675EE899-51C1-43E0-D614-E2A892AFE11E}"/>
              </a:ext>
            </a:extLst>
          </p:cNvPr>
          <p:cNvSpPr txBox="1"/>
          <p:nvPr/>
        </p:nvSpPr>
        <p:spPr>
          <a:xfrm>
            <a:off x="6623666" y="3421361"/>
            <a:ext cx="338554" cy="276999"/>
          </a:xfrm>
          <a:prstGeom prst="rect">
            <a:avLst/>
          </a:prstGeom>
          <a:noFill/>
        </p:spPr>
        <p:txBody>
          <a:bodyPr wrap="none" rtlCol="0">
            <a:spAutoFit/>
          </a:bodyPr>
          <a:lstStyle/>
          <a:p>
            <a:r>
              <a:rPr lang="en-US" sz="1200" dirty="0">
                <a:solidFill>
                  <a:srgbClr val="595959"/>
                </a:solidFill>
              </a:rPr>
              <a:t>**</a:t>
            </a:r>
          </a:p>
        </p:txBody>
      </p:sp>
      <p:sp>
        <p:nvSpPr>
          <p:cNvPr id="6" name="Footer Placeholder 4">
            <a:extLst>
              <a:ext uri="{FF2B5EF4-FFF2-40B4-BE49-F238E27FC236}">
                <a16:creationId xmlns:a16="http://schemas.microsoft.com/office/drawing/2014/main" id="{BD829B8F-47AC-45F1-CC82-E78CA8373E1B}"/>
              </a:ext>
            </a:extLst>
          </p:cNvPr>
          <p:cNvSpPr>
            <a:spLocks noGrp="1"/>
          </p:cNvSpPr>
          <p:nvPr>
            <p:ph type="ftr" sz="quarter" idx="3"/>
          </p:nvPr>
        </p:nvSpPr>
        <p:spPr>
          <a:xfrm>
            <a:off x="0" y="4184322"/>
            <a:ext cx="9046029" cy="646331"/>
          </a:xfrm>
        </p:spPr>
        <p:txBody>
          <a:bodyPr/>
          <a:lstStyle/>
          <a:p>
            <a:pPr>
              <a:defRPr/>
            </a:pPr>
            <a:r>
              <a:rPr lang="en-US" dirty="0"/>
              <a:t>All costs have been adjusted to 2021 US dollars. </a:t>
            </a:r>
          </a:p>
          <a:p>
            <a:pPr>
              <a:defRPr/>
            </a:pPr>
            <a:r>
              <a:rPr lang="en-US" dirty="0">
                <a:solidFill>
                  <a:schemeClr val="tx1"/>
                </a:solidFill>
              </a:rPr>
              <a:t>*Results likely underestimate CAR T pharmacy costs for commercial/Medicare patients as patients on clinical trials or funded research studies who have subsidized study drug costs were not excluded from analysis. </a:t>
            </a:r>
            <a:r>
              <a:rPr lang="en-US" dirty="0"/>
              <a:t>**Fixed cost includes capital expenditures, employee salaries and benefits, building maintenance, and utilities. </a:t>
            </a:r>
          </a:p>
          <a:p>
            <a:pPr>
              <a:defRPr/>
            </a:pPr>
            <a:r>
              <a:rPr lang="en-US" dirty="0"/>
              <a:t>***Variable cost includes health care worker supplies, patient care supplies, diagnostic and therapeutic supplies, and medications.</a:t>
            </a:r>
          </a:p>
        </p:txBody>
      </p:sp>
      <p:sp>
        <p:nvSpPr>
          <p:cNvPr id="8" name="TextBox 7">
            <a:extLst>
              <a:ext uri="{FF2B5EF4-FFF2-40B4-BE49-F238E27FC236}">
                <a16:creationId xmlns:a16="http://schemas.microsoft.com/office/drawing/2014/main" id="{F81CB01C-B5C6-F2AE-6C71-B17927C4243B}"/>
              </a:ext>
            </a:extLst>
          </p:cNvPr>
          <p:cNvSpPr txBox="1"/>
          <p:nvPr/>
        </p:nvSpPr>
        <p:spPr>
          <a:xfrm>
            <a:off x="8342594" y="3412111"/>
            <a:ext cx="530915" cy="276999"/>
          </a:xfrm>
          <a:prstGeom prst="rect">
            <a:avLst/>
          </a:prstGeom>
          <a:noFill/>
        </p:spPr>
        <p:txBody>
          <a:bodyPr wrap="square" rtlCol="0">
            <a:spAutoFit/>
          </a:bodyPr>
          <a:lstStyle/>
          <a:p>
            <a:r>
              <a:rPr lang="en-US" sz="1200" dirty="0">
                <a:solidFill>
                  <a:srgbClr val="595959"/>
                </a:solidFill>
              </a:rPr>
              <a:t>***</a:t>
            </a:r>
          </a:p>
        </p:txBody>
      </p:sp>
      <p:sp>
        <p:nvSpPr>
          <p:cNvPr id="12" name="Rectangle 11">
            <a:extLst>
              <a:ext uri="{FF2B5EF4-FFF2-40B4-BE49-F238E27FC236}">
                <a16:creationId xmlns:a16="http://schemas.microsoft.com/office/drawing/2014/main" id="{BC74A830-8D11-2330-F600-E29C467ECB66}"/>
              </a:ext>
            </a:extLst>
          </p:cNvPr>
          <p:cNvSpPr/>
          <p:nvPr/>
        </p:nvSpPr>
        <p:spPr>
          <a:xfrm>
            <a:off x="5741233" y="1009607"/>
            <a:ext cx="3304796" cy="2679503"/>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DF8BB23-26CE-7420-AA2D-9D4FD653503F}"/>
              </a:ext>
            </a:extLst>
          </p:cNvPr>
          <p:cNvSpPr txBox="1"/>
          <p:nvPr/>
        </p:nvSpPr>
        <p:spPr>
          <a:xfrm>
            <a:off x="3556862" y="3421361"/>
            <a:ext cx="261610" cy="276999"/>
          </a:xfrm>
          <a:prstGeom prst="rect">
            <a:avLst/>
          </a:prstGeom>
          <a:noFill/>
        </p:spPr>
        <p:txBody>
          <a:bodyPr wrap="none" rtlCol="0">
            <a:spAutoFit/>
          </a:bodyPr>
          <a:lstStyle/>
          <a:p>
            <a:r>
              <a:rPr lang="en-US" sz="1200" dirty="0">
                <a:solidFill>
                  <a:srgbClr val="595959"/>
                </a:solidFill>
              </a:rPr>
              <a:t>*</a:t>
            </a:r>
          </a:p>
        </p:txBody>
      </p:sp>
      <p:sp>
        <p:nvSpPr>
          <p:cNvPr id="13" name="TextBox 12">
            <a:extLst>
              <a:ext uri="{FF2B5EF4-FFF2-40B4-BE49-F238E27FC236}">
                <a16:creationId xmlns:a16="http://schemas.microsoft.com/office/drawing/2014/main" id="{34E35804-6D4D-292C-FB33-61E528F5C6AD}"/>
              </a:ext>
            </a:extLst>
          </p:cNvPr>
          <p:cNvSpPr txBox="1"/>
          <p:nvPr/>
        </p:nvSpPr>
        <p:spPr>
          <a:xfrm>
            <a:off x="6902970" y="788947"/>
            <a:ext cx="2241030" cy="600164"/>
          </a:xfrm>
          <a:prstGeom prst="rect">
            <a:avLst/>
          </a:prstGeom>
          <a:solidFill>
            <a:schemeClr val="bg1"/>
          </a:solidFill>
        </p:spPr>
        <p:txBody>
          <a:bodyPr wrap="square" rtlCol="0">
            <a:spAutoFit/>
          </a:bodyPr>
          <a:lstStyle/>
          <a:p>
            <a:r>
              <a:rPr lang="en-US" sz="1100" i="1" dirty="0"/>
              <a:t>P-value</a:t>
            </a:r>
          </a:p>
          <a:p>
            <a:r>
              <a:rPr lang="en-US" sz="1100" i="1" dirty="0"/>
              <a:t>Fixed cost CAR T vs. </a:t>
            </a:r>
            <a:r>
              <a:rPr lang="en-US" sz="1100" i="1" dirty="0" err="1"/>
              <a:t>allo</a:t>
            </a:r>
            <a:r>
              <a:rPr lang="en-US" sz="1100" i="1" dirty="0"/>
              <a:t>-SCT = 0.251</a:t>
            </a:r>
          </a:p>
          <a:p>
            <a:r>
              <a:rPr lang="en-US" sz="1100" i="1" dirty="0"/>
              <a:t>All other p-values &lt;0.001</a:t>
            </a:r>
          </a:p>
        </p:txBody>
      </p:sp>
    </p:spTree>
    <p:extLst>
      <p:ext uri="{BB962C8B-B14F-4D97-AF65-F5344CB8AC3E}">
        <p14:creationId xmlns:p14="http://schemas.microsoft.com/office/powerpoint/2010/main" val="102512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E07111-EC66-4DF3-A5D1-E275213CD6E7}"/>
              </a:ext>
            </a:extLst>
          </p:cNvPr>
          <p:cNvSpPr>
            <a:spLocks noGrp="1"/>
          </p:cNvSpPr>
          <p:nvPr>
            <p:ph sz="half" idx="1"/>
          </p:nvPr>
        </p:nvSpPr>
        <p:spPr/>
        <p:txBody>
          <a:bodyPr/>
          <a:lstStyle/>
          <a:p>
            <a:r>
              <a:rPr lang="en-US" dirty="0"/>
              <a:t>The median time of preparatory care* was 30, 78, and 146 days for CAR T, auto-SCT, and </a:t>
            </a:r>
            <a:r>
              <a:rPr lang="en-US" dirty="0" err="1"/>
              <a:t>allo</a:t>
            </a:r>
            <a:r>
              <a:rPr lang="en-US" dirty="0"/>
              <a:t>-SCT, respectively </a:t>
            </a:r>
          </a:p>
        </p:txBody>
      </p:sp>
      <p:sp>
        <p:nvSpPr>
          <p:cNvPr id="4" name="Slide Number Placeholder 3">
            <a:extLst>
              <a:ext uri="{FF2B5EF4-FFF2-40B4-BE49-F238E27FC236}">
                <a16:creationId xmlns:a16="http://schemas.microsoft.com/office/drawing/2014/main" id="{1BE3AB4F-A437-4F9B-9A99-D95471755284}"/>
              </a:ext>
            </a:extLst>
          </p:cNvPr>
          <p:cNvSpPr>
            <a:spLocks noGrp="1"/>
          </p:cNvSpPr>
          <p:nvPr>
            <p:ph type="sldNum" sz="quarter" idx="11"/>
          </p:nvPr>
        </p:nvSpPr>
        <p:spPr/>
        <p:txBody>
          <a:bodyPr/>
          <a:lstStyle/>
          <a:p>
            <a:pPr>
              <a:defRPr/>
            </a:pPr>
            <a:fld id="{5C56CD90-8224-413F-A5C5-11C249D26586}" type="slidenum">
              <a:rPr lang="en-US" smtClean="0"/>
              <a:pPr>
                <a:defRPr/>
              </a:pPr>
              <a:t>9</a:t>
            </a:fld>
            <a:endParaRPr lang="en-US" dirty="0"/>
          </a:p>
        </p:txBody>
      </p:sp>
      <p:sp>
        <p:nvSpPr>
          <p:cNvPr id="2" name="Title 1">
            <a:extLst>
              <a:ext uri="{FF2B5EF4-FFF2-40B4-BE49-F238E27FC236}">
                <a16:creationId xmlns:a16="http://schemas.microsoft.com/office/drawing/2014/main" id="{60F293BC-9CB5-4EF3-9611-769F11EBB346}"/>
              </a:ext>
            </a:extLst>
          </p:cNvPr>
          <p:cNvSpPr>
            <a:spLocks noGrp="1"/>
          </p:cNvSpPr>
          <p:nvPr>
            <p:ph type="title"/>
          </p:nvPr>
        </p:nvSpPr>
        <p:spPr/>
        <p:txBody>
          <a:bodyPr/>
          <a:lstStyle/>
          <a:p>
            <a:r>
              <a:rPr lang="en-US" dirty="0"/>
              <a:t>Results – Preparatory Care for CAR T-cell Infusion vs SCT </a:t>
            </a:r>
          </a:p>
        </p:txBody>
      </p:sp>
      <p:sp>
        <p:nvSpPr>
          <p:cNvPr id="5" name="Footer Placeholder 4">
            <a:extLst>
              <a:ext uri="{FF2B5EF4-FFF2-40B4-BE49-F238E27FC236}">
                <a16:creationId xmlns:a16="http://schemas.microsoft.com/office/drawing/2014/main" id="{C68B4E0D-BB85-469B-B235-4E586487B387}"/>
              </a:ext>
            </a:extLst>
          </p:cNvPr>
          <p:cNvSpPr>
            <a:spLocks noGrp="1"/>
          </p:cNvSpPr>
          <p:nvPr>
            <p:ph type="ftr" sz="quarter" idx="3"/>
          </p:nvPr>
        </p:nvSpPr>
        <p:spPr>
          <a:xfrm>
            <a:off x="48985" y="4548763"/>
            <a:ext cx="9046029" cy="369332"/>
          </a:xfrm>
        </p:spPr>
        <p:txBody>
          <a:bodyPr/>
          <a:lstStyle/>
          <a:p>
            <a:pPr>
              <a:defRPr/>
            </a:pPr>
            <a:r>
              <a:rPr lang="en-US" dirty="0"/>
              <a:t>*For CAR T, preparatory care is defined as the care received from apheresis to infusion; for SCT, it is defined as the care received from salvage chemotherapies to transfusion.</a:t>
            </a:r>
          </a:p>
          <a:p>
            <a:pPr>
              <a:defRPr/>
            </a:pPr>
            <a:r>
              <a:rPr lang="en-US" dirty="0"/>
              <a:t>**Costs have been adjusted to 2021 US dollars.</a:t>
            </a:r>
          </a:p>
        </p:txBody>
      </p:sp>
      <p:graphicFrame>
        <p:nvGraphicFramePr>
          <p:cNvPr id="8" name="Content Placeholder 7">
            <a:extLst>
              <a:ext uri="{FF2B5EF4-FFF2-40B4-BE49-F238E27FC236}">
                <a16:creationId xmlns:a16="http://schemas.microsoft.com/office/drawing/2014/main" id="{C5254706-C608-244F-D603-E06A66039CB3}"/>
              </a:ext>
            </a:extLst>
          </p:cNvPr>
          <p:cNvGraphicFramePr>
            <a:graphicFrameLocks noGrp="1"/>
          </p:cNvGraphicFramePr>
          <p:nvPr>
            <p:ph sz="half" idx="2"/>
          </p:nvPr>
        </p:nvGraphicFramePr>
        <p:xfrm>
          <a:off x="4661785" y="868680"/>
          <a:ext cx="4297363" cy="381635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B96D96EE-0818-82FA-0E0E-746E6F795EE0}"/>
              </a:ext>
            </a:extLst>
          </p:cNvPr>
          <p:cNvSpPr txBox="1"/>
          <p:nvPr/>
        </p:nvSpPr>
        <p:spPr>
          <a:xfrm>
            <a:off x="5214664" y="1409460"/>
            <a:ext cx="2643115" cy="738664"/>
          </a:xfrm>
          <a:prstGeom prst="rect">
            <a:avLst/>
          </a:prstGeom>
          <a:solidFill>
            <a:schemeClr val="bg1"/>
          </a:solidFill>
          <a:ln w="12700">
            <a:solidFill>
              <a:schemeClr val="tx1"/>
            </a:solidFill>
          </a:ln>
        </p:spPr>
        <p:txBody>
          <a:bodyPr wrap="square" rtlCol="0">
            <a:spAutoFit/>
          </a:bodyPr>
          <a:lstStyle/>
          <a:p>
            <a:r>
              <a:rPr lang="en-US" sz="1400" dirty="0"/>
              <a:t>Total costs of preparatory care were lower for CAR T than </a:t>
            </a:r>
            <a:r>
              <a:rPr lang="en-US" sz="1400"/>
              <a:t>for auto- or allo-SCT patients</a:t>
            </a:r>
            <a:r>
              <a:rPr lang="en-US" sz="1400" dirty="0"/>
              <a:t>. </a:t>
            </a:r>
          </a:p>
        </p:txBody>
      </p:sp>
      <p:graphicFrame>
        <p:nvGraphicFramePr>
          <p:cNvPr id="10" name="Table 9">
            <a:extLst>
              <a:ext uri="{FF2B5EF4-FFF2-40B4-BE49-F238E27FC236}">
                <a16:creationId xmlns:a16="http://schemas.microsoft.com/office/drawing/2014/main" id="{B558D4F2-60DD-787B-0F7D-F1EB3920E467}"/>
              </a:ext>
            </a:extLst>
          </p:cNvPr>
          <p:cNvGraphicFramePr>
            <a:graphicFrameLocks noGrp="1"/>
          </p:cNvGraphicFramePr>
          <p:nvPr>
            <p:extLst>
              <p:ext uri="{D42A27DB-BD31-4B8C-83A1-F6EECF244321}">
                <p14:modId xmlns:p14="http://schemas.microsoft.com/office/powerpoint/2010/main" val="1465603311"/>
              </p:ext>
            </p:extLst>
          </p:nvPr>
        </p:nvGraphicFramePr>
        <p:xfrm>
          <a:off x="287866" y="2040608"/>
          <a:ext cx="3939361" cy="1861359"/>
        </p:xfrm>
        <a:graphic>
          <a:graphicData uri="http://schemas.openxmlformats.org/drawingml/2006/table">
            <a:tbl>
              <a:tblPr firstRow="1" firstCol="1" bandRow="1"/>
              <a:tblGrid>
                <a:gridCol w="1178786">
                  <a:extLst>
                    <a:ext uri="{9D8B030D-6E8A-4147-A177-3AD203B41FA5}">
                      <a16:colId xmlns:a16="http://schemas.microsoft.com/office/drawing/2014/main" val="3044639012"/>
                    </a:ext>
                  </a:extLst>
                </a:gridCol>
                <a:gridCol w="1280662">
                  <a:extLst>
                    <a:ext uri="{9D8B030D-6E8A-4147-A177-3AD203B41FA5}">
                      <a16:colId xmlns:a16="http://schemas.microsoft.com/office/drawing/2014/main" val="3301457282"/>
                    </a:ext>
                  </a:extLst>
                </a:gridCol>
                <a:gridCol w="1479913">
                  <a:extLst>
                    <a:ext uri="{9D8B030D-6E8A-4147-A177-3AD203B41FA5}">
                      <a16:colId xmlns:a16="http://schemas.microsoft.com/office/drawing/2014/main" val="3052795271"/>
                    </a:ext>
                  </a:extLst>
                </a:gridCol>
              </a:tblGrid>
              <a:tr h="231970">
                <a:tc rowSpan="2">
                  <a:txBody>
                    <a:bodyPr/>
                    <a:lstStyle/>
                    <a:p>
                      <a:pPr marL="0" marR="0" algn="ctr">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Treatment</a:t>
                      </a: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lgn="ctr">
                        <a:lnSpc>
                          <a:spcPct val="107000"/>
                        </a:lnSpc>
                        <a:spcBef>
                          <a:spcPts val="0"/>
                        </a:spcBef>
                        <a:spcAft>
                          <a:spcPts val="0"/>
                        </a:spcAft>
                      </a:pPr>
                      <a:r>
                        <a:rPr lang="en-US" sz="1400" dirty="0">
                          <a:solidFill>
                            <a:srgbClr val="000000"/>
                          </a:solidFill>
                          <a:effectLst/>
                          <a:latin typeface="Arial" panose="020B0604020202020204" pitchFamily="34" charset="0"/>
                          <a:cs typeface="Times New Roman" panose="02020603050405020304" pitchFamily="18" charset="0"/>
                        </a:rPr>
                        <a:t> </a:t>
                      </a:r>
                      <a:endParaRPr lang="en-US" sz="1400" dirty="0">
                        <a:effectLst/>
                        <a:latin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Time of Preparatory Care, days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508355926"/>
                  </a:ext>
                </a:extLst>
              </a:tr>
              <a:tr h="436924">
                <a:tc vMerge="1">
                  <a:txBody>
                    <a:bodyPr/>
                    <a:lstStyle/>
                    <a:p>
                      <a:pPr marL="0" marR="0" algn="ctr">
                        <a:lnSpc>
                          <a:spcPct val="107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Mean (SD)</a:t>
                      </a: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400" dirty="0"/>
                        <a:t>Median (IQR)</a:t>
                      </a:r>
                    </a:p>
                  </a:txBody>
                  <a:tcPr marL="65631" marR="6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1407396"/>
                  </a:ext>
                </a:extLst>
              </a:tr>
              <a:tr h="23849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Arial" panose="020B0604020202020204" pitchFamily="34" charset="0"/>
                          <a:ea typeface="Calibri" panose="020F0502020204030204" pitchFamily="34" charset="0"/>
                          <a:cs typeface="Arial" panose="020B0604020202020204" pitchFamily="34" charset="0"/>
                        </a:rPr>
                        <a:t>CAR T</a:t>
                      </a: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32 (16)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30 (24 - 39)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7702865"/>
                  </a:ext>
                </a:extLst>
              </a:tr>
              <a:tr h="238493">
                <a:tc>
                  <a:txBody>
                    <a:bodyPr/>
                    <a:lstStyle/>
                    <a:p>
                      <a:pPr marL="0" marR="0">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Axi-Cel</a:t>
                      </a:r>
                      <a:endParaRPr lang="en-US" sz="1400" dirty="0">
                        <a:effectLst/>
                        <a:latin typeface="Arial" panose="020B0604020202020204" pitchFamily="34" charset="0"/>
                        <a:cs typeface="Arial" panose="020B0604020202020204" pitchFamily="34"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29 (13)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26 (24 - 34)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9692964"/>
                  </a:ext>
                </a:extLst>
              </a:tr>
              <a:tr h="238493">
                <a:tc>
                  <a:txBody>
                    <a:bodyPr/>
                    <a:lstStyle/>
                    <a:p>
                      <a:pPr marL="0" marR="0">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   Tisa-</a:t>
                      </a:r>
                      <a:r>
                        <a:rPr lang="en-US" sz="1400" dirty="0" err="1">
                          <a:effectLst/>
                          <a:latin typeface="Arial" panose="020B0604020202020204" pitchFamily="34" charset="0"/>
                          <a:cs typeface="Arial" panose="020B0604020202020204" pitchFamily="34" charset="0"/>
                        </a:rPr>
                        <a:t>Cel</a:t>
                      </a:r>
                      <a:endParaRPr lang="en-US" sz="1400" dirty="0">
                        <a:effectLst/>
                        <a:latin typeface="Arial" panose="020B0604020202020204" pitchFamily="34" charset="0"/>
                        <a:cs typeface="Arial" panose="020B0604020202020204" pitchFamily="34"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40 (19)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38 (32 - 48)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0813088"/>
                  </a:ext>
                </a:extLst>
              </a:tr>
              <a:tr h="23849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none"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auto-SCT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77 (62)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78 (7 - 130)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5672437"/>
                  </a:ext>
                </a:extLst>
              </a:tr>
              <a:tr h="23849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none"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allo</a:t>
                      </a:r>
                      <a:r>
                        <a:rPr lang="en-US" sz="1400" b="1" u="none"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-SCT</a:t>
                      </a:r>
                    </a:p>
                  </a:txBody>
                  <a:tcPr marL="59560" marR="59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126 (54)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146 (107 - 165)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0790430"/>
                  </a:ext>
                </a:extLst>
              </a:tr>
            </a:tbl>
          </a:graphicData>
        </a:graphic>
      </p:graphicFrame>
    </p:spTree>
    <p:extLst>
      <p:ext uri="{BB962C8B-B14F-4D97-AF65-F5344CB8AC3E}">
        <p14:creationId xmlns:p14="http://schemas.microsoft.com/office/powerpoint/2010/main" val="256812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Kite Pharma Oral Presentation">
  <a:themeElements>
    <a:clrScheme name="Kite Pharma 4">
      <a:dk1>
        <a:srgbClr val="000000"/>
      </a:dk1>
      <a:lt1>
        <a:srgbClr val="FFFFFF"/>
      </a:lt1>
      <a:dk2>
        <a:srgbClr val="3060AD"/>
      </a:dk2>
      <a:lt2>
        <a:srgbClr val="DFEEF7"/>
      </a:lt2>
      <a:accent1>
        <a:srgbClr val="5DABD8"/>
      </a:accent1>
      <a:accent2>
        <a:srgbClr val="3060AD"/>
      </a:accent2>
      <a:accent3>
        <a:srgbClr val="EBBA51"/>
      </a:accent3>
      <a:accent4>
        <a:srgbClr val="DF558F"/>
      </a:accent4>
      <a:accent5>
        <a:srgbClr val="6B1F7D"/>
      </a:accent5>
      <a:accent6>
        <a:srgbClr val="69C394"/>
      </a:accent6>
      <a:hlink>
        <a:srgbClr val="2F4EA1"/>
      </a:hlink>
      <a:folHlink>
        <a:srgbClr val="6B1F7D"/>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7EC08B706AE4469F6C70B72F8FC6B5" ma:contentTypeVersion="8" ma:contentTypeDescription="Create a new document." ma:contentTypeScope="" ma:versionID="d4f09408ad78da4460eb15928530136d">
  <xsd:schema xmlns:xsd="http://www.w3.org/2001/XMLSchema" xmlns:xs="http://www.w3.org/2001/XMLSchema" xmlns:p="http://schemas.microsoft.com/office/2006/metadata/properties" xmlns:ns2="ada563bf-a832-414c-9123-de735371d672" xmlns:ns3="3cb7c5ec-336f-4665-bb0f-d4b9fe1adbd3" targetNamespace="http://schemas.microsoft.com/office/2006/metadata/properties" ma:root="true" ma:fieldsID="078cef773810b8f30fbc199f5249a124" ns2:_="" ns3:_="">
    <xsd:import namespace="ada563bf-a832-414c-9123-de735371d672"/>
    <xsd:import namespace="3cb7c5ec-336f-4665-bb0f-d4b9fe1adb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563bf-a832-414c-9123-de735371d6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b7c5ec-336f-4665-bb0f-d4b9fe1adb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81015A-075A-4CF1-A04E-D644384BC24C}"/>
</file>

<file path=customXml/itemProps2.xml><?xml version="1.0" encoding="utf-8"?>
<ds:datastoreItem xmlns:ds="http://schemas.openxmlformats.org/officeDocument/2006/customXml" ds:itemID="{1D64D4CD-9CF9-4D28-B607-771DF89F84A5}">
  <ds:schemaRefs>
    <ds:schemaRef ds:uri="http://schemas.microsoft.com/sharepoint/v3/contenttype/forms"/>
  </ds:schemaRefs>
</ds:datastoreItem>
</file>

<file path=customXml/itemProps3.xml><?xml version="1.0" encoding="utf-8"?>
<ds:datastoreItem xmlns:ds="http://schemas.openxmlformats.org/officeDocument/2006/customXml" ds:itemID="{97EFC12E-4020-407F-92A0-DEA766B327CC}">
  <ds:schemaRefs>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www.w3.org/XML/1998/namespace"/>
    <ds:schemaRef ds:uri="120bf363-294c-4de8-9bd3-e8f5d7916995"/>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53075</TotalTime>
  <Words>2755</Words>
  <Application>Microsoft Office PowerPoint</Application>
  <PresentationFormat>On-screen Show (16:9)</PresentationFormat>
  <Paragraphs>591</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.AppleSystemUIFont</vt:lpstr>
      <vt:lpstr>Arial</vt:lpstr>
      <vt:lpstr>BlinkMacSystemFont</vt:lpstr>
      <vt:lpstr>Calibri</vt:lpstr>
      <vt:lpstr>Open Sans</vt:lpstr>
      <vt:lpstr>Times New Roman</vt:lpstr>
      <vt:lpstr>Kite Pharma Oral Presentation</vt:lpstr>
      <vt:lpstr>Hospital Costs and Healthcare Resource Utilization (HRU) for Chimeric Antigen (CAR) T-Cell Therapy and Stem Cell Transplant (SCT) in Patients with Large B-Cell Lymphoma (LBCL) in the United States</vt:lpstr>
      <vt:lpstr>Background</vt:lpstr>
      <vt:lpstr>Methods</vt:lpstr>
      <vt:lpstr>Methods – Study Timeline</vt:lpstr>
      <vt:lpstr>Results – Study Population</vt:lpstr>
      <vt:lpstr>Results – Hospital Provider Characteristics</vt:lpstr>
      <vt:lpstr>Results – HRU of Index Procedure</vt:lpstr>
      <vt:lpstr>Results – Costs of Index Procedure</vt:lpstr>
      <vt:lpstr>Results – Preparatory Care for CAR T-cell Infusion vs SCT </vt:lpstr>
      <vt:lpstr>Results – 90- and 180-day Pre-Index Cost*</vt:lpstr>
      <vt:lpstr>Results – 180-day Post-Index HRU and Costs</vt:lpstr>
      <vt:lpstr>Results – 30-day Post-Index Adverse Events*</vt:lpstr>
      <vt:lpstr>Limitations</vt:lpstr>
      <vt:lpstr>Conclusions </vt:lpstr>
      <vt:lpstr>References</vt:lpstr>
      <vt:lpstr>Acknowledgments and Funding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Frederick L. Locke</dc:creator>
  <cp:lastModifiedBy>Chaoling Feng</cp:lastModifiedBy>
  <cp:revision>1924</cp:revision>
  <dcterms:created xsi:type="dcterms:W3CDTF">2016-03-29T18:52:48Z</dcterms:created>
  <dcterms:modified xsi:type="dcterms:W3CDTF">2022-11-10T18:06:31Z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0x010100CB7EC08B706AE4469F6C70B72F8FC6B5</vt:lpwstr>
  </property>
  <property fmtid="{D5CDD505-2E9C-101B-9397-08002B2CF9AE}" pid="3" name="MSIP_Label_418c1083-8924-401d-97ae-40f5eed0fcd8_Enabled">
    <vt:lpwstr>true</vt:lpwstr>
  </property>
  <property fmtid="{D5CDD505-2E9C-101B-9397-08002B2CF9AE}" pid="4" name="MSIP_Label_418c1083-8924-401d-97ae-40f5eed0fcd8_SetDate">
    <vt:lpwstr>2022-05-31T23:20:23Z</vt:lpwstr>
  </property>
  <property fmtid="{D5CDD505-2E9C-101B-9397-08002B2CF9AE}" pid="5" name="MSIP_Label_418c1083-8924-401d-97ae-40f5eed0fcd8_Method">
    <vt:lpwstr>Standard</vt:lpwstr>
  </property>
  <property fmtid="{D5CDD505-2E9C-101B-9397-08002B2CF9AE}" pid="6" name="MSIP_Label_418c1083-8924-401d-97ae-40f5eed0fcd8_Name">
    <vt:lpwstr>418c1083-8924-401d-97ae-40f5eed0fcd8</vt:lpwstr>
  </property>
  <property fmtid="{D5CDD505-2E9C-101B-9397-08002B2CF9AE}" pid="7" name="MSIP_Label_418c1083-8924-401d-97ae-40f5eed0fcd8_SiteId">
    <vt:lpwstr>a5a8bcaa-3292-41e6-b735-5e8b21f4dbfd</vt:lpwstr>
  </property>
  <property fmtid="{D5CDD505-2E9C-101B-9397-08002B2CF9AE}" pid="8" name="MSIP_Label_418c1083-8924-401d-97ae-40f5eed0fcd8_ActionId">
    <vt:lpwstr>ad0a3a9c-db41-4c3c-a622-983651614a16</vt:lpwstr>
  </property>
  <property fmtid="{D5CDD505-2E9C-101B-9397-08002B2CF9AE}" pid="9" name="MSIP_Label_418c1083-8924-401d-97ae-40f5eed0fcd8_ContentBits">
    <vt:lpwstr>0</vt:lpwstr>
  </property>
  <property fmtid="{D5CDD505-2E9C-101B-9397-08002B2CF9AE}" pid="10" name="MSIP_Label_d706494a-bfc2-4f46-ab17-24d8fac696a6_Enabled">
    <vt:lpwstr>true</vt:lpwstr>
  </property>
  <property fmtid="{D5CDD505-2E9C-101B-9397-08002B2CF9AE}" pid="11" name="MSIP_Label_d706494a-bfc2-4f46-ab17-24d8fac696a6_SetDate">
    <vt:lpwstr>2022-10-04T23:41:10Z</vt:lpwstr>
  </property>
  <property fmtid="{D5CDD505-2E9C-101B-9397-08002B2CF9AE}" pid="12" name="MSIP_Label_d706494a-bfc2-4f46-ab17-24d8fac696a6_Method">
    <vt:lpwstr>Standard</vt:lpwstr>
  </property>
  <property fmtid="{D5CDD505-2E9C-101B-9397-08002B2CF9AE}" pid="13" name="MSIP_Label_d706494a-bfc2-4f46-ab17-24d8fac696a6_Name">
    <vt:lpwstr>Public2</vt:lpwstr>
  </property>
  <property fmtid="{D5CDD505-2E9C-101B-9397-08002B2CF9AE}" pid="14" name="MSIP_Label_d706494a-bfc2-4f46-ab17-24d8fac696a6_SiteId">
    <vt:lpwstr>b110eddf-23ae-457c-a6f3-734d592b2847</vt:lpwstr>
  </property>
  <property fmtid="{D5CDD505-2E9C-101B-9397-08002B2CF9AE}" pid="15" name="MSIP_Label_d706494a-bfc2-4f46-ab17-24d8fac696a6_ActionId">
    <vt:lpwstr>99841212-d2ad-41d7-852f-19ee35e62d73</vt:lpwstr>
  </property>
  <property fmtid="{D5CDD505-2E9C-101B-9397-08002B2CF9AE}" pid="16" name="MSIP_Label_d706494a-bfc2-4f46-ab17-24d8fac696a6_ContentBits">
    <vt:lpwstr>0</vt:lpwstr>
  </property>
</Properties>
</file>