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8.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9.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10.xml" ContentType="application/vnd.openxmlformats-officedocument.presentationml.notesSlid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notesSlides/notesSlide11.xml" ContentType="application/vnd.openxmlformats-officedocument.presentationml.notesSlid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bookmarkIdSeed="5">
  <p:sldMasterIdLst>
    <p:sldMasterId id="2147483716" r:id="rId4"/>
  </p:sldMasterIdLst>
  <p:notesMasterIdLst>
    <p:notesMasterId r:id="rId21"/>
  </p:notesMasterIdLst>
  <p:handoutMasterIdLst>
    <p:handoutMasterId r:id="rId22"/>
  </p:handoutMasterIdLst>
  <p:sldIdLst>
    <p:sldId id="437" r:id="rId5"/>
    <p:sldId id="434" r:id="rId6"/>
    <p:sldId id="440" r:id="rId7"/>
    <p:sldId id="469" r:id="rId8"/>
    <p:sldId id="459" r:id="rId9"/>
    <p:sldId id="461" r:id="rId10"/>
    <p:sldId id="462" r:id="rId11"/>
    <p:sldId id="471" r:id="rId12"/>
    <p:sldId id="472" r:id="rId13"/>
    <p:sldId id="473" r:id="rId14"/>
    <p:sldId id="474" r:id="rId15"/>
    <p:sldId id="475" r:id="rId16"/>
    <p:sldId id="457" r:id="rId17"/>
    <p:sldId id="447" r:id="rId18"/>
    <p:sldId id="470" r:id="rId19"/>
    <p:sldId id="435" r:id="rId20"/>
  </p:sldIdLst>
  <p:sldSz cx="9144000" cy="5143500" type="screen16x9"/>
  <p:notesSz cx="6858000" cy="9144000"/>
  <p:defaultTextStyle>
    <a:defPPr>
      <a:defRPr lang="en-US"/>
    </a:defPPr>
    <a:lvl1pPr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p:defaultTextStyle>
  <p:extLst>
    <p:ext uri="{EFAFB233-063F-42B5-8137-9DF3F51BA10A}">
      <p15:sldGuideLst xmlns:p15="http://schemas.microsoft.com/office/powerpoint/2012/main">
        <p15:guide id="1" orient="horz" pos="996" userDrawn="1">
          <p15:clr>
            <a:srgbClr val="A4A3A4"/>
          </p15:clr>
        </p15:guide>
        <p15:guide id="2" pos="552" userDrawn="1">
          <p15:clr>
            <a:srgbClr val="A4A3A4"/>
          </p15:clr>
        </p15:guide>
        <p15:guide id="3" pos="3984" userDrawn="1">
          <p15:clr>
            <a:srgbClr val="A4A3A4"/>
          </p15:clr>
        </p15:guide>
        <p15:guide id="4" orient="horz" pos="2436" userDrawn="1">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2E5EA2C-8ABE-F92C-EA7C-14C1D28732C5}" name="Cui, Chendi" initials="CC" userId="S::Chendi_Cui@premierinc.com::6be5ca27-8502-4867-a74a-785424c7ea8f"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Nexus" initials="S" lastIdx="68" clrIdx="0"/>
  <p:cmAuthor id="2" name="Katherine Trueblood, PhD" initials="KT" lastIdx="21" clrIdx="1"/>
  <p:cmAuthor id="3" name="Dustin Khiem" initials="DK" lastIdx="4" clrIdx="2"/>
  <p:cmAuthor id="4" name="William Go" initials="WG" lastIdx="28" clrIdx="3"/>
  <p:cmAuthor id="5" name="Joe Jiang" initials="JJ" lastIdx="16" clrIdx="4"/>
  <p:cmAuthor id="6" name="Cathy Winter" initials="CW" lastIdx="12" clrIdx="5"/>
  <p:cmAuthor id="7" name="Nexus" initials="Nexus" lastIdx="177" clrIdx="6"/>
  <p:cmAuthor id="8" name="Rajul Jain" initials="RKJ" lastIdx="24" clrIdx="7"/>
  <p:cmAuthor id="9" name="Armen Mardiros" initials="AM" lastIdx="9" clrIdx="8"/>
  <p:cmAuthor id="10" name="Christopher Waldapfel" initials="CW" lastIdx="93" clrIdx="9"/>
  <p:cmAuthor id="11" name="Nexus GG Science" initials="NG" lastIdx="43" clrIdx="10"/>
  <p:cmAuthor id="12" name="A M" initials="AM" lastIdx="5" clrIdx="11"/>
  <p:cmAuthor id="13" name="Nexus" initials="NS" lastIdx="62" clrIdx="12"/>
  <p:cmAuthor id="14" name="BioLinx" initials="BioLinx" lastIdx="26" clrIdx="13"/>
  <p:cmAuthor id="15" name="Skye Geherin" initials="SG" lastIdx="5" clrIdx="14"/>
  <p:cmAuthor id="16" name="Adrian Bot" initials="AB" lastIdx="16" clrIdx="15"/>
  <p:cmAuthor id="17" name="Beverly Stanley" initials="BS" lastIdx="20" clrIdx="16"/>
  <p:cmAuthor id="18" name="Biolinx" initials="Biolinx" lastIdx="1" clrIdx="17"/>
  <p:cmAuthor id="19" name="Nexus" initials="NGGS" lastIdx="64" clrIdx="18"/>
  <p:cmAuthor id="20" name="Nexus" initials="Nx" lastIdx="74" clrIdx="19">
    <p:extLst>
      <p:ext uri="{19B8F6BF-5375-455C-9EA6-DF929625EA0E}">
        <p15:presenceInfo xmlns:p15="http://schemas.microsoft.com/office/powerpoint/2012/main" userId="Nexus" providerId="None"/>
      </p:ext>
    </p:extLst>
  </p:cmAuthor>
  <p:cmAuthor id="21" name="Allen Xue" initials="Nx" lastIdx="2" clrIdx="20">
    <p:extLst>
      <p:ext uri="{19B8F6BF-5375-455C-9EA6-DF929625EA0E}">
        <p15:presenceInfo xmlns:p15="http://schemas.microsoft.com/office/powerpoint/2012/main" userId="Allen Xue" providerId="None"/>
      </p:ext>
    </p:extLst>
  </p:cmAuthor>
  <p:cmAuthor id="22" name="Joe Jiang" initials="Nx" lastIdx="12" clrIdx="21">
    <p:extLst>
      <p:ext uri="{19B8F6BF-5375-455C-9EA6-DF929625EA0E}">
        <p15:presenceInfo xmlns:p15="http://schemas.microsoft.com/office/powerpoint/2012/main" userId="Joe Jiang" providerId="None"/>
      </p:ext>
    </p:extLst>
  </p:cmAuthor>
  <p:cmAuthor id="23" name="Patrick Stiff" initials="Nx" lastIdx="1" clrIdx="22">
    <p:extLst>
      <p:ext uri="{19B8F6BF-5375-455C-9EA6-DF929625EA0E}">
        <p15:presenceInfo xmlns:p15="http://schemas.microsoft.com/office/powerpoint/2012/main" userId="Patrick Stiff" providerId="None"/>
      </p:ext>
    </p:extLst>
  </p:cmAuthor>
  <p:cmAuthor id="24" name="Lazaros Lekakis" initials="Nx" lastIdx="1" clrIdx="23">
    <p:extLst>
      <p:ext uri="{19B8F6BF-5375-455C-9EA6-DF929625EA0E}">
        <p15:presenceInfo xmlns:p15="http://schemas.microsoft.com/office/powerpoint/2012/main" userId="Lazaros Lekakis" providerId="None"/>
      </p:ext>
    </p:extLst>
  </p:cmAuthor>
  <p:cmAuthor id="25" name="David Miklos" initials="Nx" lastIdx="1" clrIdx="24">
    <p:extLst>
      <p:ext uri="{19B8F6BF-5375-455C-9EA6-DF929625EA0E}">
        <p15:presenceInfo xmlns:p15="http://schemas.microsoft.com/office/powerpoint/2012/main" userId="David Miklos" providerId="None"/>
      </p:ext>
    </p:extLst>
  </p:cmAuthor>
  <p:cmAuthor id="26" name="Umar Farooq" initials="Nx" lastIdx="5" clrIdx="25">
    <p:extLst>
      <p:ext uri="{19B8F6BF-5375-455C-9EA6-DF929625EA0E}">
        <p15:presenceInfo xmlns:p15="http://schemas.microsoft.com/office/powerpoint/2012/main" userId="Umar Farooq" providerId="None"/>
      </p:ext>
    </p:extLst>
  </p:cmAuthor>
  <p:cmAuthor id="27" name="Team 9 Science" initials="T9S" lastIdx="21" clrIdx="26">
    <p:extLst>
      <p:ext uri="{19B8F6BF-5375-455C-9EA6-DF929625EA0E}">
        <p15:presenceInfo xmlns:p15="http://schemas.microsoft.com/office/powerpoint/2012/main" userId="Team 9 Science" providerId="None"/>
      </p:ext>
    </p:extLst>
  </p:cmAuthor>
  <p:cmAuthor id="28" name="Jenny Kim" initials="JK" lastIdx="3" clrIdx="27">
    <p:extLst>
      <p:ext uri="{19B8F6BF-5375-455C-9EA6-DF929625EA0E}">
        <p15:presenceInfo xmlns:p15="http://schemas.microsoft.com/office/powerpoint/2012/main" userId="S-1-5-21-3008774973-3247515278-340131690-9989" providerId="AD"/>
      </p:ext>
    </p:extLst>
  </p:cmAuthor>
  <p:cmAuthor id="29" name="Judith Orvos" initials="JO" lastIdx="17" clrIdx="28">
    <p:extLst>
      <p:ext uri="{19B8F6BF-5375-455C-9EA6-DF929625EA0E}">
        <p15:presenceInfo xmlns:p15="http://schemas.microsoft.com/office/powerpoint/2012/main" userId="Judith Orvos" providerId="None"/>
      </p:ext>
    </p:extLst>
  </p:cmAuthor>
  <p:cmAuthor id="30" name="Team9" initials="SG" lastIdx="1" clrIdx="29">
    <p:extLst>
      <p:ext uri="{19B8F6BF-5375-455C-9EA6-DF929625EA0E}">
        <p15:presenceInfo xmlns:p15="http://schemas.microsoft.com/office/powerpoint/2012/main" userId="Team9" providerId="None"/>
      </p:ext>
    </p:extLst>
  </p:cmAuthor>
  <p:cmAuthor id="31" name="Anny Wong" initials="AW" lastIdx="8" clrIdx="30">
    <p:extLst>
      <p:ext uri="{19B8F6BF-5375-455C-9EA6-DF929625EA0E}">
        <p15:presenceInfo xmlns:p15="http://schemas.microsoft.com/office/powerpoint/2012/main" userId="S::Anny.Wong@Inovalon.Global::ce4a8b25-6357-41b0-8048-b7ac89a2f2e6" providerId="AD"/>
      </p:ext>
    </p:extLst>
  </p:cmAuthor>
  <p:cmAuthor id="32" name="Sonia Jung" initials="SJ" lastIdx="6" clrIdx="31">
    <p:extLst>
      <p:ext uri="{19B8F6BF-5375-455C-9EA6-DF929625EA0E}">
        <p15:presenceInfo xmlns:p15="http://schemas.microsoft.com/office/powerpoint/2012/main" userId="S-1-5-21-790525478-854245398-839522115-6034308" providerId="AD"/>
      </p:ext>
    </p:extLst>
  </p:cmAuthor>
  <p:cmAuthor id="33" name="Sally Wade" initials="SWW" lastIdx="30" clrIdx="32"/>
  <p:cmAuthor id="34" name="Chaoling Feng" initials="CF" lastIdx="56" clrIdx="33">
    <p:extLst>
      <p:ext uri="{19B8F6BF-5375-455C-9EA6-DF929625EA0E}">
        <p15:presenceInfo xmlns:p15="http://schemas.microsoft.com/office/powerpoint/2012/main" userId="S::chaoling.feng@gilead.com::e8db2cac-130f-447d-a313-c8ca8c741835" providerId="AD"/>
      </p:ext>
    </p:extLst>
  </p:cmAuthor>
  <p:cmAuthor id="35" name="Cui, Chendi" initials="CC" lastIdx="92" clrIdx="34">
    <p:extLst>
      <p:ext uri="{19B8F6BF-5375-455C-9EA6-DF929625EA0E}">
        <p15:presenceInfo xmlns:p15="http://schemas.microsoft.com/office/powerpoint/2012/main" userId="S::Chendi_Cui@premierinc.com::6be5ca27-8502-4867-a74a-785424c7ea8f" providerId="AD"/>
      </p:ext>
    </p:extLst>
  </p:cmAuthor>
  <p:cmAuthor id="36" name="Christine Fu" initials="CF" lastIdx="51" clrIdx="35">
    <p:extLst>
      <p:ext uri="{19B8F6BF-5375-455C-9EA6-DF929625EA0E}">
        <p15:presenceInfo xmlns:p15="http://schemas.microsoft.com/office/powerpoint/2012/main" userId="S::christine.fu1@gilead.com::ed058007-9142-4b92-b175-c43df4de985f" providerId="AD"/>
      </p:ext>
    </p:extLst>
  </p:cmAuthor>
  <p:cmAuthor id="37" name="Rosenthal, Ning" initials="RN" lastIdx="6" clrIdx="36">
    <p:extLst>
      <p:ext uri="{19B8F6BF-5375-455C-9EA6-DF929625EA0E}">
        <p15:presenceInfo xmlns:p15="http://schemas.microsoft.com/office/powerpoint/2012/main" userId="S::Ning_Rosenthal@premierinc.com::12e1e273-b32b-4e0c-8773-682e0317a79b" providerId="AD"/>
      </p:ext>
    </p:extLst>
  </p:cmAuthor>
  <p:cmAuthor id="38" name="Anna Purdum" initials="AP" lastIdx="15" clrIdx="37">
    <p:extLst>
      <p:ext uri="{19B8F6BF-5375-455C-9EA6-DF929625EA0E}">
        <p15:presenceInfo xmlns:p15="http://schemas.microsoft.com/office/powerpoint/2012/main" userId="S::apurdum@gilead.com::1d364140-7eac-4ad5-a093-0083f0939c61" providerId="AD"/>
      </p:ext>
    </p:extLst>
  </p:cmAuthor>
  <p:cmAuthor id="39" name="Julia Snider" initials="JS" lastIdx="20" clrIdx="38">
    <p:extLst>
      <p:ext uri="{19B8F6BF-5375-455C-9EA6-DF929625EA0E}">
        <p15:presenceInfo xmlns:p15="http://schemas.microsoft.com/office/powerpoint/2012/main" userId="S::julia.snider2@gilead.com::da365385-9156-49c2-91c6-867972f8d633" providerId="AD"/>
      </p:ext>
    </p:extLst>
  </p:cmAuthor>
  <p:cmAuthor id="40" name="Clare Spooner" initials="CS" lastIdx="11" clrIdx="39">
    <p:extLst>
      <p:ext uri="{19B8F6BF-5375-455C-9EA6-DF929625EA0E}">
        <p15:presenceInfo xmlns:p15="http://schemas.microsoft.com/office/powerpoint/2012/main" userId="S::clare.spooner1@gilead.com::4d598c64-8dac-47d8-9d44-4b6c2f8af4e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64E8E"/>
    <a:srgbClr val="BFBFBF"/>
    <a:srgbClr val="D59918"/>
    <a:srgbClr val="FFFFFF"/>
    <a:srgbClr val="D2DEF2"/>
    <a:srgbClr val="C3C3C3"/>
    <a:srgbClr val="595959"/>
    <a:srgbClr val="FFFF00"/>
    <a:srgbClr val="3060AD"/>
    <a:srgbClr val="DFEEF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6750" autoAdjust="0"/>
    <p:restoredTop sz="85427" autoAdjust="0"/>
  </p:normalViewPr>
  <p:slideViewPr>
    <p:cSldViewPr snapToGrid="0" snapToObjects="1">
      <p:cViewPr varScale="1">
        <p:scale>
          <a:sx n="124" d="100"/>
          <a:sy n="124" d="100"/>
        </p:scale>
        <p:origin x="822" y="96"/>
      </p:cViewPr>
      <p:guideLst>
        <p:guide orient="horz" pos="996"/>
        <p:guide pos="552"/>
        <p:guide pos="3984"/>
        <p:guide orient="horz" pos="2436"/>
      </p:guideLst>
    </p:cSldViewPr>
  </p:slideViewPr>
  <p:notesTextViewPr>
    <p:cViewPr>
      <p:scale>
        <a:sx n="150" d="100"/>
        <a:sy n="150" d="100"/>
      </p:scale>
      <p:origin x="0" y="0"/>
    </p:cViewPr>
  </p:notesTextViewPr>
  <p:sorterViewPr>
    <p:cViewPr>
      <p:scale>
        <a:sx n="125" d="100"/>
        <a:sy n="125" d="100"/>
      </p:scale>
      <p:origin x="0" y="-288"/>
    </p:cViewPr>
  </p:sorterViewPr>
  <p:notesViewPr>
    <p:cSldViewPr snapToGrid="0" snapToObjects="1">
      <p:cViewPr varScale="1">
        <p:scale>
          <a:sx n="67" d="100"/>
          <a:sy n="67" d="100"/>
        </p:scale>
        <p:origin x="3043" y="6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commentAuthors" Target="commentAuthors.xml"/><Relationship Id="rId28" Type="http://schemas.microsoft.com/office/2018/10/relationships/authors" Target="author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handoutMaster" Target="handoutMasters/handoutMaster1.xml"/><Relationship Id="rId27"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openxmlformats.org/officeDocument/2006/relationships/oleObject" Target="Book3"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Book3"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https://premierinc-my.sharepoint.com/personal/chendi_cui_premierinc_com/Documents/Projects/Kite_CART/Presentation/Figures.xlsx"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Book3" TargetMode="External"/><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oleObject" Target="https://premierinc-my.sharepoint.com/personal/chendi_cui_premierinc_com/Documents/Projects/Kite_CART/Presentation/Figures.xlsx" TargetMode="External"/><Relationship Id="rId2" Type="http://schemas.microsoft.com/office/2011/relationships/chartColorStyle" Target="colors5.xml"/><Relationship Id="rId1" Type="http://schemas.microsoft.com/office/2011/relationships/chartStyle" Target="style5.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4"/>
    </mc:Choice>
    <mc:Fallback>
      <c:style val="4"/>
    </mc:Fallback>
  </mc:AlternateContent>
  <c:chart>
    <c:autoTitleDeleted val="1"/>
    <c:plotArea>
      <c:layout>
        <c:manualLayout>
          <c:layoutTarget val="inner"/>
          <c:xMode val="edge"/>
          <c:yMode val="edge"/>
          <c:x val="6.462700832916117E-2"/>
          <c:y val="5.3653128096216196E-2"/>
          <c:w val="0.91947703791361335"/>
          <c:h val="0.7173446584103117"/>
        </c:manualLayout>
      </c:layout>
      <c:barChart>
        <c:barDir val="col"/>
        <c:grouping val="clustered"/>
        <c:varyColors val="0"/>
        <c:ser>
          <c:idx val="0"/>
          <c:order val="0"/>
          <c:tx>
            <c:strRef>
              <c:f>Sheet1!$B$1</c:f>
              <c:strCache>
                <c:ptCount val="1"/>
                <c:pt idx="0">
                  <c:v>CAR T</c:v>
                </c:pt>
              </c:strCache>
            </c:strRef>
          </c:tx>
          <c:spPr>
            <a:solidFill>
              <a:schemeClr val="accent2">
                <a:shade val="65000"/>
              </a:schemeClr>
            </a:solidFill>
            <a:ln>
              <a:noFill/>
            </a:ln>
            <a:effectLst/>
          </c:spPr>
          <c:invertIfNegative val="0"/>
          <c:dLbls>
            <c:dLbl>
              <c:idx val="0"/>
              <c:tx>
                <c:rich>
                  <a:bodyPr/>
                  <a:lstStyle/>
                  <a:p>
                    <a:fld id="{9975C232-7695-404E-A21D-9E69C64F7757}" type="VALUE">
                      <a:rPr lang="en-US" baseline="0"/>
                      <a:pPr/>
                      <a:t>[VALUE]</a:t>
                    </a:fld>
                    <a:endParaRPr lang="en-US"/>
                  </a:p>
                </c:rich>
              </c:tx>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1-BA41-4F0D-B7E0-24CA5DCE287C}"/>
                </c:ext>
              </c:extLst>
            </c:dLbl>
            <c:dLbl>
              <c:idx val="2"/>
              <c:layout>
                <c:manualLayout>
                  <c:x val="-8.6705202312139257E-3"/>
                  <c:y val="-1.2427655989996714E-16"/>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BA41-4F0D-B7E0-24CA5DCE287C}"/>
                </c:ext>
              </c:extLst>
            </c:dLbl>
            <c:numFmt formatCode="&quot;$&quot;#,##0" sourceLinked="0"/>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Total cost</c:v>
                </c:pt>
                <c:pt idx="1">
                  <c:v>Pharmacy cost</c:v>
                </c:pt>
                <c:pt idx="2">
                  <c:v>Non-pharmacy cost</c:v>
                </c:pt>
                <c:pt idx="3">
                  <c:v>Fixed cost</c:v>
                </c:pt>
                <c:pt idx="4">
                  <c:v>Variable cost</c:v>
                </c:pt>
              </c:strCache>
            </c:strRef>
          </c:cat>
          <c:val>
            <c:numRef>
              <c:f>Sheet1!$B$2:$B$6</c:f>
              <c:numCache>
                <c:formatCode>_(* #,##0_);_(* \(#,##0\);_(* "-"??_);_(@_)</c:formatCode>
                <c:ptCount val="5"/>
                <c:pt idx="0" formatCode="General">
                  <c:v>371406</c:v>
                </c:pt>
                <c:pt idx="1">
                  <c:v>330125</c:v>
                </c:pt>
                <c:pt idx="2">
                  <c:v>41590</c:v>
                </c:pt>
                <c:pt idx="3">
                  <c:v>66838</c:v>
                </c:pt>
                <c:pt idx="4">
                  <c:v>316196</c:v>
                </c:pt>
              </c:numCache>
            </c:numRef>
          </c:val>
          <c:extLst>
            <c:ext xmlns:c16="http://schemas.microsoft.com/office/drawing/2014/chart" uri="{C3380CC4-5D6E-409C-BE32-E72D297353CC}">
              <c16:uniqueId val="{00000000-B0D1-42D2-908C-4EFA0FF6D5E7}"/>
            </c:ext>
          </c:extLst>
        </c:ser>
        <c:ser>
          <c:idx val="1"/>
          <c:order val="1"/>
          <c:tx>
            <c:strRef>
              <c:f>Sheet1!$C$1</c:f>
              <c:strCache>
                <c:ptCount val="1"/>
                <c:pt idx="0">
                  <c:v>Auto-SCT</c:v>
                </c:pt>
              </c:strCache>
            </c:strRef>
          </c:tx>
          <c:spPr>
            <a:solidFill>
              <a:schemeClr val="accent3">
                <a:lumMod val="75000"/>
              </a:schemeClr>
            </a:solidFill>
            <a:ln>
              <a:noFill/>
            </a:ln>
            <a:effectLst/>
          </c:spPr>
          <c:invertIfNegative val="0"/>
          <c:dLbls>
            <c:dLbl>
              <c:idx val="1"/>
              <c:layout>
                <c:manualLayout>
                  <c:x val="0"/>
                  <c:y val="1.0638440454889661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0B37-4714-AE03-C90DCA1DDE9B}"/>
                </c:ext>
              </c:extLst>
            </c:dLbl>
            <c:numFmt formatCode="&quot;$&quot;#,##0" sourceLinked="0"/>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Total cost</c:v>
                </c:pt>
                <c:pt idx="1">
                  <c:v>Pharmacy cost</c:v>
                </c:pt>
                <c:pt idx="2">
                  <c:v>Non-pharmacy cost</c:v>
                </c:pt>
                <c:pt idx="3">
                  <c:v>Fixed cost</c:v>
                </c:pt>
                <c:pt idx="4">
                  <c:v>Variable cost</c:v>
                </c:pt>
              </c:strCache>
            </c:strRef>
          </c:cat>
          <c:val>
            <c:numRef>
              <c:f>Sheet1!$C$2:$C$6</c:f>
              <c:numCache>
                <c:formatCode>_(* #,##0_);_(* \(#,##0\);_(* "-"??_);_(@_)</c:formatCode>
                <c:ptCount val="5"/>
                <c:pt idx="0">
                  <c:v>96583</c:v>
                </c:pt>
                <c:pt idx="1">
                  <c:v>44790</c:v>
                </c:pt>
                <c:pt idx="2">
                  <c:v>51826</c:v>
                </c:pt>
                <c:pt idx="3">
                  <c:v>40068</c:v>
                </c:pt>
                <c:pt idx="4">
                  <c:v>56788</c:v>
                </c:pt>
              </c:numCache>
            </c:numRef>
          </c:val>
          <c:extLst>
            <c:ext xmlns:c16="http://schemas.microsoft.com/office/drawing/2014/chart" uri="{C3380CC4-5D6E-409C-BE32-E72D297353CC}">
              <c16:uniqueId val="{00000001-B0D1-42D2-908C-4EFA0FF6D5E7}"/>
            </c:ext>
          </c:extLst>
        </c:ser>
        <c:ser>
          <c:idx val="2"/>
          <c:order val="2"/>
          <c:tx>
            <c:strRef>
              <c:f>Sheet1!$D$1</c:f>
              <c:strCache>
                <c:ptCount val="1"/>
                <c:pt idx="0">
                  <c:v>Allo-SCT</c:v>
                </c:pt>
              </c:strCache>
            </c:strRef>
          </c:tx>
          <c:spPr>
            <a:solidFill>
              <a:srgbClr val="BFBFBF"/>
            </a:solidFill>
            <a:ln>
              <a:noFill/>
            </a:ln>
            <a:effectLst/>
          </c:spPr>
          <c:invertIfNegative val="0"/>
          <c:dLbls>
            <c:dLbl>
              <c:idx val="0"/>
              <c:tx>
                <c:rich>
                  <a:bodyPr/>
                  <a:lstStyle/>
                  <a:p>
                    <a:fld id="{6708B494-B3CB-4E18-A75A-402188BFF731}" type="VALUE">
                      <a:rPr lang="en-US" smtClean="0"/>
                      <a:pPr/>
                      <a:t>[VALUE]</a:t>
                    </a:fld>
                    <a:endParaRPr lang="en-US"/>
                  </a:p>
                </c:rich>
              </c:tx>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0-0B37-4714-AE03-C90DCA1DDE9B}"/>
                </c:ext>
              </c:extLst>
            </c:dLbl>
            <c:dLbl>
              <c:idx val="1"/>
              <c:tx>
                <c:rich>
                  <a:bodyPr/>
                  <a:lstStyle/>
                  <a:p>
                    <a:fld id="{5EABB60E-A609-42AA-A3D1-422EA5FFD1A1}" type="VALUE">
                      <a:rPr lang="en-US" smtClean="0"/>
                      <a:pPr/>
                      <a:t>[VALUE]</a:t>
                    </a:fld>
                    <a:endParaRPr lang="en-US"/>
                  </a:p>
                </c:rich>
              </c:tx>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1-0B37-4714-AE03-C90DCA1DDE9B}"/>
                </c:ext>
              </c:extLst>
            </c:dLbl>
            <c:dLbl>
              <c:idx val="2"/>
              <c:tx>
                <c:rich>
                  <a:bodyPr/>
                  <a:lstStyle/>
                  <a:p>
                    <a:fld id="{054E0D48-6FEF-43B0-8335-A4130B1AC9C6}" type="VALUE">
                      <a:rPr lang="en-US" smtClean="0"/>
                      <a:pPr/>
                      <a:t>[VALUE]</a:t>
                    </a:fld>
                    <a:endParaRPr lang="en-US"/>
                  </a:p>
                </c:rich>
              </c:tx>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2-0B37-4714-AE03-C90DCA1DDE9B}"/>
                </c:ext>
              </c:extLst>
            </c:dLbl>
            <c:dLbl>
              <c:idx val="3"/>
              <c:tx>
                <c:rich>
                  <a:bodyPr/>
                  <a:lstStyle/>
                  <a:p>
                    <a:fld id="{3E4002E6-69F7-4D6B-BB4E-BEEA0D613E10}" type="VALUE">
                      <a:rPr lang="en-US" smtClean="0"/>
                      <a:pPr/>
                      <a:t>[VALUE]</a:t>
                    </a:fld>
                    <a:endParaRPr lang="en-US"/>
                  </a:p>
                </c:rich>
              </c:tx>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3-0B37-4714-AE03-C90DCA1DDE9B}"/>
                </c:ext>
              </c:extLst>
            </c:dLbl>
            <c:dLbl>
              <c:idx val="4"/>
              <c:tx>
                <c:rich>
                  <a:bodyPr/>
                  <a:lstStyle/>
                  <a:p>
                    <a:fld id="{15B1BE7C-16E1-4817-B170-CA7B73A4161E}" type="VALUE">
                      <a:rPr lang="en-US" smtClean="0"/>
                      <a:pPr/>
                      <a:t>[VALUE]</a:t>
                    </a:fld>
                    <a:endParaRPr lang="en-US"/>
                  </a:p>
                </c:rich>
              </c:tx>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4-0B37-4714-AE03-C90DCA1DDE9B}"/>
                </c:ext>
              </c:extLst>
            </c:dLbl>
            <c:numFmt formatCode="&quot;$&quot;#,##0" sourceLinked="0"/>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Total cost</c:v>
                </c:pt>
                <c:pt idx="1">
                  <c:v>Pharmacy cost</c:v>
                </c:pt>
                <c:pt idx="2">
                  <c:v>Non-pharmacy cost</c:v>
                </c:pt>
                <c:pt idx="3">
                  <c:v>Fixed cost</c:v>
                </c:pt>
                <c:pt idx="4">
                  <c:v>Variable cost</c:v>
                </c:pt>
              </c:strCache>
            </c:strRef>
          </c:cat>
          <c:val>
            <c:numRef>
              <c:f>Sheet1!$D$2:$D$6</c:f>
              <c:numCache>
                <c:formatCode>_(* #,##0_);_(* \(#,##0\);_(* "-"??_);_(@_)</c:formatCode>
                <c:ptCount val="5"/>
                <c:pt idx="0">
                  <c:v>168962</c:v>
                </c:pt>
                <c:pt idx="1">
                  <c:v>57713</c:v>
                </c:pt>
                <c:pt idx="2">
                  <c:v>112451</c:v>
                </c:pt>
                <c:pt idx="3">
                  <c:v>78955</c:v>
                </c:pt>
                <c:pt idx="4">
                  <c:v>90007</c:v>
                </c:pt>
              </c:numCache>
            </c:numRef>
          </c:val>
          <c:extLst>
            <c:ext xmlns:c16="http://schemas.microsoft.com/office/drawing/2014/chart" uri="{C3380CC4-5D6E-409C-BE32-E72D297353CC}">
              <c16:uniqueId val="{00000002-B0D1-42D2-908C-4EFA0FF6D5E7}"/>
            </c:ext>
          </c:extLst>
        </c:ser>
        <c:dLbls>
          <c:showLegendKey val="0"/>
          <c:showVal val="0"/>
          <c:showCatName val="0"/>
          <c:showSerName val="0"/>
          <c:showPercent val="0"/>
          <c:showBubbleSize val="0"/>
        </c:dLbls>
        <c:gapWidth val="219"/>
        <c:overlap val="-27"/>
        <c:axId val="1481621855"/>
        <c:axId val="1481598559"/>
      </c:barChart>
      <c:catAx>
        <c:axId val="1481621855"/>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0" spcFirstLastPara="1" vertOverflow="ellipsis"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1481598559"/>
        <c:crosses val="autoZero"/>
        <c:auto val="1"/>
        <c:lblAlgn val="ctr"/>
        <c:lblOffset val="100"/>
        <c:noMultiLvlLbl val="0"/>
      </c:catAx>
      <c:valAx>
        <c:axId val="1481598559"/>
        <c:scaling>
          <c:orientation val="minMax"/>
        </c:scaling>
        <c:delete val="0"/>
        <c:axPos val="l"/>
        <c:majorGridlines>
          <c:spPr>
            <a:ln w="9525" cap="flat" cmpd="sng" algn="ctr">
              <a:solidFill>
                <a:schemeClr val="tx1">
                  <a:lumMod val="15000"/>
                  <a:lumOff val="85000"/>
                </a:schemeClr>
              </a:solidFill>
              <a:round/>
            </a:ln>
            <a:effectLst/>
          </c:spPr>
        </c:majorGridlines>
        <c:numFmt formatCode="[&gt;999999]&quot;$&quot;#,,&quot;M&quot;;[&gt;0]&quot;$&quot;#,&quot;K&quot;;#" sourceLinked="0"/>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n-US"/>
          </a:p>
        </c:txPr>
        <c:crossAx val="1481621855"/>
        <c:crosses val="autoZero"/>
        <c:crossBetween val="between"/>
        <c:majorUnit val="50000"/>
      </c:valAx>
      <c:spPr>
        <a:noFill/>
        <a:ln>
          <a:noFill/>
        </a:ln>
        <a:effectLst/>
      </c:spPr>
    </c:plotArea>
    <c:legend>
      <c:legendPos val="b"/>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4"/>
    </mc:Choice>
    <mc:Fallback>
      <c:style val="4"/>
    </mc:Fallback>
  </mc:AlternateContent>
  <c:chart>
    <c:title>
      <c:overlay val="0"/>
      <c:spPr>
        <a:noFill/>
        <a:ln>
          <a:noFill/>
        </a:ln>
        <a:effectLst/>
      </c:spPr>
      <c:txPr>
        <a:bodyPr rot="0" spcFirstLastPara="1" vertOverflow="ellipsis" vert="horz" wrap="square" anchor="ctr" anchorCtr="1"/>
        <a:lstStyle/>
        <a:p>
          <a:pPr>
            <a:defRPr sz="16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Sheet1!$A$32</c:f>
              <c:strCache>
                <c:ptCount val="1"/>
                <c:pt idx="0">
                  <c:v>Total Costs of Preparatory Care</c:v>
                </c:pt>
              </c:strCache>
            </c:strRef>
          </c:tx>
          <c:spPr>
            <a:solidFill>
              <a:schemeClr val="accent3">
                <a:lumMod val="75000"/>
              </a:schemeClr>
            </a:solidFill>
            <a:ln>
              <a:noFill/>
            </a:ln>
            <a:effectLst/>
          </c:spPr>
          <c:invertIfNegative val="0"/>
          <c:dPt>
            <c:idx val="0"/>
            <c:invertIfNegative val="0"/>
            <c:bubble3D val="0"/>
            <c:spPr>
              <a:solidFill>
                <a:schemeClr val="tx2">
                  <a:lumMod val="75000"/>
                </a:schemeClr>
              </a:solidFill>
              <a:ln>
                <a:noFill/>
              </a:ln>
              <a:effectLst/>
            </c:spPr>
            <c:extLst>
              <c:ext xmlns:c16="http://schemas.microsoft.com/office/drawing/2014/chart" uri="{C3380CC4-5D6E-409C-BE32-E72D297353CC}">
                <c16:uniqueId val="{00000002-73EA-426A-B508-A83C340F7EC2}"/>
              </c:ext>
            </c:extLst>
          </c:dPt>
          <c:dPt>
            <c:idx val="1"/>
            <c:invertIfNegative val="0"/>
            <c:bubble3D val="0"/>
            <c:spPr>
              <a:solidFill>
                <a:schemeClr val="accent3">
                  <a:lumMod val="75000"/>
                </a:schemeClr>
              </a:solidFill>
              <a:ln>
                <a:noFill/>
              </a:ln>
              <a:effectLst/>
            </c:spPr>
            <c:extLst>
              <c:ext xmlns:c16="http://schemas.microsoft.com/office/drawing/2014/chart" uri="{C3380CC4-5D6E-409C-BE32-E72D297353CC}">
                <c16:uniqueId val="{00000001-73EA-426A-B508-A83C340F7EC2}"/>
              </c:ext>
            </c:extLst>
          </c:dPt>
          <c:dPt>
            <c:idx val="2"/>
            <c:invertIfNegative val="0"/>
            <c:bubble3D val="0"/>
            <c:spPr>
              <a:solidFill>
                <a:srgbClr val="BFBFBF"/>
              </a:solidFill>
              <a:ln>
                <a:noFill/>
              </a:ln>
              <a:effectLst/>
            </c:spPr>
            <c:extLst>
              <c:ext xmlns:c16="http://schemas.microsoft.com/office/drawing/2014/chart" uri="{C3380CC4-5D6E-409C-BE32-E72D297353CC}">
                <c16:uniqueId val="{00000004-4C77-447A-9051-307E83E4D11D}"/>
              </c:ext>
            </c:extLst>
          </c:dPt>
          <c:dLbls>
            <c:dLbl>
              <c:idx val="0"/>
              <c:numFmt formatCode="&quot;$&quot;#,##0" sourceLinked="0"/>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tx1">
                          <a:lumMod val="75000"/>
                          <a:lumOff val="25000"/>
                        </a:schemeClr>
                      </a:solidFill>
                      <a:effectLst/>
                      <a:latin typeface="+mn-lt"/>
                      <a:ea typeface="+mn-ea"/>
                      <a:cs typeface="+mn-cs"/>
                    </a:defRPr>
                  </a:pPr>
                  <a:endParaRPr lang="en-US"/>
                </a:p>
              </c:txPr>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73EA-426A-B508-A83C340F7EC2}"/>
                </c:ext>
              </c:extLst>
            </c:dLbl>
            <c:dLbl>
              <c:idx val="1"/>
              <c:numFmt formatCode="&quot;$&quot;#,##0" sourceLinked="0"/>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73EA-426A-B508-A83C340F7EC2}"/>
                </c:ext>
              </c:extLst>
            </c:dLbl>
            <c:dLbl>
              <c:idx val="2"/>
              <c:numFmt formatCode="&quot;$&quot;#,##0" sourceLinked="0"/>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4C77-447A-9051-307E83E4D11D}"/>
                </c:ext>
              </c:extLst>
            </c:dLbl>
            <c:numFmt formatCode="&quot;$&quot;#,##0" sourceLinked="0"/>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Sheet1!$B$31:$D$31</c:f>
              <c:strCache>
                <c:ptCount val="3"/>
                <c:pt idx="0">
                  <c:v>CAR T</c:v>
                </c:pt>
                <c:pt idx="1">
                  <c:v>Auto-SCT</c:v>
                </c:pt>
                <c:pt idx="2">
                  <c:v>Allo-SCT</c:v>
                </c:pt>
              </c:strCache>
            </c:strRef>
          </c:cat>
          <c:val>
            <c:numRef>
              <c:f>Sheet1!$B$32:$D$32</c:f>
              <c:numCache>
                <c:formatCode>_(* #,##0_);_(* \(#,##0\);_(* "-"??_);_(@_)</c:formatCode>
                <c:ptCount val="3"/>
                <c:pt idx="0" formatCode="#,##0">
                  <c:v>16441</c:v>
                </c:pt>
                <c:pt idx="1">
                  <c:v>82030</c:v>
                </c:pt>
                <c:pt idx="2">
                  <c:v>117573</c:v>
                </c:pt>
              </c:numCache>
            </c:numRef>
          </c:val>
          <c:extLst>
            <c:ext xmlns:c16="http://schemas.microsoft.com/office/drawing/2014/chart" uri="{C3380CC4-5D6E-409C-BE32-E72D297353CC}">
              <c16:uniqueId val="{00000000-73EA-426A-B508-A83C340F7EC2}"/>
            </c:ext>
          </c:extLst>
        </c:ser>
        <c:dLbls>
          <c:showLegendKey val="0"/>
          <c:showVal val="0"/>
          <c:showCatName val="0"/>
          <c:showSerName val="0"/>
          <c:showPercent val="0"/>
          <c:showBubbleSize val="0"/>
        </c:dLbls>
        <c:gapWidth val="219"/>
        <c:overlap val="-27"/>
        <c:axId val="1441623807"/>
        <c:axId val="1441617567"/>
      </c:barChart>
      <c:catAx>
        <c:axId val="1441623807"/>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crossAx val="1441617567"/>
        <c:crosses val="autoZero"/>
        <c:auto val="1"/>
        <c:lblAlgn val="ctr"/>
        <c:lblOffset val="100"/>
        <c:noMultiLvlLbl val="0"/>
      </c:catAx>
      <c:valAx>
        <c:axId val="1441617567"/>
        <c:scaling>
          <c:orientation val="minMax"/>
        </c:scaling>
        <c:delete val="0"/>
        <c:axPos val="l"/>
        <c:majorGridlines>
          <c:spPr>
            <a:ln w="9525" cap="flat" cmpd="sng" algn="ctr">
              <a:solidFill>
                <a:schemeClr val="tx1">
                  <a:lumMod val="15000"/>
                  <a:lumOff val="85000"/>
                </a:schemeClr>
              </a:solidFill>
              <a:round/>
            </a:ln>
            <a:effectLst/>
          </c:spPr>
        </c:majorGridlines>
        <c:numFmt formatCode="[&gt;999999]&quot;$&quot;#,,&quot;M&quot;;[&gt;0]&quot;$&quot;#,&quot;K&quot;;#" sourceLinked="0"/>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n-US"/>
          </a:p>
        </c:txPr>
        <c:crossAx val="1441623807"/>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4"/>
    </mc:Choice>
    <mc:Fallback>
      <c:style val="4"/>
    </mc:Fallback>
  </mc:AlternateContent>
  <c:chart>
    <c:autoTitleDeleted val="1"/>
    <c:plotArea>
      <c:layout>
        <c:manualLayout>
          <c:layoutTarget val="inner"/>
          <c:xMode val="edge"/>
          <c:yMode val="edge"/>
          <c:x val="6.1192385169811944E-2"/>
          <c:y val="6.4775691319942014E-2"/>
          <c:w val="0.92248998807890492"/>
          <c:h val="0.71884350978823119"/>
        </c:manualLayout>
      </c:layout>
      <c:barChart>
        <c:barDir val="col"/>
        <c:grouping val="clustered"/>
        <c:varyColors val="0"/>
        <c:ser>
          <c:idx val="0"/>
          <c:order val="0"/>
          <c:tx>
            <c:strRef>
              <c:f>Sheet1!$N$34</c:f>
              <c:strCache>
                <c:ptCount val="1"/>
                <c:pt idx="0">
                  <c:v>CAR T</c:v>
                </c:pt>
              </c:strCache>
            </c:strRef>
          </c:tx>
          <c:spPr>
            <a:solidFill>
              <a:schemeClr val="accent2">
                <a:shade val="65000"/>
              </a:schemeClr>
            </a:solidFill>
            <a:ln>
              <a:noFill/>
            </a:ln>
            <a:effectLst/>
          </c:spPr>
          <c:invertIfNegative val="0"/>
          <c:dLbls>
            <c:numFmt formatCode="&quot;$&quot;#,##0" sourceLinked="0"/>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Sheet1!$M$35:$M$36</c:f>
              <c:strCache>
                <c:ptCount val="2"/>
                <c:pt idx="0">
                  <c:v>90-day Pre-Index Cost</c:v>
                </c:pt>
                <c:pt idx="1">
                  <c:v>180-day Pre-Index Cost</c:v>
                </c:pt>
              </c:strCache>
            </c:strRef>
          </c:cat>
          <c:val>
            <c:numRef>
              <c:f>Sheet1!$N$35:$N$36</c:f>
              <c:numCache>
                <c:formatCode>_(* #,##0_);_(* \(#,##0\);_(* "-"??_);_(@_)</c:formatCode>
                <c:ptCount val="2"/>
                <c:pt idx="0">
                  <c:v>33204</c:v>
                </c:pt>
                <c:pt idx="1">
                  <c:v>52598</c:v>
                </c:pt>
              </c:numCache>
            </c:numRef>
          </c:val>
          <c:extLst>
            <c:ext xmlns:c16="http://schemas.microsoft.com/office/drawing/2014/chart" uri="{C3380CC4-5D6E-409C-BE32-E72D297353CC}">
              <c16:uniqueId val="{00000000-8CB0-4D81-BE7A-7BB75BF0D642}"/>
            </c:ext>
          </c:extLst>
        </c:ser>
        <c:ser>
          <c:idx val="1"/>
          <c:order val="1"/>
          <c:tx>
            <c:strRef>
              <c:f>Sheet1!$O$34</c:f>
              <c:strCache>
                <c:ptCount val="1"/>
                <c:pt idx="0">
                  <c:v>Auto-SCT</c:v>
                </c:pt>
              </c:strCache>
            </c:strRef>
          </c:tx>
          <c:spPr>
            <a:solidFill>
              <a:schemeClr val="accent3">
                <a:lumMod val="75000"/>
              </a:schemeClr>
            </a:solidFill>
            <a:ln>
              <a:noFill/>
            </a:ln>
            <a:effectLst/>
          </c:spPr>
          <c:invertIfNegative val="0"/>
          <c:dLbls>
            <c:numFmt formatCode="&quot;$&quot;#,##0" sourceLinked="0"/>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Sheet1!$M$35:$M$36</c:f>
              <c:strCache>
                <c:ptCount val="2"/>
                <c:pt idx="0">
                  <c:v>90-day Pre-Index Cost</c:v>
                </c:pt>
                <c:pt idx="1">
                  <c:v>180-day Pre-Index Cost</c:v>
                </c:pt>
              </c:strCache>
            </c:strRef>
          </c:cat>
          <c:val>
            <c:numRef>
              <c:f>Sheet1!$O$35:$O$36</c:f>
              <c:numCache>
                <c:formatCode>_(* #,##0_);_(* \(#,##0\);_(* "-"??_);_(@_)</c:formatCode>
                <c:ptCount val="2"/>
                <c:pt idx="0">
                  <c:v>49375</c:v>
                </c:pt>
                <c:pt idx="1">
                  <c:v>73368</c:v>
                </c:pt>
              </c:numCache>
            </c:numRef>
          </c:val>
          <c:extLst>
            <c:ext xmlns:c16="http://schemas.microsoft.com/office/drawing/2014/chart" uri="{C3380CC4-5D6E-409C-BE32-E72D297353CC}">
              <c16:uniqueId val="{00000001-8CB0-4D81-BE7A-7BB75BF0D642}"/>
            </c:ext>
          </c:extLst>
        </c:ser>
        <c:ser>
          <c:idx val="2"/>
          <c:order val="2"/>
          <c:tx>
            <c:strRef>
              <c:f>Sheet1!$P$34</c:f>
              <c:strCache>
                <c:ptCount val="1"/>
                <c:pt idx="0">
                  <c:v>Allo-SCT</c:v>
                </c:pt>
              </c:strCache>
            </c:strRef>
          </c:tx>
          <c:spPr>
            <a:solidFill>
              <a:srgbClr val="BFBFBF"/>
            </a:solidFill>
            <a:ln>
              <a:noFill/>
            </a:ln>
            <a:effectLst/>
          </c:spPr>
          <c:invertIfNegative val="0"/>
          <c:dLbls>
            <c:numFmt formatCode="&quot;$&quot;#,##0" sourceLinked="0"/>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Sheet1!$M$35:$M$36</c:f>
              <c:strCache>
                <c:ptCount val="2"/>
                <c:pt idx="0">
                  <c:v>90-day Pre-Index Cost</c:v>
                </c:pt>
                <c:pt idx="1">
                  <c:v>180-day Pre-Index Cost</c:v>
                </c:pt>
              </c:strCache>
            </c:strRef>
          </c:cat>
          <c:val>
            <c:numRef>
              <c:f>Sheet1!$P$35:$P$36</c:f>
              <c:numCache>
                <c:formatCode>_(* #,##0_);_(* \(#,##0\);_(* "-"??_);_(@_)</c:formatCode>
                <c:ptCount val="2"/>
                <c:pt idx="0">
                  <c:v>43621</c:v>
                </c:pt>
                <c:pt idx="1">
                  <c:v>82813</c:v>
                </c:pt>
              </c:numCache>
            </c:numRef>
          </c:val>
          <c:extLst>
            <c:ext xmlns:c16="http://schemas.microsoft.com/office/drawing/2014/chart" uri="{C3380CC4-5D6E-409C-BE32-E72D297353CC}">
              <c16:uniqueId val="{00000002-8CB0-4D81-BE7A-7BB75BF0D642}"/>
            </c:ext>
          </c:extLst>
        </c:ser>
        <c:dLbls>
          <c:dLblPos val="outEnd"/>
          <c:showLegendKey val="0"/>
          <c:showVal val="1"/>
          <c:showCatName val="0"/>
          <c:showSerName val="0"/>
          <c:showPercent val="0"/>
          <c:showBubbleSize val="0"/>
        </c:dLbls>
        <c:gapWidth val="219"/>
        <c:overlap val="-27"/>
        <c:axId val="2041864272"/>
        <c:axId val="2041865520"/>
      </c:barChart>
      <c:catAx>
        <c:axId val="204186427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2041865520"/>
        <c:crosses val="autoZero"/>
        <c:auto val="1"/>
        <c:lblAlgn val="ctr"/>
        <c:lblOffset val="100"/>
        <c:noMultiLvlLbl val="0"/>
      </c:catAx>
      <c:valAx>
        <c:axId val="2041865520"/>
        <c:scaling>
          <c:orientation val="minMax"/>
          <c:max val="100000"/>
        </c:scaling>
        <c:delete val="0"/>
        <c:axPos val="l"/>
        <c:majorGridlines>
          <c:spPr>
            <a:ln w="9525" cap="flat" cmpd="sng" algn="ctr">
              <a:solidFill>
                <a:schemeClr val="tx1">
                  <a:lumMod val="15000"/>
                  <a:lumOff val="85000"/>
                </a:schemeClr>
              </a:solidFill>
              <a:round/>
            </a:ln>
            <a:effectLst/>
          </c:spPr>
        </c:majorGridlines>
        <c:numFmt formatCode="[&gt;999999]&quot;$&quot;#,,&quot;M&quot;;[&gt;0]&quot;$&quot;#,&quot;K&quot;;#" sourceLinked="0"/>
        <c:majorTickMark val="none"/>
        <c:minorTickMark val="none"/>
        <c:tickLblPos val="nextTo"/>
        <c:spPr>
          <a:noFill/>
          <a:ln>
            <a:noFill/>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crossAx val="2041864272"/>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4"/>
    </mc:Choice>
    <mc:Fallback>
      <c:style val="4"/>
    </mc:Fallback>
  </mc:AlternateContent>
  <c:chart>
    <c:title>
      <c:tx>
        <c:rich>
          <a:bodyPr rot="0" spcFirstLastPara="1" vertOverflow="ellipsis" vert="horz" wrap="square" anchor="ctr" anchorCtr="1"/>
          <a:lstStyle/>
          <a:p>
            <a:pPr>
              <a:defRPr sz="1600" b="0" i="0" u="none" strike="noStrike" kern="1200" spc="0" baseline="0">
                <a:solidFill>
                  <a:schemeClr val="tx1">
                    <a:lumMod val="65000"/>
                    <a:lumOff val="35000"/>
                  </a:schemeClr>
                </a:solidFill>
                <a:latin typeface="+mn-lt"/>
                <a:ea typeface="+mn-ea"/>
                <a:cs typeface="+mn-cs"/>
              </a:defRPr>
            </a:pPr>
            <a:r>
              <a:rPr lang="en-US" dirty="0"/>
              <a:t>180-day Post-Index Cost</a:t>
            </a:r>
          </a:p>
        </c:rich>
      </c:tx>
      <c:overlay val="0"/>
      <c:spPr>
        <a:noFill/>
        <a:ln>
          <a:noFill/>
        </a:ln>
        <a:effectLst/>
      </c:spPr>
      <c:txPr>
        <a:bodyPr rot="0" spcFirstLastPara="1" vertOverflow="ellipsis" vert="horz" wrap="square" anchor="ctr" anchorCtr="1"/>
        <a:lstStyle/>
        <a:p>
          <a:pPr>
            <a:defRPr sz="16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Sheet1!$A$54</c:f>
              <c:strCache>
                <c:ptCount val="1"/>
                <c:pt idx="0">
                  <c:v>180-day All-Cause Cost</c:v>
                </c:pt>
              </c:strCache>
            </c:strRef>
          </c:tx>
          <c:spPr>
            <a:solidFill>
              <a:schemeClr val="accent2"/>
            </a:solidFill>
            <a:ln>
              <a:noFill/>
            </a:ln>
            <a:effectLst/>
          </c:spPr>
          <c:invertIfNegative val="0"/>
          <c:dPt>
            <c:idx val="0"/>
            <c:invertIfNegative val="0"/>
            <c:bubble3D val="0"/>
            <c:spPr>
              <a:solidFill>
                <a:schemeClr val="accent2"/>
              </a:solidFill>
              <a:ln>
                <a:noFill/>
              </a:ln>
              <a:effectLst/>
            </c:spPr>
            <c:extLst>
              <c:ext xmlns:c16="http://schemas.microsoft.com/office/drawing/2014/chart" uri="{C3380CC4-5D6E-409C-BE32-E72D297353CC}">
                <c16:uniqueId val="{00000001-2C27-4D15-A9FF-0F89A869602E}"/>
              </c:ext>
            </c:extLst>
          </c:dPt>
          <c:dPt>
            <c:idx val="1"/>
            <c:invertIfNegative val="0"/>
            <c:bubble3D val="0"/>
            <c:spPr>
              <a:solidFill>
                <a:schemeClr val="accent3">
                  <a:lumMod val="75000"/>
                </a:schemeClr>
              </a:solidFill>
              <a:ln>
                <a:noFill/>
              </a:ln>
              <a:effectLst/>
            </c:spPr>
            <c:extLst>
              <c:ext xmlns:c16="http://schemas.microsoft.com/office/drawing/2014/chart" uri="{C3380CC4-5D6E-409C-BE32-E72D297353CC}">
                <c16:uniqueId val="{00000002-2C27-4D15-A9FF-0F89A869602E}"/>
              </c:ext>
            </c:extLst>
          </c:dPt>
          <c:dPt>
            <c:idx val="2"/>
            <c:invertIfNegative val="0"/>
            <c:bubble3D val="0"/>
            <c:spPr>
              <a:solidFill>
                <a:srgbClr val="BFBFBF"/>
              </a:solidFill>
              <a:ln>
                <a:noFill/>
              </a:ln>
              <a:effectLst/>
            </c:spPr>
            <c:extLst>
              <c:ext xmlns:c16="http://schemas.microsoft.com/office/drawing/2014/chart" uri="{C3380CC4-5D6E-409C-BE32-E72D297353CC}">
                <c16:uniqueId val="{00000004-1D45-4630-A9EC-3BED575A4448}"/>
              </c:ext>
            </c:extLst>
          </c:dPt>
          <c:dLbls>
            <c:dLbl>
              <c:idx val="0"/>
              <c:tx>
                <c:rich>
                  <a:bodyPr rot="0" spcFirstLastPara="1" vertOverflow="ellipsis" vert="horz" wrap="square" lIns="38100" tIns="19050" rIns="38100" bIns="19050" anchor="ctr" anchorCtr="1">
                    <a:spAutoFit/>
                  </a:bodyPr>
                  <a:lstStyle/>
                  <a:p>
                    <a:pPr>
                      <a:defRPr sz="1100" b="1" i="0" u="none" strike="noStrike" kern="1200" baseline="0">
                        <a:solidFill>
                          <a:schemeClr val="tx1">
                            <a:lumMod val="75000"/>
                            <a:lumOff val="25000"/>
                          </a:schemeClr>
                        </a:solidFill>
                        <a:latin typeface="+mn-lt"/>
                        <a:ea typeface="+mn-ea"/>
                        <a:cs typeface="+mn-cs"/>
                      </a:defRPr>
                    </a:pPr>
                    <a:fld id="{BEE863D6-F89E-4C2D-9589-24E6116712C8}" type="VALUE">
                      <a:rPr lang="en-US" b="1" smtClean="0"/>
                      <a:pPr>
                        <a:defRPr sz="1100" b="1"/>
                      </a:pPr>
                      <a:t>[VALUE]</a:t>
                    </a:fld>
                    <a:endParaRPr lang="en-US"/>
                  </a:p>
                </c:rich>
              </c:tx>
              <c:numFmt formatCode="&quot;$&quot;#,##0" sourceLinked="0"/>
              <c:spPr>
                <a:noFill/>
                <a:ln>
                  <a:noFill/>
                </a:ln>
                <a:effectLst/>
              </c:spPr>
              <c:txPr>
                <a:bodyPr rot="0" spcFirstLastPara="1" vertOverflow="ellipsis" vert="horz" wrap="square" lIns="38100" tIns="19050" rIns="38100" bIns="19050" anchor="ctr" anchorCtr="1">
                  <a:spAutoFit/>
                </a:bodyPr>
                <a:lstStyle/>
                <a:p>
                  <a:pPr>
                    <a:defRPr sz="1100" b="1"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1-2C27-4D15-A9FF-0F89A869602E}"/>
                </c:ext>
              </c:extLst>
            </c:dLbl>
            <c:dLbl>
              <c:idx val="1"/>
              <c:tx>
                <c:rich>
                  <a:bodyPr rot="0" spcFirstLastPara="1" vertOverflow="ellipsis" vert="horz" wrap="square" lIns="38100" tIns="19050" rIns="38100" bIns="19050" anchor="ctr" anchorCtr="1">
                    <a:spAutoFit/>
                  </a:bodyPr>
                  <a:lstStyle/>
                  <a:p>
                    <a:pPr>
                      <a:defRPr sz="1100" b="1" i="0" u="none" strike="noStrike" kern="1200" baseline="0">
                        <a:solidFill>
                          <a:schemeClr val="tx1">
                            <a:lumMod val="75000"/>
                            <a:lumOff val="25000"/>
                          </a:schemeClr>
                        </a:solidFill>
                        <a:latin typeface="+mn-lt"/>
                        <a:ea typeface="+mn-ea"/>
                        <a:cs typeface="+mn-cs"/>
                      </a:defRPr>
                    </a:pPr>
                    <a:fld id="{40EC70AA-4367-4423-AAA6-1328FCC39CEB}" type="VALUE">
                      <a:rPr lang="en-US" b="1" smtClean="0"/>
                      <a:pPr>
                        <a:defRPr sz="1100" b="1"/>
                      </a:pPr>
                      <a:t>[VALUE]</a:t>
                    </a:fld>
                    <a:endParaRPr lang="en-US"/>
                  </a:p>
                </c:rich>
              </c:tx>
              <c:numFmt formatCode="&quot;$&quot;#,##0" sourceLinked="0"/>
              <c:spPr>
                <a:noFill/>
                <a:ln>
                  <a:noFill/>
                </a:ln>
                <a:effectLst/>
              </c:spPr>
              <c:txPr>
                <a:bodyPr rot="0" spcFirstLastPara="1" vertOverflow="ellipsis" vert="horz" wrap="square" lIns="38100" tIns="19050" rIns="38100" bIns="19050" anchor="ctr" anchorCtr="1">
                  <a:spAutoFit/>
                </a:bodyPr>
                <a:lstStyle/>
                <a:p>
                  <a:pPr>
                    <a:defRPr sz="1100" b="1"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2-2C27-4D15-A9FF-0F89A869602E}"/>
                </c:ext>
              </c:extLst>
            </c:dLbl>
            <c:dLbl>
              <c:idx val="2"/>
              <c:tx>
                <c:rich>
                  <a:bodyPr rot="0" spcFirstLastPara="1" vertOverflow="ellipsis" vert="horz" wrap="square" lIns="38100" tIns="19050" rIns="38100" bIns="19050" anchor="ctr" anchorCtr="1">
                    <a:spAutoFit/>
                  </a:bodyPr>
                  <a:lstStyle/>
                  <a:p>
                    <a:pPr>
                      <a:defRPr sz="1100" b="1" i="0" u="none" strike="noStrike" kern="1200" baseline="0">
                        <a:solidFill>
                          <a:schemeClr val="tx1">
                            <a:lumMod val="75000"/>
                            <a:lumOff val="25000"/>
                          </a:schemeClr>
                        </a:solidFill>
                        <a:latin typeface="+mn-lt"/>
                        <a:ea typeface="+mn-ea"/>
                        <a:cs typeface="+mn-cs"/>
                      </a:defRPr>
                    </a:pPr>
                    <a:fld id="{CFB6B023-F309-4E0C-AECF-10710AFA48A6}" type="VALUE">
                      <a:rPr lang="en-US" b="1" smtClean="0"/>
                      <a:pPr>
                        <a:defRPr sz="1100" b="1"/>
                      </a:pPr>
                      <a:t>[VALUE]</a:t>
                    </a:fld>
                    <a:endParaRPr lang="en-US"/>
                  </a:p>
                </c:rich>
              </c:tx>
              <c:numFmt formatCode="&quot;$&quot;#,##0" sourceLinked="0"/>
              <c:spPr>
                <a:noFill/>
                <a:ln>
                  <a:noFill/>
                </a:ln>
                <a:effectLst/>
              </c:spPr>
              <c:txPr>
                <a:bodyPr rot="0" spcFirstLastPara="1" vertOverflow="ellipsis" vert="horz" wrap="square" lIns="38100" tIns="19050" rIns="38100" bIns="19050" anchor="ctr" anchorCtr="1">
                  <a:spAutoFit/>
                </a:bodyPr>
                <a:lstStyle/>
                <a:p>
                  <a:pPr>
                    <a:defRPr sz="1100" b="1"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4-1D45-4630-A9EC-3BED575A4448}"/>
                </c:ext>
              </c:extLst>
            </c:dLbl>
            <c:spPr>
              <a:noFill/>
              <a:ln>
                <a:noFill/>
              </a:ln>
              <a:effectLst/>
            </c:spPr>
            <c:txPr>
              <a:bodyPr rot="0" spcFirstLastPara="1" vertOverflow="ellipsis" vert="horz" wrap="square" lIns="38100" tIns="19050" rIns="38100" bIns="19050" anchor="ctr" anchorCtr="1">
                <a:spAutoFit/>
              </a:bodyPr>
              <a:lstStyle/>
              <a:p>
                <a:pPr>
                  <a:defRPr sz="1100" b="1"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Sheet1!$B$53:$D$53</c:f>
              <c:strCache>
                <c:ptCount val="3"/>
                <c:pt idx="0">
                  <c:v>CAR T</c:v>
                </c:pt>
                <c:pt idx="1">
                  <c:v>Auto-SCT</c:v>
                </c:pt>
                <c:pt idx="2">
                  <c:v>Allo-SCT</c:v>
                </c:pt>
              </c:strCache>
            </c:strRef>
          </c:cat>
          <c:val>
            <c:numRef>
              <c:f>Sheet1!$B$54:$D$54</c:f>
              <c:numCache>
                <c:formatCode>#,##0</c:formatCode>
                <c:ptCount val="3"/>
                <c:pt idx="0">
                  <c:v>47612</c:v>
                </c:pt>
                <c:pt idx="1">
                  <c:v>20378</c:v>
                </c:pt>
                <c:pt idx="2">
                  <c:v>72898</c:v>
                </c:pt>
              </c:numCache>
            </c:numRef>
          </c:val>
          <c:extLst>
            <c:ext xmlns:c16="http://schemas.microsoft.com/office/drawing/2014/chart" uri="{C3380CC4-5D6E-409C-BE32-E72D297353CC}">
              <c16:uniqueId val="{00000000-2C27-4D15-A9FF-0F89A869602E}"/>
            </c:ext>
          </c:extLst>
        </c:ser>
        <c:dLbls>
          <c:showLegendKey val="0"/>
          <c:showVal val="0"/>
          <c:showCatName val="0"/>
          <c:showSerName val="0"/>
          <c:showPercent val="0"/>
          <c:showBubbleSize val="0"/>
        </c:dLbls>
        <c:gapWidth val="219"/>
        <c:overlap val="-27"/>
        <c:axId val="1481625599"/>
        <c:axId val="1481630591"/>
      </c:barChart>
      <c:catAx>
        <c:axId val="1481625599"/>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crossAx val="1481630591"/>
        <c:crosses val="autoZero"/>
        <c:auto val="1"/>
        <c:lblAlgn val="ctr"/>
        <c:lblOffset val="100"/>
        <c:noMultiLvlLbl val="0"/>
      </c:catAx>
      <c:valAx>
        <c:axId val="1481630591"/>
        <c:scaling>
          <c:orientation val="minMax"/>
        </c:scaling>
        <c:delete val="0"/>
        <c:axPos val="l"/>
        <c:majorGridlines>
          <c:spPr>
            <a:ln w="9525" cap="flat" cmpd="sng" algn="ctr">
              <a:solidFill>
                <a:schemeClr val="tx1">
                  <a:lumMod val="15000"/>
                  <a:lumOff val="85000"/>
                </a:schemeClr>
              </a:solidFill>
              <a:round/>
            </a:ln>
            <a:effectLst/>
          </c:spPr>
        </c:majorGridlines>
        <c:numFmt formatCode="[&gt;999999]&quot;$&quot;#,,&quot;M&quot;;[&gt;0]&quot;$&quot;#,&quot;K&quot;;#" sourceLinked="0"/>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n-US"/>
          </a:p>
        </c:txPr>
        <c:crossAx val="1481625599"/>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5.2696835021121505E-2"/>
          <c:y val="4.072961308770167E-2"/>
          <c:w val="0.93107595900522233"/>
          <c:h val="0.62886121829398345"/>
        </c:manualLayout>
      </c:layout>
      <c:barChart>
        <c:barDir val="col"/>
        <c:grouping val="clustered"/>
        <c:varyColors val="0"/>
        <c:ser>
          <c:idx val="0"/>
          <c:order val="0"/>
          <c:tx>
            <c:strRef>
              <c:f>Sheet1!$N$1</c:f>
              <c:strCache>
                <c:ptCount val="1"/>
                <c:pt idx="0">
                  <c:v>CAR T</c:v>
                </c:pt>
              </c:strCache>
            </c:strRef>
          </c:tx>
          <c:spPr>
            <a:solidFill>
              <a:srgbClr val="264E8E"/>
            </a:solidFill>
            <a:ln>
              <a:noFill/>
            </a:ln>
            <a:effectLst/>
          </c:spPr>
          <c:invertIfNegative val="0"/>
          <c:dLbls>
            <c:numFmt formatCode="0%" sourceLinked="0"/>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Sheet1!$M$2:$M$14</c:f>
              <c:strCache>
                <c:ptCount val="13"/>
                <c:pt idx="0">
                  <c:v>CRS</c:v>
                </c:pt>
                <c:pt idx="1">
                  <c:v>Neurological Toxicity</c:v>
                </c:pt>
                <c:pt idx="2">
                  <c:v>Leukopenia</c:v>
                </c:pt>
                <c:pt idx="3">
                  <c:v>Febrile neutropenia</c:v>
                </c:pt>
                <c:pt idx="4">
                  <c:v>Thrombocytopenia</c:v>
                </c:pt>
                <c:pt idx="5">
                  <c:v>Anemia</c:v>
                </c:pt>
                <c:pt idx="6">
                  <c:v>Renal Failure</c:v>
                </c:pt>
                <c:pt idx="7">
                  <c:v>Nausea/Vomiting</c:v>
                </c:pt>
                <c:pt idx="8">
                  <c:v>Infections</c:v>
                </c:pt>
                <c:pt idx="9">
                  <c:v>Pneumonia</c:v>
                </c:pt>
                <c:pt idx="10">
                  <c:v>Acute Respiratory Failure</c:v>
                </c:pt>
                <c:pt idx="11">
                  <c:v>Acute Heart Failure</c:v>
                </c:pt>
                <c:pt idx="12">
                  <c:v>Graft-versus-host disease</c:v>
                </c:pt>
              </c:strCache>
            </c:strRef>
          </c:cat>
          <c:val>
            <c:numRef>
              <c:f>Sheet1!$N$2:$N$14</c:f>
              <c:numCache>
                <c:formatCode>0.0%</c:formatCode>
                <c:ptCount val="13"/>
                <c:pt idx="0">
                  <c:v>0.192</c:v>
                </c:pt>
                <c:pt idx="1">
                  <c:v>0.188</c:v>
                </c:pt>
                <c:pt idx="2">
                  <c:v>2.4E-2</c:v>
                </c:pt>
                <c:pt idx="3">
                  <c:v>0.58199999999999996</c:v>
                </c:pt>
                <c:pt idx="4">
                  <c:v>0.26900000000000002</c:v>
                </c:pt>
                <c:pt idx="5">
                  <c:v>0.22600000000000001</c:v>
                </c:pt>
                <c:pt idx="6">
                  <c:v>0.16300000000000001</c:v>
                </c:pt>
                <c:pt idx="7">
                  <c:v>0.16800000000000001</c:v>
                </c:pt>
                <c:pt idx="8">
                  <c:v>0.154</c:v>
                </c:pt>
                <c:pt idx="9">
                  <c:v>8.2000000000000003E-2</c:v>
                </c:pt>
                <c:pt idx="10">
                  <c:v>7.6999999999999999E-2</c:v>
                </c:pt>
                <c:pt idx="11">
                  <c:v>5.8000000000000003E-2</c:v>
                </c:pt>
                <c:pt idx="12">
                  <c:v>0</c:v>
                </c:pt>
              </c:numCache>
            </c:numRef>
          </c:val>
          <c:extLst>
            <c:ext xmlns:c16="http://schemas.microsoft.com/office/drawing/2014/chart" uri="{C3380CC4-5D6E-409C-BE32-E72D297353CC}">
              <c16:uniqueId val="{00000000-A83F-4C0C-B9E4-89BBCAA41022}"/>
            </c:ext>
          </c:extLst>
        </c:ser>
        <c:ser>
          <c:idx val="1"/>
          <c:order val="1"/>
          <c:tx>
            <c:strRef>
              <c:f>Sheet1!$O$1</c:f>
              <c:strCache>
                <c:ptCount val="1"/>
                <c:pt idx="0">
                  <c:v>Auto-SCT</c:v>
                </c:pt>
              </c:strCache>
            </c:strRef>
          </c:tx>
          <c:spPr>
            <a:solidFill>
              <a:srgbClr val="D59918"/>
            </a:solidFill>
            <a:ln>
              <a:noFill/>
            </a:ln>
            <a:effectLst/>
          </c:spPr>
          <c:invertIfNegative val="0"/>
          <c:dLbls>
            <c:numFmt formatCode="0%" sourceLinked="0"/>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Sheet1!$M$2:$M$14</c:f>
              <c:strCache>
                <c:ptCount val="13"/>
                <c:pt idx="0">
                  <c:v>CRS</c:v>
                </c:pt>
                <c:pt idx="1">
                  <c:v>Neurological Toxicity</c:v>
                </c:pt>
                <c:pt idx="2">
                  <c:v>Leukopenia</c:v>
                </c:pt>
                <c:pt idx="3">
                  <c:v>Febrile neutropenia</c:v>
                </c:pt>
                <c:pt idx="4">
                  <c:v>Thrombocytopenia</c:v>
                </c:pt>
                <c:pt idx="5">
                  <c:v>Anemia</c:v>
                </c:pt>
                <c:pt idx="6">
                  <c:v>Renal Failure</c:v>
                </c:pt>
                <c:pt idx="7">
                  <c:v>Nausea/Vomiting</c:v>
                </c:pt>
                <c:pt idx="8">
                  <c:v>Infections</c:v>
                </c:pt>
                <c:pt idx="9">
                  <c:v>Pneumonia</c:v>
                </c:pt>
                <c:pt idx="10">
                  <c:v>Acute Respiratory Failure</c:v>
                </c:pt>
                <c:pt idx="11">
                  <c:v>Acute Heart Failure</c:v>
                </c:pt>
                <c:pt idx="12">
                  <c:v>Graft-versus-host disease</c:v>
                </c:pt>
              </c:strCache>
            </c:strRef>
          </c:cat>
          <c:val>
            <c:numRef>
              <c:f>Sheet1!$O$2:$O$14</c:f>
              <c:numCache>
                <c:formatCode>0.0%</c:formatCode>
                <c:ptCount val="13"/>
                <c:pt idx="0">
                  <c:v>0</c:v>
                </c:pt>
                <c:pt idx="1">
                  <c:v>5.7000000000000002E-2</c:v>
                </c:pt>
                <c:pt idx="2">
                  <c:v>8.0000000000000002E-3</c:v>
                </c:pt>
                <c:pt idx="3">
                  <c:v>0.56299999999999994</c:v>
                </c:pt>
                <c:pt idx="4">
                  <c:v>0.222</c:v>
                </c:pt>
                <c:pt idx="5">
                  <c:v>0.193</c:v>
                </c:pt>
                <c:pt idx="6">
                  <c:v>0.126</c:v>
                </c:pt>
                <c:pt idx="7">
                  <c:v>0.29199999999999998</c:v>
                </c:pt>
                <c:pt idx="8">
                  <c:v>0.309</c:v>
                </c:pt>
                <c:pt idx="9">
                  <c:v>9.0999999999999998E-2</c:v>
                </c:pt>
                <c:pt idx="10">
                  <c:v>5.7000000000000002E-2</c:v>
                </c:pt>
                <c:pt idx="11">
                  <c:v>4.7E-2</c:v>
                </c:pt>
                <c:pt idx="12">
                  <c:v>8.0000000000000002E-3</c:v>
                </c:pt>
              </c:numCache>
            </c:numRef>
          </c:val>
          <c:extLst>
            <c:ext xmlns:c16="http://schemas.microsoft.com/office/drawing/2014/chart" uri="{C3380CC4-5D6E-409C-BE32-E72D297353CC}">
              <c16:uniqueId val="{00000001-A83F-4C0C-B9E4-89BBCAA41022}"/>
            </c:ext>
          </c:extLst>
        </c:ser>
        <c:ser>
          <c:idx val="2"/>
          <c:order val="2"/>
          <c:tx>
            <c:strRef>
              <c:f>Sheet1!$P$1</c:f>
              <c:strCache>
                <c:ptCount val="1"/>
                <c:pt idx="0">
                  <c:v>Allo-SCT</c:v>
                </c:pt>
              </c:strCache>
            </c:strRef>
          </c:tx>
          <c:spPr>
            <a:solidFill>
              <a:srgbClr val="BFBFBF"/>
            </a:solidFill>
            <a:ln>
              <a:noFill/>
            </a:ln>
            <a:effectLst/>
          </c:spPr>
          <c:invertIfNegative val="0"/>
          <c:dLbls>
            <c:numFmt formatCode="0%" sourceLinked="0"/>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Sheet1!$M$2:$M$14</c:f>
              <c:strCache>
                <c:ptCount val="13"/>
                <c:pt idx="0">
                  <c:v>CRS</c:v>
                </c:pt>
                <c:pt idx="1">
                  <c:v>Neurological Toxicity</c:v>
                </c:pt>
                <c:pt idx="2">
                  <c:v>Leukopenia</c:v>
                </c:pt>
                <c:pt idx="3">
                  <c:v>Febrile neutropenia</c:v>
                </c:pt>
                <c:pt idx="4">
                  <c:v>Thrombocytopenia</c:v>
                </c:pt>
                <c:pt idx="5">
                  <c:v>Anemia</c:v>
                </c:pt>
                <c:pt idx="6">
                  <c:v>Renal Failure</c:v>
                </c:pt>
                <c:pt idx="7">
                  <c:v>Nausea/Vomiting</c:v>
                </c:pt>
                <c:pt idx="8">
                  <c:v>Infections</c:v>
                </c:pt>
                <c:pt idx="9">
                  <c:v>Pneumonia</c:v>
                </c:pt>
                <c:pt idx="10">
                  <c:v>Acute Respiratory Failure</c:v>
                </c:pt>
                <c:pt idx="11">
                  <c:v>Acute Heart Failure</c:v>
                </c:pt>
                <c:pt idx="12">
                  <c:v>Graft-versus-host disease</c:v>
                </c:pt>
              </c:strCache>
            </c:strRef>
          </c:cat>
          <c:val>
            <c:numRef>
              <c:f>Sheet1!$P$2:$P$14</c:f>
              <c:numCache>
                <c:formatCode>0.0%</c:formatCode>
                <c:ptCount val="13"/>
                <c:pt idx="0">
                  <c:v>0</c:v>
                </c:pt>
                <c:pt idx="1">
                  <c:v>0.10199999999999999</c:v>
                </c:pt>
                <c:pt idx="2">
                  <c:v>0.02</c:v>
                </c:pt>
                <c:pt idx="3">
                  <c:v>0.63300000000000001</c:v>
                </c:pt>
                <c:pt idx="4">
                  <c:v>0.30599999999999999</c:v>
                </c:pt>
                <c:pt idx="5">
                  <c:v>0.245</c:v>
                </c:pt>
                <c:pt idx="6">
                  <c:v>0.26500000000000001</c:v>
                </c:pt>
                <c:pt idx="7">
                  <c:v>0.28599999999999998</c:v>
                </c:pt>
                <c:pt idx="8">
                  <c:v>0.44900000000000001</c:v>
                </c:pt>
                <c:pt idx="9">
                  <c:v>0.122</c:v>
                </c:pt>
                <c:pt idx="10">
                  <c:v>0.14299999999999999</c:v>
                </c:pt>
                <c:pt idx="11">
                  <c:v>4.1000000000000002E-2</c:v>
                </c:pt>
                <c:pt idx="12">
                  <c:v>0.32700000000000001</c:v>
                </c:pt>
              </c:numCache>
            </c:numRef>
          </c:val>
          <c:extLst>
            <c:ext xmlns:c16="http://schemas.microsoft.com/office/drawing/2014/chart" uri="{C3380CC4-5D6E-409C-BE32-E72D297353CC}">
              <c16:uniqueId val="{00000002-A83F-4C0C-B9E4-89BBCAA41022}"/>
            </c:ext>
          </c:extLst>
        </c:ser>
        <c:dLbls>
          <c:dLblPos val="outEnd"/>
          <c:showLegendKey val="0"/>
          <c:showVal val="1"/>
          <c:showCatName val="0"/>
          <c:showSerName val="0"/>
          <c:showPercent val="0"/>
          <c:showBubbleSize val="0"/>
        </c:dLbls>
        <c:gapWidth val="219"/>
        <c:overlap val="-27"/>
        <c:axId val="1474738223"/>
        <c:axId val="1989273711"/>
      </c:barChart>
      <c:catAx>
        <c:axId val="1474738223"/>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50" b="0" i="0" u="none" strike="noStrike" kern="1200" baseline="0">
                <a:solidFill>
                  <a:schemeClr val="tx1">
                    <a:lumMod val="65000"/>
                    <a:lumOff val="35000"/>
                  </a:schemeClr>
                </a:solidFill>
                <a:latin typeface="+mn-lt"/>
                <a:ea typeface="+mn-ea"/>
                <a:cs typeface="+mn-cs"/>
              </a:defRPr>
            </a:pPr>
            <a:endParaRPr lang="en-US"/>
          </a:p>
        </c:txPr>
        <c:crossAx val="1989273711"/>
        <c:crosses val="autoZero"/>
        <c:auto val="1"/>
        <c:lblAlgn val="ctr"/>
        <c:lblOffset val="100"/>
        <c:noMultiLvlLbl val="0"/>
      </c:catAx>
      <c:valAx>
        <c:axId val="1989273711"/>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n-US"/>
          </a:p>
        </c:txPr>
        <c:crossAx val="1474738223"/>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withinLinear" id="15">
  <a:schemeClr val="accent2"/>
</cs:colorStyle>
</file>

<file path=ppt/charts/colors2.xml><?xml version="1.0" encoding="utf-8"?>
<cs:colorStyle xmlns:cs="http://schemas.microsoft.com/office/drawing/2012/chartStyle" xmlns:a="http://schemas.openxmlformats.org/drawingml/2006/main" meth="withinLinear" id="15">
  <a:schemeClr val="accent2"/>
</cs:colorStyle>
</file>

<file path=ppt/charts/colors3.xml><?xml version="1.0" encoding="utf-8"?>
<cs:colorStyle xmlns:cs="http://schemas.microsoft.com/office/drawing/2012/chartStyle" xmlns:a="http://schemas.openxmlformats.org/drawingml/2006/main" meth="withinLinear" id="15">
  <a:schemeClr val="accent2"/>
</cs:colorStyle>
</file>

<file path=ppt/charts/colors4.xml><?xml version="1.0" encoding="utf-8"?>
<cs:colorStyle xmlns:cs="http://schemas.microsoft.com/office/drawing/2012/chartStyle" xmlns:a="http://schemas.openxmlformats.org/drawingml/2006/main" meth="withinLinear" id="15">
  <a:schemeClr val="accent2"/>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eaLnBrk="1" fontAlgn="auto" hangingPunct="1">
              <a:spcBef>
                <a:spcPts val="0"/>
              </a:spcBef>
              <a:spcAft>
                <a:spcPts val="0"/>
              </a:spcAft>
              <a:defRPr sz="1200">
                <a:latin typeface="+mn-lt"/>
              </a:defRPr>
            </a:lvl1pPr>
          </a:lstStyle>
          <a:p>
            <a:pPr>
              <a:defRPr/>
            </a:pPr>
            <a:endParaRPr lang="en-US" dirty="0"/>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eaLnBrk="1" fontAlgn="auto" hangingPunct="1">
              <a:spcBef>
                <a:spcPts val="0"/>
              </a:spcBef>
              <a:spcAft>
                <a:spcPts val="0"/>
              </a:spcAft>
              <a:defRPr sz="1200">
                <a:latin typeface="+mn-lt"/>
              </a:defRPr>
            </a:lvl1pPr>
          </a:lstStyle>
          <a:p>
            <a:pPr>
              <a:defRPr/>
            </a:pPr>
            <a:fld id="{EE184712-9995-4617-9A83-46F46D751FAC}" type="datetimeFigureOut">
              <a:rPr lang="en-US"/>
              <a:pPr>
                <a:defRPr/>
              </a:pPr>
              <a:t>11/10/2022</a:t>
            </a:fld>
            <a:endParaRPr lang="en-US" dirty="0"/>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defRPr>
            </a:lvl1pPr>
          </a:lstStyle>
          <a:p>
            <a:pPr>
              <a:defRPr/>
            </a:pPr>
            <a:endParaRPr lang="en-US" dirty="0"/>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eaLnBrk="1" fontAlgn="auto" hangingPunct="1">
              <a:spcBef>
                <a:spcPts val="0"/>
              </a:spcBef>
              <a:spcAft>
                <a:spcPts val="0"/>
              </a:spcAft>
              <a:defRPr sz="1200">
                <a:latin typeface="+mn-lt"/>
              </a:defRPr>
            </a:lvl1pPr>
          </a:lstStyle>
          <a:p>
            <a:pPr>
              <a:defRPr/>
            </a:pPr>
            <a:fld id="{6AB0C320-C289-41B8-9E12-86E707535338}" type="slidenum">
              <a:rPr/>
              <a:pPr>
                <a:defRPr/>
              </a:pPr>
              <a:t>‹#›</a:t>
            </a:fld>
            <a:endParaRPr lang="en-US" dirty="0"/>
          </a:p>
        </p:txBody>
      </p:sp>
    </p:spTree>
    <p:extLst>
      <p:ext uri="{BB962C8B-B14F-4D97-AF65-F5344CB8AC3E}">
        <p14:creationId xmlns:p14="http://schemas.microsoft.com/office/powerpoint/2010/main" val="419543754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eaLnBrk="1" fontAlgn="auto" hangingPunct="1">
              <a:spcBef>
                <a:spcPts val="0"/>
              </a:spcBef>
              <a:spcAft>
                <a:spcPts val="0"/>
              </a:spcAft>
              <a:defRPr sz="1200">
                <a:latin typeface="+mn-lt"/>
              </a:defRPr>
            </a:lvl1pPr>
          </a:lstStyle>
          <a:p>
            <a:pPr>
              <a:defRPr/>
            </a:pPr>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eaLnBrk="1" fontAlgn="auto" hangingPunct="1">
              <a:spcBef>
                <a:spcPts val="0"/>
              </a:spcBef>
              <a:spcAft>
                <a:spcPts val="0"/>
              </a:spcAft>
              <a:defRPr sz="1200">
                <a:latin typeface="+mn-lt"/>
              </a:defRPr>
            </a:lvl1pPr>
          </a:lstStyle>
          <a:p>
            <a:pPr>
              <a:defRPr/>
            </a:pPr>
            <a:fld id="{CADE7B7E-B59C-4FF4-85D4-6F3778E8DD9E}" type="datetimeFigureOut">
              <a:rPr lang="en-US"/>
              <a:pPr>
                <a:defRPr/>
              </a:pPr>
              <a:t>11/10/2022</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lvl="0"/>
            <a:endParaRPr lang="en-US" noProof="0"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defRPr>
            </a:lvl1pPr>
          </a:lstStyle>
          <a:p>
            <a:pPr>
              <a:defRPr/>
            </a:pPr>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eaLnBrk="1" fontAlgn="auto" hangingPunct="1">
              <a:spcBef>
                <a:spcPts val="0"/>
              </a:spcBef>
              <a:spcAft>
                <a:spcPts val="0"/>
              </a:spcAft>
              <a:defRPr sz="1200">
                <a:latin typeface="+mn-lt"/>
              </a:defRPr>
            </a:lvl1pPr>
          </a:lstStyle>
          <a:p>
            <a:pPr>
              <a:defRPr/>
            </a:pPr>
            <a:fld id="{94AD5D54-0181-4E15-B8E4-C6EF6E94A0BC}" type="slidenum">
              <a:rPr/>
              <a:pPr>
                <a:defRPr/>
              </a:pPr>
              <a:t>‹#›</a:t>
            </a:fld>
            <a:endParaRPr lang="en-US" dirty="0"/>
          </a:p>
        </p:txBody>
      </p:sp>
    </p:spTree>
    <p:extLst>
      <p:ext uri="{BB962C8B-B14F-4D97-AF65-F5344CB8AC3E}">
        <p14:creationId xmlns:p14="http://schemas.microsoft.com/office/powerpoint/2010/main" val="384587902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94AD5D54-0181-4E15-B8E4-C6EF6E94A0BC}" type="slidenum">
              <a:rPr lang="en-US" smtClean="0"/>
              <a:pPr>
                <a:defRPr/>
              </a:pPr>
              <a:t>1</a:t>
            </a:fld>
            <a:endParaRPr lang="en-US" dirty="0"/>
          </a:p>
        </p:txBody>
      </p:sp>
    </p:spTree>
    <p:extLst>
      <p:ext uri="{BB962C8B-B14F-4D97-AF65-F5344CB8AC3E}">
        <p14:creationId xmlns:p14="http://schemas.microsoft.com/office/powerpoint/2010/main" val="325627000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US" dirty="0"/>
              <a:t>No highlight</a:t>
            </a:r>
          </a:p>
        </p:txBody>
      </p:sp>
      <p:sp>
        <p:nvSpPr>
          <p:cNvPr id="4" name="Slide Number Placeholder 3"/>
          <p:cNvSpPr>
            <a:spLocks noGrp="1"/>
          </p:cNvSpPr>
          <p:nvPr>
            <p:ph type="sldNum" sz="quarter" idx="5"/>
          </p:nvPr>
        </p:nvSpPr>
        <p:spPr/>
        <p:txBody>
          <a:bodyPr/>
          <a:lstStyle/>
          <a:p>
            <a:pPr>
              <a:defRPr/>
            </a:pPr>
            <a:fld id="{94AD5D54-0181-4E15-B8E4-C6EF6E94A0BC}" type="slidenum">
              <a:rPr lang="en-US" smtClean="0"/>
              <a:pPr>
                <a:defRPr/>
              </a:pPr>
              <a:t>11</a:t>
            </a:fld>
            <a:endParaRPr lang="en-US" dirty="0"/>
          </a:p>
        </p:txBody>
      </p:sp>
    </p:spTree>
    <p:extLst>
      <p:ext uri="{BB962C8B-B14F-4D97-AF65-F5344CB8AC3E}">
        <p14:creationId xmlns:p14="http://schemas.microsoft.com/office/powerpoint/2010/main" val="97385334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Check if data correct 30 days</a:t>
            </a:r>
          </a:p>
        </p:txBody>
      </p:sp>
      <p:sp>
        <p:nvSpPr>
          <p:cNvPr id="4" name="Slide Number Placeholder 3"/>
          <p:cNvSpPr>
            <a:spLocks noGrp="1"/>
          </p:cNvSpPr>
          <p:nvPr>
            <p:ph type="sldNum" sz="quarter" idx="5"/>
          </p:nvPr>
        </p:nvSpPr>
        <p:spPr/>
        <p:txBody>
          <a:bodyPr/>
          <a:lstStyle/>
          <a:p>
            <a:pPr>
              <a:defRPr/>
            </a:pPr>
            <a:fld id="{94AD5D54-0181-4E15-B8E4-C6EF6E94A0BC}" type="slidenum">
              <a:rPr lang="en-US" smtClean="0"/>
              <a:pPr>
                <a:defRPr/>
              </a:pPr>
              <a:t>12</a:t>
            </a:fld>
            <a:endParaRPr lang="en-US" dirty="0"/>
          </a:p>
        </p:txBody>
      </p:sp>
    </p:spTree>
    <p:extLst>
      <p:ext uri="{BB962C8B-B14F-4D97-AF65-F5344CB8AC3E}">
        <p14:creationId xmlns:p14="http://schemas.microsoft.com/office/powerpoint/2010/main" val="425688803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94AD5D54-0181-4E15-B8E4-C6EF6E94A0BC}" type="slidenum">
              <a:rPr lang="en-US" smtClean="0"/>
              <a:pPr>
                <a:defRPr/>
              </a:pPr>
              <a:t>13</a:t>
            </a:fld>
            <a:endParaRPr lang="en-US" dirty="0"/>
          </a:p>
        </p:txBody>
      </p:sp>
    </p:spTree>
    <p:extLst>
      <p:ext uri="{BB962C8B-B14F-4D97-AF65-F5344CB8AC3E}">
        <p14:creationId xmlns:p14="http://schemas.microsoft.com/office/powerpoint/2010/main" val="7401381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a:t>
            </a:r>
          </a:p>
        </p:txBody>
      </p:sp>
      <p:sp>
        <p:nvSpPr>
          <p:cNvPr id="4" name="Slide Number Placeholder 3"/>
          <p:cNvSpPr>
            <a:spLocks noGrp="1"/>
          </p:cNvSpPr>
          <p:nvPr>
            <p:ph type="sldNum" sz="quarter" idx="5"/>
          </p:nvPr>
        </p:nvSpPr>
        <p:spPr/>
        <p:txBody>
          <a:bodyPr/>
          <a:lstStyle/>
          <a:p>
            <a:pPr>
              <a:defRPr/>
            </a:pPr>
            <a:fld id="{94AD5D54-0181-4E15-B8E4-C6EF6E94A0BC}" type="slidenum">
              <a:rPr lang="en-US" smtClean="0"/>
              <a:pPr>
                <a:defRPr/>
              </a:pPr>
              <a:t>14</a:t>
            </a:fld>
            <a:endParaRPr lang="en-US" dirty="0"/>
          </a:p>
        </p:txBody>
      </p:sp>
    </p:spTree>
    <p:extLst>
      <p:ext uri="{BB962C8B-B14F-4D97-AF65-F5344CB8AC3E}">
        <p14:creationId xmlns:p14="http://schemas.microsoft.com/office/powerpoint/2010/main" val="134444417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94AD5D54-0181-4E15-B8E4-C6EF6E94A0BC}" type="slidenum">
              <a:rPr lang="en-US" smtClean="0"/>
              <a:pPr>
                <a:defRPr/>
              </a:pPr>
              <a:t>16</a:t>
            </a:fld>
            <a:endParaRPr lang="en-US" dirty="0"/>
          </a:p>
        </p:txBody>
      </p:sp>
    </p:spTree>
    <p:extLst>
      <p:ext uri="{BB962C8B-B14F-4D97-AF65-F5344CB8AC3E}">
        <p14:creationId xmlns:p14="http://schemas.microsoft.com/office/powerpoint/2010/main" val="90198629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94AD5D54-0181-4E15-B8E4-C6EF6E94A0BC}" type="slidenum">
              <a:rPr lang="en-US" smtClean="0"/>
              <a:pPr>
                <a:defRPr/>
              </a:pPr>
              <a:t>2</a:t>
            </a:fld>
            <a:endParaRPr lang="en-US" dirty="0"/>
          </a:p>
        </p:txBody>
      </p:sp>
    </p:spTree>
    <p:extLst>
      <p:ext uri="{BB962C8B-B14F-4D97-AF65-F5344CB8AC3E}">
        <p14:creationId xmlns:p14="http://schemas.microsoft.com/office/powerpoint/2010/main" val="34043584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endParaRPr lang="en-US" dirty="0"/>
          </a:p>
        </p:txBody>
      </p:sp>
      <p:sp>
        <p:nvSpPr>
          <p:cNvPr id="4" name="Slide Number Placeholder 3"/>
          <p:cNvSpPr>
            <a:spLocks noGrp="1"/>
          </p:cNvSpPr>
          <p:nvPr>
            <p:ph type="sldNum" sz="quarter" idx="5"/>
          </p:nvPr>
        </p:nvSpPr>
        <p:spPr/>
        <p:txBody>
          <a:bodyPr/>
          <a:lstStyle/>
          <a:p>
            <a:pPr>
              <a:defRPr/>
            </a:pPr>
            <a:fld id="{94AD5D54-0181-4E15-B8E4-C6EF6E94A0BC}" type="slidenum">
              <a:rPr lang="en-US" smtClean="0"/>
              <a:pPr>
                <a:defRPr/>
              </a:pPr>
              <a:t>3</a:t>
            </a:fld>
            <a:endParaRPr lang="en-US" dirty="0"/>
          </a:p>
        </p:txBody>
      </p:sp>
    </p:spTree>
    <p:extLst>
      <p:ext uri="{BB962C8B-B14F-4D97-AF65-F5344CB8AC3E}">
        <p14:creationId xmlns:p14="http://schemas.microsoft.com/office/powerpoint/2010/main" val="418680060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endParaRPr lang="en-US" dirty="0"/>
          </a:p>
        </p:txBody>
      </p:sp>
      <p:sp>
        <p:nvSpPr>
          <p:cNvPr id="4" name="Slide Number Placeholder 3"/>
          <p:cNvSpPr>
            <a:spLocks noGrp="1"/>
          </p:cNvSpPr>
          <p:nvPr>
            <p:ph type="sldNum" sz="quarter" idx="5"/>
          </p:nvPr>
        </p:nvSpPr>
        <p:spPr/>
        <p:txBody>
          <a:bodyPr/>
          <a:lstStyle/>
          <a:p>
            <a:pPr>
              <a:defRPr/>
            </a:pPr>
            <a:fld id="{94AD5D54-0181-4E15-B8E4-C6EF6E94A0BC}" type="slidenum">
              <a:rPr lang="en-US" smtClean="0"/>
              <a:pPr>
                <a:defRPr/>
              </a:pPr>
              <a:t>5</a:t>
            </a:fld>
            <a:endParaRPr lang="en-US" dirty="0"/>
          </a:p>
        </p:txBody>
      </p:sp>
    </p:spTree>
    <p:extLst>
      <p:ext uri="{BB962C8B-B14F-4D97-AF65-F5344CB8AC3E}">
        <p14:creationId xmlns:p14="http://schemas.microsoft.com/office/powerpoint/2010/main" val="173317663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endParaRPr lang="en-US" dirty="0"/>
          </a:p>
        </p:txBody>
      </p:sp>
      <p:sp>
        <p:nvSpPr>
          <p:cNvPr id="4" name="Slide Number Placeholder 3"/>
          <p:cNvSpPr>
            <a:spLocks noGrp="1"/>
          </p:cNvSpPr>
          <p:nvPr>
            <p:ph type="sldNum" sz="quarter" idx="5"/>
          </p:nvPr>
        </p:nvSpPr>
        <p:spPr/>
        <p:txBody>
          <a:bodyPr/>
          <a:lstStyle/>
          <a:p>
            <a:pPr>
              <a:defRPr/>
            </a:pPr>
            <a:fld id="{94AD5D54-0181-4E15-B8E4-C6EF6E94A0BC}" type="slidenum">
              <a:rPr lang="en-US" smtClean="0"/>
              <a:pPr>
                <a:defRPr/>
              </a:pPr>
              <a:t>6</a:t>
            </a:fld>
            <a:endParaRPr lang="en-US" dirty="0"/>
          </a:p>
        </p:txBody>
      </p:sp>
    </p:spTree>
    <p:extLst>
      <p:ext uri="{BB962C8B-B14F-4D97-AF65-F5344CB8AC3E}">
        <p14:creationId xmlns:p14="http://schemas.microsoft.com/office/powerpoint/2010/main" val="321514941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For patients who had ICU stay at index visit, the average ICU days/LOS: auto-SCT 76%; </a:t>
            </a:r>
            <a:r>
              <a:rPr lang="en-US" dirty="0" err="1"/>
              <a:t>allo</a:t>
            </a:r>
            <a:r>
              <a:rPr lang="en-US" dirty="0"/>
              <a:t>-SCT 75%.</a:t>
            </a:r>
          </a:p>
        </p:txBody>
      </p:sp>
      <p:sp>
        <p:nvSpPr>
          <p:cNvPr id="4" name="Slide Number Placeholder 3"/>
          <p:cNvSpPr>
            <a:spLocks noGrp="1"/>
          </p:cNvSpPr>
          <p:nvPr>
            <p:ph type="sldNum" sz="quarter" idx="5"/>
          </p:nvPr>
        </p:nvSpPr>
        <p:spPr/>
        <p:txBody>
          <a:bodyPr/>
          <a:lstStyle/>
          <a:p>
            <a:pPr>
              <a:defRPr/>
            </a:pPr>
            <a:fld id="{94AD5D54-0181-4E15-B8E4-C6EF6E94A0BC}" type="slidenum">
              <a:rPr lang="en-US" smtClean="0"/>
              <a:pPr>
                <a:defRPr/>
              </a:pPr>
              <a:t>7</a:t>
            </a:fld>
            <a:endParaRPr lang="en-US" dirty="0"/>
          </a:p>
        </p:txBody>
      </p:sp>
    </p:spTree>
    <p:extLst>
      <p:ext uri="{BB962C8B-B14F-4D97-AF65-F5344CB8AC3E}">
        <p14:creationId xmlns:p14="http://schemas.microsoft.com/office/powerpoint/2010/main" val="188806304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94AD5D54-0181-4E15-B8E4-C6EF6E94A0BC}" type="slidenum">
              <a:rPr lang="en-US" smtClean="0"/>
              <a:pPr>
                <a:defRPr/>
              </a:pPr>
              <a:t>8</a:t>
            </a:fld>
            <a:endParaRPr lang="en-US" dirty="0"/>
          </a:p>
        </p:txBody>
      </p:sp>
    </p:spTree>
    <p:extLst>
      <p:ext uri="{BB962C8B-B14F-4D97-AF65-F5344CB8AC3E}">
        <p14:creationId xmlns:p14="http://schemas.microsoft.com/office/powerpoint/2010/main" val="149970156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endParaRPr lang="en-US" dirty="0"/>
          </a:p>
        </p:txBody>
      </p:sp>
      <p:sp>
        <p:nvSpPr>
          <p:cNvPr id="4" name="Slide Number Placeholder 3"/>
          <p:cNvSpPr>
            <a:spLocks noGrp="1"/>
          </p:cNvSpPr>
          <p:nvPr>
            <p:ph type="sldNum" sz="quarter" idx="5"/>
          </p:nvPr>
        </p:nvSpPr>
        <p:spPr/>
        <p:txBody>
          <a:bodyPr/>
          <a:lstStyle/>
          <a:p>
            <a:pPr>
              <a:defRPr/>
            </a:pPr>
            <a:fld id="{94AD5D54-0181-4E15-B8E4-C6EF6E94A0BC}" type="slidenum">
              <a:rPr lang="en-US" smtClean="0"/>
              <a:pPr>
                <a:defRPr/>
              </a:pPr>
              <a:t>9</a:t>
            </a:fld>
            <a:endParaRPr lang="en-US" dirty="0"/>
          </a:p>
        </p:txBody>
      </p:sp>
    </p:spTree>
    <p:extLst>
      <p:ext uri="{BB962C8B-B14F-4D97-AF65-F5344CB8AC3E}">
        <p14:creationId xmlns:p14="http://schemas.microsoft.com/office/powerpoint/2010/main" val="215848680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endParaRPr lang="en-US" dirty="0"/>
          </a:p>
        </p:txBody>
      </p:sp>
      <p:sp>
        <p:nvSpPr>
          <p:cNvPr id="4" name="Slide Number Placeholder 3"/>
          <p:cNvSpPr>
            <a:spLocks noGrp="1"/>
          </p:cNvSpPr>
          <p:nvPr>
            <p:ph type="sldNum" sz="quarter" idx="5"/>
          </p:nvPr>
        </p:nvSpPr>
        <p:spPr/>
        <p:txBody>
          <a:bodyPr/>
          <a:lstStyle/>
          <a:p>
            <a:pPr>
              <a:defRPr/>
            </a:pPr>
            <a:fld id="{94AD5D54-0181-4E15-B8E4-C6EF6E94A0BC}" type="slidenum">
              <a:rPr lang="en-US" smtClean="0"/>
              <a:pPr>
                <a:defRPr/>
              </a:pPr>
              <a:t>10</a:t>
            </a:fld>
            <a:endParaRPr lang="en-US" dirty="0"/>
          </a:p>
        </p:txBody>
      </p:sp>
    </p:spTree>
    <p:extLst>
      <p:ext uri="{BB962C8B-B14F-4D97-AF65-F5344CB8AC3E}">
        <p14:creationId xmlns:p14="http://schemas.microsoft.com/office/powerpoint/2010/main" val="15711885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Disclosures">
    <p:spTree>
      <p:nvGrpSpPr>
        <p:cNvPr id="1" name=""/>
        <p:cNvGrpSpPr/>
        <p:nvPr/>
      </p:nvGrpSpPr>
      <p:grpSpPr>
        <a:xfrm>
          <a:off x="0" y="0"/>
          <a:ext cx="0" cy="0"/>
          <a:chOff x="0" y="0"/>
          <a:chExt cx="0" cy="0"/>
        </a:xfrm>
      </p:grpSpPr>
      <p:sp>
        <p:nvSpPr>
          <p:cNvPr id="4" name="Round Same Side Corner Rectangle 3"/>
          <p:cNvSpPr/>
          <p:nvPr userDrawn="1"/>
        </p:nvSpPr>
        <p:spPr>
          <a:xfrm>
            <a:off x="0" y="0"/>
            <a:ext cx="9144000" cy="4951850"/>
          </a:xfrm>
          <a:prstGeom prst="round2SameRect">
            <a:avLst>
              <a:gd name="adj1" fmla="val 0"/>
              <a:gd name="adj2" fmla="val 2003"/>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351" dirty="0"/>
          </a:p>
        </p:txBody>
      </p:sp>
      <p:sp>
        <p:nvSpPr>
          <p:cNvPr id="6" name="Text Placeholder 5"/>
          <p:cNvSpPr>
            <a:spLocks noGrp="1"/>
          </p:cNvSpPr>
          <p:nvPr>
            <p:ph type="body" sz="quarter" idx="12" hasCustomPrompt="1"/>
          </p:nvPr>
        </p:nvSpPr>
        <p:spPr>
          <a:xfrm>
            <a:off x="343832" y="2220651"/>
            <a:ext cx="8458200" cy="722312"/>
          </a:xfrm>
        </p:spPr>
        <p:txBody>
          <a:bodyPr/>
          <a:lstStyle>
            <a:lvl1pPr marL="0" indent="0" algn="ctr">
              <a:buNone/>
              <a:defRPr/>
            </a:lvl1pPr>
            <a:lvl2pPr marL="342891" indent="0">
              <a:buNone/>
              <a:defRPr/>
            </a:lvl2pPr>
            <a:lvl3pPr marL="685783" indent="0">
              <a:buNone/>
              <a:defRPr/>
            </a:lvl3pPr>
            <a:lvl4pPr marL="1028674" indent="0">
              <a:buNone/>
              <a:defRPr/>
            </a:lvl4pPr>
            <a:lvl5pPr marL="1371566" indent="0">
              <a:buNone/>
              <a:defRPr/>
            </a:lvl5pPr>
          </a:lstStyle>
          <a:p>
            <a:pPr lvl="0"/>
            <a:r>
              <a:rPr lang="en-US" dirty="0"/>
              <a:t>Author: Disclosures</a:t>
            </a:r>
          </a:p>
        </p:txBody>
      </p:sp>
      <p:sp>
        <p:nvSpPr>
          <p:cNvPr id="9" name="TextBox 8"/>
          <p:cNvSpPr txBox="1"/>
          <p:nvPr userDrawn="1"/>
        </p:nvSpPr>
        <p:spPr>
          <a:xfrm>
            <a:off x="1" y="1171952"/>
            <a:ext cx="9144000" cy="543675"/>
          </a:xfrm>
          <a:prstGeom prst="rect">
            <a:avLst/>
          </a:prstGeom>
          <a:noFill/>
        </p:spPr>
        <p:txBody>
          <a:bodyPr wrap="square" rtlCol="0" anchor="ctr">
            <a:spAutoFit/>
          </a:bodyPr>
          <a:lstStyle/>
          <a:p>
            <a:pPr algn="ctr"/>
            <a:r>
              <a:rPr lang="en-US" sz="2933" b="1" dirty="0">
                <a:solidFill>
                  <a:srgbClr val="3060AD"/>
                </a:solidFill>
              </a:rPr>
              <a:t>Disclosures</a:t>
            </a:r>
          </a:p>
        </p:txBody>
      </p:sp>
    </p:spTree>
    <p:extLst>
      <p:ext uri="{BB962C8B-B14F-4D97-AF65-F5344CB8AC3E}">
        <p14:creationId xmlns:p14="http://schemas.microsoft.com/office/powerpoint/2010/main" val="1734382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4" name="Round Same Side Corner Rectangle 3"/>
          <p:cNvSpPr/>
          <p:nvPr userDrawn="1"/>
        </p:nvSpPr>
        <p:spPr>
          <a:xfrm>
            <a:off x="0" y="0"/>
            <a:ext cx="9144000" cy="4951850"/>
          </a:xfrm>
          <a:prstGeom prst="round2SameRect">
            <a:avLst>
              <a:gd name="adj1" fmla="val 0"/>
              <a:gd name="adj2" fmla="val 2003"/>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351" dirty="0"/>
          </a:p>
        </p:txBody>
      </p:sp>
      <p:sp>
        <p:nvSpPr>
          <p:cNvPr id="2" name="Title 1"/>
          <p:cNvSpPr>
            <a:spLocks noGrp="1"/>
          </p:cNvSpPr>
          <p:nvPr>
            <p:ph type="ctrTitle" hasCustomPrompt="1"/>
          </p:nvPr>
        </p:nvSpPr>
        <p:spPr>
          <a:xfrm>
            <a:off x="341973" y="1161908"/>
            <a:ext cx="8460059" cy="1473957"/>
          </a:xfrm>
        </p:spPr>
        <p:txBody>
          <a:bodyPr anchor="b">
            <a:normAutofit/>
          </a:bodyPr>
          <a:lstStyle>
            <a:lvl1pPr algn="ctr">
              <a:defRPr sz="3600"/>
            </a:lvl1pPr>
          </a:lstStyle>
          <a:p>
            <a:r>
              <a:rPr lang="en-US" dirty="0"/>
              <a:t>Click to edit title</a:t>
            </a:r>
          </a:p>
        </p:txBody>
      </p:sp>
      <p:sp>
        <p:nvSpPr>
          <p:cNvPr id="3" name="Subtitle 2"/>
          <p:cNvSpPr>
            <a:spLocks noGrp="1"/>
          </p:cNvSpPr>
          <p:nvPr>
            <p:ph type="subTitle" idx="1" hasCustomPrompt="1"/>
          </p:nvPr>
        </p:nvSpPr>
        <p:spPr>
          <a:xfrm>
            <a:off x="341973" y="2723300"/>
            <a:ext cx="8460059" cy="624913"/>
          </a:xfrm>
        </p:spPr>
        <p:txBody>
          <a:bodyPr>
            <a:normAutofit/>
          </a:bodyPr>
          <a:lstStyle>
            <a:lvl1pPr marL="4763" indent="0" algn="ctr">
              <a:spcAft>
                <a:spcPts val="1351"/>
              </a:spcAft>
              <a:buNone/>
              <a:tabLst/>
              <a:defRPr sz="2133"/>
            </a:lvl1pPr>
            <a:lvl2pPr marL="4763" indent="0" algn="ctr">
              <a:spcAft>
                <a:spcPts val="1351"/>
              </a:spcAft>
              <a:buNone/>
              <a:tabLst/>
              <a:defRPr sz="1100"/>
            </a:lvl2pPr>
            <a:lvl3pPr marL="685750" indent="0" algn="ctr">
              <a:buNone/>
              <a:defRPr sz="1351"/>
            </a:lvl3pPr>
            <a:lvl4pPr marL="1028624" indent="0" algn="ctr">
              <a:buNone/>
              <a:defRPr sz="1200"/>
            </a:lvl4pPr>
            <a:lvl5pPr marL="1371498" indent="0" algn="ctr">
              <a:buNone/>
              <a:defRPr sz="1200"/>
            </a:lvl5pPr>
            <a:lvl6pPr marL="1714372" indent="0" algn="ctr">
              <a:buNone/>
              <a:defRPr sz="1200"/>
            </a:lvl6pPr>
            <a:lvl7pPr marL="2057247" indent="0" algn="ctr">
              <a:buNone/>
              <a:defRPr sz="1200"/>
            </a:lvl7pPr>
            <a:lvl8pPr marL="2400120" indent="0" algn="ctr">
              <a:buNone/>
              <a:defRPr sz="1200"/>
            </a:lvl8pPr>
            <a:lvl9pPr marL="2742994" indent="0" algn="ctr">
              <a:buNone/>
              <a:defRPr sz="1200"/>
            </a:lvl9pPr>
          </a:lstStyle>
          <a:p>
            <a:r>
              <a:rPr lang="en-US" dirty="0"/>
              <a:t>Click to edit authors</a:t>
            </a:r>
          </a:p>
        </p:txBody>
      </p:sp>
      <p:sp>
        <p:nvSpPr>
          <p:cNvPr id="11" name="Text Placeholder 10"/>
          <p:cNvSpPr>
            <a:spLocks noGrp="1"/>
          </p:cNvSpPr>
          <p:nvPr>
            <p:ph type="body" sz="quarter" idx="12" hasCustomPrompt="1"/>
          </p:nvPr>
        </p:nvSpPr>
        <p:spPr>
          <a:xfrm>
            <a:off x="343832" y="3435647"/>
            <a:ext cx="8458200" cy="763588"/>
          </a:xfrm>
        </p:spPr>
        <p:txBody>
          <a:bodyPr/>
          <a:lstStyle>
            <a:lvl1pPr marL="0" indent="0" algn="ctr">
              <a:buNone/>
              <a:defRPr sz="1600" i="1"/>
            </a:lvl1pPr>
            <a:lvl2pPr marL="342891" indent="0">
              <a:buNone/>
              <a:defRPr sz="1600"/>
            </a:lvl2pPr>
            <a:lvl3pPr marL="685783" indent="0">
              <a:buNone/>
              <a:defRPr sz="1600"/>
            </a:lvl3pPr>
            <a:lvl4pPr marL="1028674" indent="0">
              <a:buNone/>
              <a:defRPr sz="1600"/>
            </a:lvl4pPr>
            <a:lvl5pPr marL="1371566" indent="0">
              <a:buNone/>
              <a:defRPr sz="1600"/>
            </a:lvl5pPr>
          </a:lstStyle>
          <a:p>
            <a:pPr lvl="0"/>
            <a:r>
              <a:rPr lang="en-US" dirty="0"/>
              <a:t>Click to edit affiliation</a:t>
            </a:r>
          </a:p>
        </p:txBody>
      </p:sp>
    </p:spTree>
    <p:extLst>
      <p:ext uri="{BB962C8B-B14F-4D97-AF65-F5344CB8AC3E}">
        <p14:creationId xmlns:p14="http://schemas.microsoft.com/office/powerpoint/2010/main" val="8823072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0" y="1"/>
            <a:ext cx="9144000" cy="786384"/>
          </a:xfrm>
        </p:spPr>
        <p:txBody>
          <a:bodyPr bIns="0">
            <a:noAutofit/>
          </a:bodyPr>
          <a:lstStyle>
            <a:lvl1pPr>
              <a:defRPr/>
            </a:lvl1pPr>
          </a:lstStyle>
          <a:p>
            <a:r>
              <a:rPr lang="en-US" dirty="0"/>
              <a:t>Click to edit title</a:t>
            </a:r>
          </a:p>
        </p:txBody>
      </p:sp>
      <p:sp>
        <p:nvSpPr>
          <p:cNvPr id="3" name="Content Placeholder 2"/>
          <p:cNvSpPr>
            <a:spLocks noGrp="1"/>
          </p:cNvSpPr>
          <p:nvPr>
            <p:ph idx="1" hasCustomPrompt="1"/>
          </p:nvPr>
        </p:nvSpPr>
        <p:spPr>
          <a:xfrm>
            <a:off x="177800" y="868680"/>
            <a:ext cx="8788400" cy="3746976"/>
          </a:xfrm>
        </p:spPr>
        <p:txBody>
          <a:bodyPr/>
          <a:lstStyle/>
          <a:p>
            <a:pPr lvl="0"/>
            <a:r>
              <a:rPr lang="en-US" dirty="0"/>
              <a:t>Click to edit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Slide Number Placeholder 5"/>
          <p:cNvSpPr>
            <a:spLocks noGrp="1"/>
          </p:cNvSpPr>
          <p:nvPr>
            <p:ph type="sldNum" sz="quarter" idx="11"/>
          </p:nvPr>
        </p:nvSpPr>
        <p:spPr/>
        <p:txBody>
          <a:bodyPr/>
          <a:lstStyle>
            <a:lvl1pPr algn="l">
              <a:defRPr/>
            </a:lvl1pPr>
          </a:lstStyle>
          <a:p>
            <a:pPr>
              <a:defRPr/>
            </a:pPr>
            <a:fld id="{5C56CD90-8224-413F-A5C5-11C249D26586}" type="slidenum">
              <a:rPr lang="en-US" smtClean="0"/>
              <a:pPr>
                <a:defRPr/>
              </a:pPr>
              <a:t>‹#›</a:t>
            </a:fld>
            <a:endParaRPr lang="en-US" dirty="0"/>
          </a:p>
        </p:txBody>
      </p:sp>
      <p:sp>
        <p:nvSpPr>
          <p:cNvPr id="7" name="TextBox 6">
            <a:extLst>
              <a:ext uri="{FF2B5EF4-FFF2-40B4-BE49-F238E27FC236}">
                <a16:creationId xmlns:a16="http://schemas.microsoft.com/office/drawing/2014/main" id="{49653B58-7B72-4A90-9F1B-DE2718A7CB51}"/>
              </a:ext>
            </a:extLst>
          </p:cNvPr>
          <p:cNvSpPr txBox="1"/>
          <p:nvPr userDrawn="1"/>
        </p:nvSpPr>
        <p:spPr>
          <a:xfrm>
            <a:off x="0" y="4951850"/>
            <a:ext cx="9143999" cy="189369"/>
          </a:xfrm>
          <a:prstGeom prst="rect">
            <a:avLst/>
          </a:prstGeom>
          <a:noFill/>
        </p:spPr>
        <p:txBody>
          <a:bodyPr wrap="square" lIns="0" tIns="0" rIns="0" bIns="0" rtlCol="0" anchor="ctr">
            <a:noAutofit/>
          </a:bodyPr>
          <a:lstStyle/>
          <a:p>
            <a:pPr algn="ctr"/>
            <a:r>
              <a:rPr lang="en-US" sz="1070" b="0" dirty="0">
                <a:solidFill>
                  <a:schemeClr val="bg1"/>
                </a:solidFill>
              </a:rPr>
              <a:t>Cui et al.     ASH 2022     Presentation #892</a:t>
            </a:r>
          </a:p>
        </p:txBody>
      </p:sp>
      <p:sp>
        <p:nvSpPr>
          <p:cNvPr id="8" name="Footer Placeholder 4">
            <a:extLst>
              <a:ext uri="{FF2B5EF4-FFF2-40B4-BE49-F238E27FC236}">
                <a16:creationId xmlns:a16="http://schemas.microsoft.com/office/drawing/2014/main" id="{8D3971A0-4F40-48D6-BA3B-3D410F4672F5}"/>
              </a:ext>
            </a:extLst>
          </p:cNvPr>
          <p:cNvSpPr>
            <a:spLocks noGrp="1"/>
          </p:cNvSpPr>
          <p:nvPr>
            <p:ph type="ftr" sz="quarter" idx="3"/>
          </p:nvPr>
        </p:nvSpPr>
        <p:spPr>
          <a:xfrm>
            <a:off x="0" y="4721018"/>
            <a:ext cx="7836408" cy="230832"/>
          </a:xfrm>
          <a:prstGeom prst="rect">
            <a:avLst/>
          </a:prstGeom>
        </p:spPr>
        <p:txBody>
          <a:bodyPr vert="horz" wrap="square" lIns="91440" tIns="45720" rIns="91440" bIns="45720" rtlCol="0" anchor="b" anchorCtr="0">
            <a:spAutoFit/>
          </a:bodyPr>
          <a:lstStyle>
            <a:lvl1pPr algn="l" eaLnBrk="1" fontAlgn="auto" hangingPunct="1">
              <a:spcBef>
                <a:spcPts val="0"/>
              </a:spcBef>
              <a:spcAft>
                <a:spcPts val="0"/>
              </a:spcAft>
              <a:defRPr sz="900">
                <a:solidFill>
                  <a:schemeClr val="tx1"/>
                </a:solidFill>
                <a:latin typeface="+mn-lt"/>
              </a:defRPr>
            </a:lvl1pPr>
          </a:lstStyle>
          <a:p>
            <a:pPr>
              <a:defRPr/>
            </a:pPr>
            <a:endParaRPr lang="en-US" dirty="0"/>
          </a:p>
        </p:txBody>
      </p:sp>
    </p:spTree>
    <p:extLst>
      <p:ext uri="{BB962C8B-B14F-4D97-AF65-F5344CB8AC3E}">
        <p14:creationId xmlns:p14="http://schemas.microsoft.com/office/powerpoint/2010/main" val="40969091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hasCustomPrompt="1"/>
          </p:nvPr>
        </p:nvSpPr>
        <p:spPr>
          <a:xfrm>
            <a:off x="182052" y="868680"/>
            <a:ext cx="4297680" cy="3815386"/>
          </a:xfrm>
        </p:spPr>
        <p:txBody>
          <a:bodyPr/>
          <a:lstStyle/>
          <a:p>
            <a:pPr lvl="0"/>
            <a:r>
              <a:rPr lang="en-US" dirty="0"/>
              <a:t>Click to edit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hasCustomPrompt="1"/>
          </p:nvPr>
        </p:nvSpPr>
        <p:spPr>
          <a:xfrm>
            <a:off x="4683512" y="868680"/>
            <a:ext cx="4297680" cy="3815386"/>
          </a:xfrm>
        </p:spPr>
        <p:txBody>
          <a:bodyPr/>
          <a:lstStyle/>
          <a:p>
            <a:pPr lvl="0"/>
            <a:r>
              <a:rPr lang="en-US" dirty="0"/>
              <a:t>Click to edit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p:cNvSpPr>
            <a:spLocks noGrp="1"/>
          </p:cNvSpPr>
          <p:nvPr>
            <p:ph type="sldNum" sz="quarter" idx="11"/>
          </p:nvPr>
        </p:nvSpPr>
        <p:spPr/>
        <p:txBody>
          <a:bodyPr/>
          <a:lstStyle>
            <a:lvl1pPr>
              <a:defRPr/>
            </a:lvl1pPr>
          </a:lstStyle>
          <a:p>
            <a:pPr>
              <a:defRPr/>
            </a:pPr>
            <a:fld id="{3A3CB8D0-0137-498F-A7F0-F0C32CA03B39}" type="slidenum">
              <a:rPr lang="en-US"/>
              <a:pPr>
                <a:defRPr/>
              </a:pPr>
              <a:t>‹#›</a:t>
            </a:fld>
            <a:endParaRPr lang="en-US" dirty="0"/>
          </a:p>
        </p:txBody>
      </p:sp>
      <p:sp>
        <p:nvSpPr>
          <p:cNvPr id="10" name="Title 9"/>
          <p:cNvSpPr>
            <a:spLocks noGrp="1"/>
          </p:cNvSpPr>
          <p:nvPr>
            <p:ph type="title" hasCustomPrompt="1"/>
          </p:nvPr>
        </p:nvSpPr>
        <p:spPr/>
        <p:txBody>
          <a:bodyPr/>
          <a:lstStyle/>
          <a:p>
            <a:r>
              <a:rPr lang="en-US" dirty="0"/>
              <a:t>Click to edit title</a:t>
            </a:r>
          </a:p>
        </p:txBody>
      </p:sp>
      <p:sp>
        <p:nvSpPr>
          <p:cNvPr id="8" name="TextBox 7">
            <a:extLst>
              <a:ext uri="{FF2B5EF4-FFF2-40B4-BE49-F238E27FC236}">
                <a16:creationId xmlns:a16="http://schemas.microsoft.com/office/drawing/2014/main" id="{C33C4A09-B35D-41F1-986B-263DA53F9985}"/>
              </a:ext>
            </a:extLst>
          </p:cNvPr>
          <p:cNvSpPr txBox="1"/>
          <p:nvPr userDrawn="1"/>
        </p:nvSpPr>
        <p:spPr>
          <a:xfrm>
            <a:off x="0" y="4951850"/>
            <a:ext cx="9143999" cy="189369"/>
          </a:xfrm>
          <a:prstGeom prst="rect">
            <a:avLst/>
          </a:prstGeom>
          <a:noFill/>
        </p:spPr>
        <p:txBody>
          <a:bodyPr wrap="square" lIns="0" tIns="0" rIns="0" bIns="0" rtlCol="0" anchor="ctr">
            <a:noAutofit/>
          </a:bodyPr>
          <a:lstStyle/>
          <a:p>
            <a:pPr algn="ctr"/>
            <a:r>
              <a:rPr lang="en-US" sz="1070" b="0" dirty="0">
                <a:solidFill>
                  <a:schemeClr val="bg1"/>
                </a:solidFill>
              </a:rPr>
              <a:t>Cui et al.     ASH 2022     Presentation #892</a:t>
            </a:r>
          </a:p>
        </p:txBody>
      </p:sp>
      <p:sp>
        <p:nvSpPr>
          <p:cNvPr id="9" name="Footer Placeholder 4">
            <a:extLst>
              <a:ext uri="{FF2B5EF4-FFF2-40B4-BE49-F238E27FC236}">
                <a16:creationId xmlns:a16="http://schemas.microsoft.com/office/drawing/2014/main" id="{F3B86E34-AAFC-4223-AA8F-FBAC72ACAAB2}"/>
              </a:ext>
            </a:extLst>
          </p:cNvPr>
          <p:cNvSpPr>
            <a:spLocks noGrp="1"/>
          </p:cNvSpPr>
          <p:nvPr>
            <p:ph type="ftr" sz="quarter" idx="3"/>
          </p:nvPr>
        </p:nvSpPr>
        <p:spPr>
          <a:xfrm>
            <a:off x="0" y="4721018"/>
            <a:ext cx="7836408" cy="230832"/>
          </a:xfrm>
          <a:prstGeom prst="rect">
            <a:avLst/>
          </a:prstGeom>
        </p:spPr>
        <p:txBody>
          <a:bodyPr vert="horz" wrap="square" lIns="91440" tIns="45720" rIns="91440" bIns="45720" rtlCol="0" anchor="b" anchorCtr="0">
            <a:spAutoFit/>
          </a:bodyPr>
          <a:lstStyle>
            <a:lvl1pPr algn="l" eaLnBrk="1" fontAlgn="auto" hangingPunct="1">
              <a:spcBef>
                <a:spcPts val="0"/>
              </a:spcBef>
              <a:spcAft>
                <a:spcPts val="0"/>
              </a:spcAft>
              <a:defRPr sz="900">
                <a:solidFill>
                  <a:schemeClr val="tx1"/>
                </a:solidFill>
                <a:latin typeface="+mn-lt"/>
              </a:defRPr>
            </a:lvl1pPr>
          </a:lstStyle>
          <a:p>
            <a:pPr>
              <a:defRPr/>
            </a:pPr>
            <a:endParaRPr lang="en-US" dirty="0"/>
          </a:p>
        </p:txBody>
      </p:sp>
    </p:spTree>
    <p:extLst>
      <p:ext uri="{BB962C8B-B14F-4D97-AF65-F5344CB8AC3E}">
        <p14:creationId xmlns:p14="http://schemas.microsoft.com/office/powerpoint/2010/main" val="17990368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wo Content Horizontal">
    <p:spTree>
      <p:nvGrpSpPr>
        <p:cNvPr id="1" name=""/>
        <p:cNvGrpSpPr/>
        <p:nvPr/>
      </p:nvGrpSpPr>
      <p:grpSpPr>
        <a:xfrm>
          <a:off x="0" y="0"/>
          <a:ext cx="0" cy="0"/>
          <a:chOff x="0" y="0"/>
          <a:chExt cx="0" cy="0"/>
        </a:xfrm>
      </p:grpSpPr>
      <p:sp>
        <p:nvSpPr>
          <p:cNvPr id="7" name="Content Placeholder 2"/>
          <p:cNvSpPr>
            <a:spLocks noGrp="1"/>
          </p:cNvSpPr>
          <p:nvPr>
            <p:ph idx="1" hasCustomPrompt="1"/>
          </p:nvPr>
        </p:nvSpPr>
        <p:spPr>
          <a:xfrm>
            <a:off x="178420" y="868680"/>
            <a:ext cx="8787160" cy="2933134"/>
          </a:xfrm>
        </p:spPr>
        <p:txBody>
          <a:bodyPr/>
          <a:lstStyle/>
          <a:p>
            <a:pPr lvl="0"/>
            <a:r>
              <a:rPr lang="en-US" dirty="0"/>
              <a:t>Click to edit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Content Placeholder 2"/>
          <p:cNvSpPr>
            <a:spLocks noGrp="1"/>
          </p:cNvSpPr>
          <p:nvPr>
            <p:ph idx="12" hasCustomPrompt="1"/>
          </p:nvPr>
        </p:nvSpPr>
        <p:spPr>
          <a:xfrm>
            <a:off x="178420" y="3844031"/>
            <a:ext cx="7660563" cy="698038"/>
          </a:xfrm>
        </p:spPr>
        <p:txBody>
          <a:bodyPr/>
          <a:lstStyle/>
          <a:p>
            <a:pPr lvl="0"/>
            <a:r>
              <a:rPr lang="en-US" dirty="0"/>
              <a:t>Click to edit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Footer Placeholder 4"/>
          <p:cNvSpPr>
            <a:spLocks noGrp="1"/>
          </p:cNvSpPr>
          <p:nvPr>
            <p:ph type="ftr" sz="quarter" idx="13"/>
          </p:nvPr>
        </p:nvSpPr>
        <p:spPr>
          <a:xfrm>
            <a:off x="0" y="4721018"/>
            <a:ext cx="7838983" cy="230832"/>
          </a:xfrm>
        </p:spPr>
        <p:txBody>
          <a:bodyPr/>
          <a:lstStyle>
            <a:lvl1pPr algn="l">
              <a:defRPr/>
            </a:lvl1pPr>
          </a:lstStyle>
          <a:p>
            <a:pPr>
              <a:defRPr/>
            </a:pPr>
            <a:endParaRPr lang="en-US" dirty="0"/>
          </a:p>
        </p:txBody>
      </p:sp>
      <p:sp>
        <p:nvSpPr>
          <p:cNvPr id="6" name="Slide Number Placeholder 5"/>
          <p:cNvSpPr>
            <a:spLocks noGrp="1"/>
          </p:cNvSpPr>
          <p:nvPr>
            <p:ph type="sldNum" sz="quarter" idx="14"/>
          </p:nvPr>
        </p:nvSpPr>
        <p:spPr/>
        <p:txBody>
          <a:bodyPr/>
          <a:lstStyle>
            <a:lvl1pPr>
              <a:defRPr/>
            </a:lvl1pPr>
          </a:lstStyle>
          <a:p>
            <a:pPr>
              <a:defRPr/>
            </a:pPr>
            <a:fld id="{9ACB01A7-2FD4-4B57-B209-C0086148A473}" type="slidenum">
              <a:rPr lang="en-US"/>
              <a:pPr>
                <a:defRPr/>
              </a:pPr>
              <a:t>‹#›</a:t>
            </a:fld>
            <a:endParaRPr lang="en-US" dirty="0"/>
          </a:p>
        </p:txBody>
      </p:sp>
      <p:sp>
        <p:nvSpPr>
          <p:cNvPr id="2" name="Title 1"/>
          <p:cNvSpPr>
            <a:spLocks noGrp="1"/>
          </p:cNvSpPr>
          <p:nvPr>
            <p:ph type="title" hasCustomPrompt="1"/>
          </p:nvPr>
        </p:nvSpPr>
        <p:spPr/>
        <p:txBody>
          <a:bodyPr/>
          <a:lstStyle/>
          <a:p>
            <a:r>
              <a:rPr lang="en-US" dirty="0"/>
              <a:t>Click to edit title</a:t>
            </a:r>
          </a:p>
        </p:txBody>
      </p:sp>
      <p:sp>
        <p:nvSpPr>
          <p:cNvPr id="10" name="TextBox 9">
            <a:extLst>
              <a:ext uri="{FF2B5EF4-FFF2-40B4-BE49-F238E27FC236}">
                <a16:creationId xmlns:a16="http://schemas.microsoft.com/office/drawing/2014/main" id="{643E6933-0269-4B76-986A-86F3BAB5941C}"/>
              </a:ext>
            </a:extLst>
          </p:cNvPr>
          <p:cNvSpPr txBox="1"/>
          <p:nvPr userDrawn="1"/>
        </p:nvSpPr>
        <p:spPr>
          <a:xfrm>
            <a:off x="0" y="4951850"/>
            <a:ext cx="9143999" cy="189369"/>
          </a:xfrm>
          <a:prstGeom prst="rect">
            <a:avLst/>
          </a:prstGeom>
          <a:noFill/>
        </p:spPr>
        <p:txBody>
          <a:bodyPr wrap="square" lIns="0" tIns="0" rIns="0" bIns="0" rtlCol="0" anchor="ctr">
            <a:noAutofit/>
          </a:bodyPr>
          <a:lstStyle/>
          <a:p>
            <a:pPr algn="ctr"/>
            <a:r>
              <a:rPr lang="en-US" sz="1070" b="0" dirty="0">
                <a:solidFill>
                  <a:schemeClr val="bg1"/>
                </a:solidFill>
              </a:rPr>
              <a:t>Author et al     Congress Year     Abstract/Presentation #</a:t>
            </a:r>
          </a:p>
        </p:txBody>
      </p:sp>
    </p:spTree>
    <p:extLst>
      <p:ext uri="{BB962C8B-B14F-4D97-AF65-F5344CB8AC3E}">
        <p14:creationId xmlns:p14="http://schemas.microsoft.com/office/powerpoint/2010/main" val="17358546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4" name="Slide Number Placeholder 5"/>
          <p:cNvSpPr>
            <a:spLocks noGrp="1"/>
          </p:cNvSpPr>
          <p:nvPr>
            <p:ph type="sldNum" sz="quarter" idx="11"/>
          </p:nvPr>
        </p:nvSpPr>
        <p:spPr/>
        <p:txBody>
          <a:bodyPr/>
          <a:lstStyle>
            <a:lvl1pPr>
              <a:defRPr/>
            </a:lvl1pPr>
          </a:lstStyle>
          <a:p>
            <a:pPr>
              <a:defRPr/>
            </a:pPr>
            <a:fld id="{876D11F4-78B8-4BD0-8C58-DD5E7C415213}" type="slidenum">
              <a:rPr lang="en-US"/>
              <a:pPr>
                <a:defRPr/>
              </a:pPr>
              <a:t>‹#›</a:t>
            </a:fld>
            <a:endParaRPr lang="en-US" dirty="0"/>
          </a:p>
        </p:txBody>
      </p:sp>
      <p:sp>
        <p:nvSpPr>
          <p:cNvPr id="5" name="Title 4"/>
          <p:cNvSpPr>
            <a:spLocks noGrp="1"/>
          </p:cNvSpPr>
          <p:nvPr>
            <p:ph type="title" hasCustomPrompt="1"/>
          </p:nvPr>
        </p:nvSpPr>
        <p:spPr/>
        <p:txBody>
          <a:bodyPr/>
          <a:lstStyle/>
          <a:p>
            <a:r>
              <a:rPr lang="en-US" dirty="0"/>
              <a:t>Click to edit title</a:t>
            </a:r>
          </a:p>
        </p:txBody>
      </p:sp>
      <p:sp>
        <p:nvSpPr>
          <p:cNvPr id="8" name="Footer Placeholder 7"/>
          <p:cNvSpPr>
            <a:spLocks noGrp="1"/>
          </p:cNvSpPr>
          <p:nvPr>
            <p:ph type="ftr" sz="quarter" idx="12"/>
          </p:nvPr>
        </p:nvSpPr>
        <p:spPr/>
        <p:txBody>
          <a:bodyPr/>
          <a:lstStyle/>
          <a:p>
            <a:pPr>
              <a:defRPr/>
            </a:pPr>
            <a:endParaRPr lang="en-US" dirty="0"/>
          </a:p>
        </p:txBody>
      </p:sp>
      <p:sp>
        <p:nvSpPr>
          <p:cNvPr id="7" name="TextBox 6">
            <a:extLst>
              <a:ext uri="{FF2B5EF4-FFF2-40B4-BE49-F238E27FC236}">
                <a16:creationId xmlns:a16="http://schemas.microsoft.com/office/drawing/2014/main" id="{56AA0039-B1B6-4A5A-932A-9283D28D9CB2}"/>
              </a:ext>
            </a:extLst>
          </p:cNvPr>
          <p:cNvSpPr txBox="1"/>
          <p:nvPr userDrawn="1"/>
        </p:nvSpPr>
        <p:spPr>
          <a:xfrm>
            <a:off x="0" y="4951850"/>
            <a:ext cx="9143999" cy="189369"/>
          </a:xfrm>
          <a:prstGeom prst="rect">
            <a:avLst/>
          </a:prstGeom>
          <a:noFill/>
        </p:spPr>
        <p:txBody>
          <a:bodyPr wrap="square" lIns="0" tIns="0" rIns="0" bIns="0" rtlCol="0" anchor="ctr">
            <a:noAutofit/>
          </a:bodyPr>
          <a:lstStyle/>
          <a:p>
            <a:pPr algn="ctr"/>
            <a:r>
              <a:rPr lang="en-US" sz="1070" b="0" dirty="0">
                <a:solidFill>
                  <a:schemeClr val="bg1"/>
                </a:solidFill>
              </a:rPr>
              <a:t>Author et al     Congress Year     Abstract/Presentation #</a:t>
            </a:r>
          </a:p>
        </p:txBody>
      </p:sp>
    </p:spTree>
    <p:extLst>
      <p:ext uri="{BB962C8B-B14F-4D97-AF65-F5344CB8AC3E}">
        <p14:creationId xmlns:p14="http://schemas.microsoft.com/office/powerpoint/2010/main" val="259369503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8" name="Rectangle 7"/>
          <p:cNvSpPr/>
          <p:nvPr userDrawn="1"/>
        </p:nvSpPr>
        <p:spPr>
          <a:xfrm>
            <a:off x="0" y="4627564"/>
            <a:ext cx="9144000" cy="515937"/>
          </a:xfrm>
          <a:prstGeom prst="rect">
            <a:avLst/>
          </a:prstGeom>
          <a:solidFill>
            <a:srgbClr val="3060A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351" dirty="0"/>
          </a:p>
        </p:txBody>
      </p:sp>
      <p:sp>
        <p:nvSpPr>
          <p:cNvPr id="11" name="Round Same Side Corner Rectangle 10"/>
          <p:cNvSpPr/>
          <p:nvPr userDrawn="1"/>
        </p:nvSpPr>
        <p:spPr>
          <a:xfrm>
            <a:off x="0" y="-1"/>
            <a:ext cx="9144000" cy="4950136"/>
          </a:xfrm>
          <a:prstGeom prst="round2SameRect">
            <a:avLst>
              <a:gd name="adj1" fmla="val 0"/>
              <a:gd name="adj2" fmla="val 2003"/>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333" dirty="0"/>
          </a:p>
        </p:txBody>
      </p:sp>
      <p:sp>
        <p:nvSpPr>
          <p:cNvPr id="2" name="Title Placeholder 1"/>
          <p:cNvSpPr>
            <a:spLocks noGrp="1"/>
          </p:cNvSpPr>
          <p:nvPr>
            <p:ph type="title"/>
          </p:nvPr>
        </p:nvSpPr>
        <p:spPr>
          <a:xfrm>
            <a:off x="0" y="0"/>
            <a:ext cx="9144000" cy="786384"/>
          </a:xfrm>
          <a:prstGeom prst="rect">
            <a:avLst/>
          </a:prstGeom>
          <a:solidFill>
            <a:schemeClr val="accent1">
              <a:lumMod val="20000"/>
              <a:lumOff val="80000"/>
            </a:schemeClr>
          </a:solidFill>
        </p:spPr>
        <p:txBody>
          <a:bodyPr vert="horz" lIns="182880" tIns="182880" rIns="182880" bIns="0" rtlCol="0" anchor="t" anchorCtr="0">
            <a:noAutofit/>
          </a:bodyPr>
          <a:lstStyle/>
          <a:p>
            <a:r>
              <a:rPr lang="en-US" dirty="0"/>
              <a:t>Click to edit title</a:t>
            </a:r>
          </a:p>
        </p:txBody>
      </p:sp>
      <p:sp>
        <p:nvSpPr>
          <p:cNvPr id="3" name="Text Placeholder 2"/>
          <p:cNvSpPr>
            <a:spLocks noGrp="1"/>
          </p:cNvSpPr>
          <p:nvPr>
            <p:ph type="body" idx="1"/>
          </p:nvPr>
        </p:nvSpPr>
        <p:spPr>
          <a:xfrm>
            <a:off x="186967" y="868680"/>
            <a:ext cx="8788400" cy="3828668"/>
          </a:xfrm>
          <a:prstGeom prst="rect">
            <a:avLst/>
          </a:prstGeom>
        </p:spPr>
        <p:txBody>
          <a:bodyPr vert="horz" lIns="0" tIns="0" rIns="0" bIns="0" rtlCol="0" anchor="t" anchorCtr="0">
            <a:noAutofit/>
          </a:bodyPr>
          <a:lstStyle/>
          <a:p>
            <a:pPr lvl="0"/>
            <a:r>
              <a:rPr lang="en-US" dirty="0"/>
              <a:t>Click to edit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Footer Placeholder 4"/>
          <p:cNvSpPr>
            <a:spLocks noGrp="1"/>
          </p:cNvSpPr>
          <p:nvPr>
            <p:ph type="ftr" sz="quarter" idx="3"/>
          </p:nvPr>
        </p:nvSpPr>
        <p:spPr>
          <a:xfrm>
            <a:off x="0" y="4721018"/>
            <a:ext cx="7836408" cy="230832"/>
          </a:xfrm>
          <a:prstGeom prst="rect">
            <a:avLst/>
          </a:prstGeom>
        </p:spPr>
        <p:txBody>
          <a:bodyPr vert="horz" wrap="square" lIns="91440" tIns="45720" rIns="91440" bIns="45720" rtlCol="0" anchor="b" anchorCtr="0">
            <a:spAutoFit/>
          </a:bodyPr>
          <a:lstStyle>
            <a:lvl1pPr algn="l" eaLnBrk="1" fontAlgn="auto" hangingPunct="1">
              <a:spcBef>
                <a:spcPts val="0"/>
              </a:spcBef>
              <a:spcAft>
                <a:spcPts val="0"/>
              </a:spcAft>
              <a:defRPr sz="900">
                <a:solidFill>
                  <a:schemeClr val="tx1"/>
                </a:solidFill>
                <a:latin typeface="+mn-lt"/>
              </a:defRPr>
            </a:lvl1pPr>
          </a:lstStyle>
          <a:p>
            <a:pPr>
              <a:defRPr/>
            </a:pPr>
            <a:endParaRPr lang="en-US" dirty="0"/>
          </a:p>
        </p:txBody>
      </p:sp>
      <p:sp>
        <p:nvSpPr>
          <p:cNvPr id="6" name="Slide Number Placeholder 5"/>
          <p:cNvSpPr>
            <a:spLocks noGrp="1"/>
          </p:cNvSpPr>
          <p:nvPr>
            <p:ph type="sldNum" sz="quarter" idx="4"/>
          </p:nvPr>
        </p:nvSpPr>
        <p:spPr>
          <a:xfrm>
            <a:off x="0" y="4910386"/>
            <a:ext cx="575733" cy="273050"/>
          </a:xfrm>
          <a:prstGeom prst="rect">
            <a:avLst/>
          </a:prstGeom>
        </p:spPr>
        <p:txBody>
          <a:bodyPr vert="horz" wrap="none" lIns="91440" tIns="45720" rIns="91440" bIns="45720" rtlCol="0" anchor="ctr"/>
          <a:lstStyle>
            <a:lvl1pPr algn="l" eaLnBrk="1" fontAlgn="auto" hangingPunct="1">
              <a:spcBef>
                <a:spcPts val="0"/>
              </a:spcBef>
              <a:spcAft>
                <a:spcPts val="0"/>
              </a:spcAft>
              <a:defRPr sz="1067" b="1">
                <a:solidFill>
                  <a:schemeClr val="bg1"/>
                </a:solidFill>
                <a:latin typeface="+mn-lt"/>
              </a:defRPr>
            </a:lvl1pPr>
          </a:lstStyle>
          <a:p>
            <a:pPr algn="l">
              <a:defRPr/>
            </a:pPr>
            <a:fld id="{95B482DD-89D1-42DF-ADD7-34F6575EE2F4}" type="slidenum">
              <a:rPr lang="en-US" smtClean="0"/>
              <a:pPr>
                <a:defRPr/>
              </a:pPr>
              <a:t>‹#›</a:t>
            </a:fld>
            <a:endParaRPr lang="en-US" dirty="0"/>
          </a:p>
        </p:txBody>
      </p:sp>
    </p:spTree>
  </p:cSld>
  <p:clrMap bg1="lt1" tx1="dk1" bg2="lt2" tx2="dk2" accent1="accent1" accent2="accent2" accent3="accent3" accent4="accent4" accent5="accent5" accent6="accent6" hlink="hlink" folHlink="folHlink"/>
  <p:sldLayoutIdLst>
    <p:sldLayoutId id="2147483745" r:id="rId1"/>
    <p:sldLayoutId id="2147483744" r:id="rId2"/>
    <p:sldLayoutId id="2147483739" r:id="rId3"/>
    <p:sldLayoutId id="2147483741" r:id="rId4"/>
    <p:sldLayoutId id="2147483742" r:id="rId5"/>
    <p:sldLayoutId id="2147483743" r:id="rId6"/>
  </p:sldLayoutIdLst>
  <p:hf hdr="0" dt="0"/>
  <p:txStyles>
    <p:titleStyle>
      <a:lvl1pPr algn="l" defTabSz="683667" rtl="0" fontAlgn="base">
        <a:lnSpc>
          <a:spcPct val="80000"/>
        </a:lnSpc>
        <a:spcBef>
          <a:spcPct val="0"/>
        </a:spcBef>
        <a:spcAft>
          <a:spcPct val="0"/>
        </a:spcAft>
        <a:defRPr sz="2800" b="1" kern="1200">
          <a:solidFill>
            <a:schemeClr val="tx2"/>
          </a:solidFill>
          <a:latin typeface="+mj-lt"/>
          <a:ea typeface="+mj-ea"/>
          <a:cs typeface="+mj-cs"/>
        </a:defRPr>
      </a:lvl1pPr>
      <a:lvl2pPr algn="l" defTabSz="683667" rtl="0" fontAlgn="base">
        <a:lnSpc>
          <a:spcPct val="80000"/>
        </a:lnSpc>
        <a:spcBef>
          <a:spcPct val="0"/>
        </a:spcBef>
        <a:spcAft>
          <a:spcPct val="0"/>
        </a:spcAft>
        <a:defRPr sz="2800" b="1">
          <a:solidFill>
            <a:schemeClr val="tx2"/>
          </a:solidFill>
          <a:latin typeface="Calibri" panose="020F0502020204030204" pitchFamily="34" charset="0"/>
        </a:defRPr>
      </a:lvl2pPr>
      <a:lvl3pPr algn="l" defTabSz="683667" rtl="0" fontAlgn="base">
        <a:lnSpc>
          <a:spcPct val="80000"/>
        </a:lnSpc>
        <a:spcBef>
          <a:spcPct val="0"/>
        </a:spcBef>
        <a:spcAft>
          <a:spcPct val="0"/>
        </a:spcAft>
        <a:defRPr sz="2800" b="1">
          <a:solidFill>
            <a:schemeClr val="tx2"/>
          </a:solidFill>
          <a:latin typeface="Calibri" panose="020F0502020204030204" pitchFamily="34" charset="0"/>
        </a:defRPr>
      </a:lvl3pPr>
      <a:lvl4pPr algn="l" defTabSz="683667" rtl="0" fontAlgn="base">
        <a:lnSpc>
          <a:spcPct val="80000"/>
        </a:lnSpc>
        <a:spcBef>
          <a:spcPct val="0"/>
        </a:spcBef>
        <a:spcAft>
          <a:spcPct val="0"/>
        </a:spcAft>
        <a:defRPr sz="2800" b="1">
          <a:solidFill>
            <a:schemeClr val="tx2"/>
          </a:solidFill>
          <a:latin typeface="Calibri" panose="020F0502020204030204" pitchFamily="34" charset="0"/>
        </a:defRPr>
      </a:lvl4pPr>
      <a:lvl5pPr algn="l" defTabSz="683667" rtl="0" fontAlgn="base">
        <a:lnSpc>
          <a:spcPct val="80000"/>
        </a:lnSpc>
        <a:spcBef>
          <a:spcPct val="0"/>
        </a:spcBef>
        <a:spcAft>
          <a:spcPct val="0"/>
        </a:spcAft>
        <a:defRPr sz="2800" b="1">
          <a:solidFill>
            <a:schemeClr val="tx2"/>
          </a:solidFill>
          <a:latin typeface="Calibri" panose="020F0502020204030204" pitchFamily="34" charset="0"/>
        </a:defRPr>
      </a:lvl5pPr>
      <a:lvl6pPr marL="609585" algn="l" defTabSz="683667" rtl="0" fontAlgn="base">
        <a:lnSpc>
          <a:spcPct val="80000"/>
        </a:lnSpc>
        <a:spcBef>
          <a:spcPct val="0"/>
        </a:spcBef>
        <a:spcAft>
          <a:spcPct val="0"/>
        </a:spcAft>
        <a:defRPr sz="2800" b="1">
          <a:solidFill>
            <a:schemeClr val="tx2"/>
          </a:solidFill>
          <a:latin typeface="Calibri" panose="020F0502020204030204" pitchFamily="34" charset="0"/>
        </a:defRPr>
      </a:lvl6pPr>
      <a:lvl7pPr marL="1219170" algn="l" defTabSz="683667" rtl="0" fontAlgn="base">
        <a:lnSpc>
          <a:spcPct val="80000"/>
        </a:lnSpc>
        <a:spcBef>
          <a:spcPct val="0"/>
        </a:spcBef>
        <a:spcAft>
          <a:spcPct val="0"/>
        </a:spcAft>
        <a:defRPr sz="2800" b="1">
          <a:solidFill>
            <a:schemeClr val="tx2"/>
          </a:solidFill>
          <a:latin typeface="Calibri" panose="020F0502020204030204" pitchFamily="34" charset="0"/>
        </a:defRPr>
      </a:lvl7pPr>
      <a:lvl8pPr marL="1828754" algn="l" defTabSz="683667" rtl="0" fontAlgn="base">
        <a:lnSpc>
          <a:spcPct val="80000"/>
        </a:lnSpc>
        <a:spcBef>
          <a:spcPct val="0"/>
        </a:spcBef>
        <a:spcAft>
          <a:spcPct val="0"/>
        </a:spcAft>
        <a:defRPr sz="2800" b="1">
          <a:solidFill>
            <a:schemeClr val="tx2"/>
          </a:solidFill>
          <a:latin typeface="Calibri" panose="020F0502020204030204" pitchFamily="34" charset="0"/>
        </a:defRPr>
      </a:lvl8pPr>
      <a:lvl9pPr marL="2438339" algn="l" defTabSz="683667" rtl="0" fontAlgn="base">
        <a:lnSpc>
          <a:spcPct val="80000"/>
        </a:lnSpc>
        <a:spcBef>
          <a:spcPct val="0"/>
        </a:spcBef>
        <a:spcAft>
          <a:spcPct val="0"/>
        </a:spcAft>
        <a:defRPr sz="2800" b="1">
          <a:solidFill>
            <a:schemeClr val="tx2"/>
          </a:solidFill>
          <a:latin typeface="Calibri" panose="020F0502020204030204" pitchFamily="34" charset="0"/>
        </a:defRPr>
      </a:lvl9pPr>
    </p:titleStyle>
    <p:bodyStyle>
      <a:lvl1pPr marL="169329" indent="-169329" algn="l" defTabSz="683667" rtl="0" fontAlgn="base">
        <a:spcBef>
          <a:spcPct val="0"/>
        </a:spcBef>
        <a:spcAft>
          <a:spcPts val="300"/>
        </a:spcAft>
        <a:buClr>
          <a:schemeClr val="accent1"/>
        </a:buClr>
        <a:buFont typeface="Arial" panose="020B0604020202020204" pitchFamily="34" charset="0"/>
        <a:buChar char="•"/>
        <a:defRPr sz="2000" kern="1200">
          <a:solidFill>
            <a:schemeClr val="tx1"/>
          </a:solidFill>
          <a:latin typeface="+mn-lt"/>
          <a:ea typeface="+mn-ea"/>
          <a:cs typeface="+mn-cs"/>
        </a:defRPr>
      </a:lvl1pPr>
      <a:lvl2pPr marL="512221" indent="-169329" algn="l" defTabSz="683667" rtl="0" fontAlgn="base">
        <a:spcBef>
          <a:spcPct val="0"/>
        </a:spcBef>
        <a:spcAft>
          <a:spcPts val="300"/>
        </a:spcAft>
        <a:buClr>
          <a:schemeClr val="accent1"/>
        </a:buClr>
        <a:buFont typeface=".AppleSystemUIFont"/>
        <a:buChar char="-"/>
        <a:defRPr sz="1733" kern="1200">
          <a:solidFill>
            <a:schemeClr val="tx1"/>
          </a:solidFill>
          <a:latin typeface="+mn-lt"/>
          <a:ea typeface="+mn-ea"/>
          <a:cs typeface="+mn-cs"/>
        </a:defRPr>
      </a:lvl2pPr>
      <a:lvl3pPr marL="855112" indent="-169329" algn="l" defTabSz="683667" rtl="0" fontAlgn="base">
        <a:spcBef>
          <a:spcPct val="0"/>
        </a:spcBef>
        <a:spcAft>
          <a:spcPts val="300"/>
        </a:spcAft>
        <a:buClr>
          <a:schemeClr val="accent1"/>
        </a:buClr>
        <a:buFont typeface="Arial" panose="020B0604020202020204" pitchFamily="34" charset="0"/>
        <a:buChar char="•"/>
        <a:defRPr sz="1600" kern="1200">
          <a:solidFill>
            <a:schemeClr val="tx1"/>
          </a:solidFill>
          <a:latin typeface="+mn-lt"/>
          <a:ea typeface="+mn-ea"/>
          <a:cs typeface="+mn-cs"/>
        </a:defRPr>
      </a:lvl3pPr>
      <a:lvl4pPr marL="1198003" indent="-169329" algn="l" defTabSz="683667" rtl="0" fontAlgn="base">
        <a:spcBef>
          <a:spcPct val="0"/>
        </a:spcBef>
        <a:spcAft>
          <a:spcPts val="300"/>
        </a:spcAft>
        <a:buClr>
          <a:schemeClr val="accent1"/>
        </a:buClr>
        <a:buFont typeface=".AppleSystemUIFont"/>
        <a:buChar char="-"/>
        <a:defRPr sz="1200" kern="1200">
          <a:solidFill>
            <a:schemeClr val="tx1"/>
          </a:solidFill>
          <a:latin typeface="+mn-lt"/>
          <a:ea typeface="+mn-ea"/>
          <a:cs typeface="+mn-cs"/>
        </a:defRPr>
      </a:lvl4pPr>
      <a:lvl5pPr marL="1540895" indent="-169329" algn="l" defTabSz="683667" rtl="0" fontAlgn="base">
        <a:spcBef>
          <a:spcPct val="0"/>
        </a:spcBef>
        <a:spcAft>
          <a:spcPts val="300"/>
        </a:spcAft>
        <a:buClr>
          <a:schemeClr val="accent1"/>
        </a:buClr>
        <a:buFont typeface="Arial" panose="020B0604020202020204" pitchFamily="34" charset="0"/>
        <a:buChar char="•"/>
        <a:defRPr sz="1200" kern="1200">
          <a:solidFill>
            <a:schemeClr val="tx1"/>
          </a:solidFill>
          <a:latin typeface="+mn-lt"/>
          <a:ea typeface="+mn-ea"/>
          <a:cs typeface="+mn-cs"/>
        </a:defRPr>
      </a:lvl5pPr>
      <a:lvl6pPr marL="1885810" indent="-171438" algn="l" defTabSz="685750" rtl="0" eaLnBrk="1" latinLnBrk="0" hangingPunct="1">
        <a:lnSpc>
          <a:spcPct val="90000"/>
        </a:lnSpc>
        <a:spcBef>
          <a:spcPts val="375"/>
        </a:spcBef>
        <a:buFont typeface="Arial"/>
        <a:buChar char="•"/>
        <a:defRPr sz="1351" kern="1200">
          <a:solidFill>
            <a:schemeClr val="tx1"/>
          </a:solidFill>
          <a:latin typeface="+mn-lt"/>
          <a:ea typeface="+mn-ea"/>
          <a:cs typeface="+mn-cs"/>
        </a:defRPr>
      </a:lvl6pPr>
      <a:lvl7pPr marL="2228683" indent="-171438" algn="l" defTabSz="685750" rtl="0" eaLnBrk="1" latinLnBrk="0" hangingPunct="1">
        <a:lnSpc>
          <a:spcPct val="90000"/>
        </a:lnSpc>
        <a:spcBef>
          <a:spcPts val="375"/>
        </a:spcBef>
        <a:buFont typeface="Arial"/>
        <a:buChar char="•"/>
        <a:defRPr sz="1351" kern="1200">
          <a:solidFill>
            <a:schemeClr val="tx1"/>
          </a:solidFill>
          <a:latin typeface="+mn-lt"/>
          <a:ea typeface="+mn-ea"/>
          <a:cs typeface="+mn-cs"/>
        </a:defRPr>
      </a:lvl7pPr>
      <a:lvl8pPr marL="2571558" indent="-171438" algn="l" defTabSz="685750" rtl="0" eaLnBrk="1" latinLnBrk="0" hangingPunct="1">
        <a:lnSpc>
          <a:spcPct val="90000"/>
        </a:lnSpc>
        <a:spcBef>
          <a:spcPts val="375"/>
        </a:spcBef>
        <a:buFont typeface="Arial"/>
        <a:buChar char="•"/>
        <a:defRPr sz="1351" kern="1200">
          <a:solidFill>
            <a:schemeClr val="tx1"/>
          </a:solidFill>
          <a:latin typeface="+mn-lt"/>
          <a:ea typeface="+mn-ea"/>
          <a:cs typeface="+mn-cs"/>
        </a:defRPr>
      </a:lvl8pPr>
      <a:lvl9pPr marL="2914434" indent="-171438" algn="l" defTabSz="685750" rtl="0" eaLnBrk="1" latinLnBrk="0" hangingPunct="1">
        <a:lnSpc>
          <a:spcPct val="90000"/>
        </a:lnSpc>
        <a:spcBef>
          <a:spcPts val="375"/>
        </a:spcBef>
        <a:buFont typeface="Arial"/>
        <a:buChar char="•"/>
        <a:defRPr sz="1351" kern="1200">
          <a:solidFill>
            <a:schemeClr val="tx1"/>
          </a:solidFill>
          <a:latin typeface="+mn-lt"/>
          <a:ea typeface="+mn-ea"/>
          <a:cs typeface="+mn-cs"/>
        </a:defRPr>
      </a:lvl9pPr>
    </p:bodyStyle>
    <p:otherStyle>
      <a:defPPr>
        <a:defRPr lang="en-US"/>
      </a:defPPr>
      <a:lvl1pPr marL="0" algn="l" defTabSz="685750" rtl="0" eaLnBrk="1" latinLnBrk="0" hangingPunct="1">
        <a:defRPr sz="1351" kern="1200">
          <a:solidFill>
            <a:schemeClr val="tx1"/>
          </a:solidFill>
          <a:latin typeface="+mn-lt"/>
          <a:ea typeface="+mn-ea"/>
          <a:cs typeface="+mn-cs"/>
        </a:defRPr>
      </a:lvl1pPr>
      <a:lvl2pPr marL="342874" algn="l" defTabSz="685750" rtl="0" eaLnBrk="1" latinLnBrk="0" hangingPunct="1">
        <a:defRPr sz="1351" kern="1200">
          <a:solidFill>
            <a:schemeClr val="tx1"/>
          </a:solidFill>
          <a:latin typeface="+mn-lt"/>
          <a:ea typeface="+mn-ea"/>
          <a:cs typeface="+mn-cs"/>
        </a:defRPr>
      </a:lvl2pPr>
      <a:lvl3pPr marL="685750" algn="l" defTabSz="685750" rtl="0" eaLnBrk="1" latinLnBrk="0" hangingPunct="1">
        <a:defRPr sz="1351" kern="1200">
          <a:solidFill>
            <a:schemeClr val="tx1"/>
          </a:solidFill>
          <a:latin typeface="+mn-lt"/>
          <a:ea typeface="+mn-ea"/>
          <a:cs typeface="+mn-cs"/>
        </a:defRPr>
      </a:lvl3pPr>
      <a:lvl4pPr marL="1028624" algn="l" defTabSz="685750" rtl="0" eaLnBrk="1" latinLnBrk="0" hangingPunct="1">
        <a:defRPr sz="1351" kern="1200">
          <a:solidFill>
            <a:schemeClr val="tx1"/>
          </a:solidFill>
          <a:latin typeface="+mn-lt"/>
          <a:ea typeface="+mn-ea"/>
          <a:cs typeface="+mn-cs"/>
        </a:defRPr>
      </a:lvl4pPr>
      <a:lvl5pPr marL="1371498" algn="l" defTabSz="685750" rtl="0" eaLnBrk="1" latinLnBrk="0" hangingPunct="1">
        <a:defRPr sz="1351" kern="1200">
          <a:solidFill>
            <a:schemeClr val="tx1"/>
          </a:solidFill>
          <a:latin typeface="+mn-lt"/>
          <a:ea typeface="+mn-ea"/>
          <a:cs typeface="+mn-cs"/>
        </a:defRPr>
      </a:lvl5pPr>
      <a:lvl6pPr marL="1714372" algn="l" defTabSz="685750" rtl="0" eaLnBrk="1" latinLnBrk="0" hangingPunct="1">
        <a:defRPr sz="1351" kern="1200">
          <a:solidFill>
            <a:schemeClr val="tx1"/>
          </a:solidFill>
          <a:latin typeface="+mn-lt"/>
          <a:ea typeface="+mn-ea"/>
          <a:cs typeface="+mn-cs"/>
        </a:defRPr>
      </a:lvl6pPr>
      <a:lvl7pPr marL="2057247" algn="l" defTabSz="685750" rtl="0" eaLnBrk="1" latinLnBrk="0" hangingPunct="1">
        <a:defRPr sz="1351" kern="1200">
          <a:solidFill>
            <a:schemeClr val="tx1"/>
          </a:solidFill>
          <a:latin typeface="+mn-lt"/>
          <a:ea typeface="+mn-ea"/>
          <a:cs typeface="+mn-cs"/>
        </a:defRPr>
      </a:lvl7pPr>
      <a:lvl8pPr marL="2400120" algn="l" defTabSz="685750" rtl="0" eaLnBrk="1" latinLnBrk="0" hangingPunct="1">
        <a:defRPr sz="1351" kern="1200">
          <a:solidFill>
            <a:schemeClr val="tx1"/>
          </a:solidFill>
          <a:latin typeface="+mn-lt"/>
          <a:ea typeface="+mn-ea"/>
          <a:cs typeface="+mn-cs"/>
        </a:defRPr>
      </a:lvl8pPr>
      <a:lvl9pPr marL="2742994" algn="l" defTabSz="685750" rtl="0" eaLnBrk="1" latinLnBrk="0" hangingPunct="1">
        <a:defRPr sz="135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hyperlink" Target="https://avalere.com/insights/car-t-reimbursement-updated-in-fy-2023-ipps-final-rule" TargetMode="Externa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B787E2-B856-4D57-A66A-E6DDBEE6BE9E}"/>
              </a:ext>
            </a:extLst>
          </p:cNvPr>
          <p:cNvSpPr>
            <a:spLocks noGrp="1"/>
          </p:cNvSpPr>
          <p:nvPr>
            <p:ph type="ctrTitle"/>
          </p:nvPr>
        </p:nvSpPr>
        <p:spPr>
          <a:xfrm>
            <a:off x="341973" y="1057832"/>
            <a:ext cx="8460059" cy="1473957"/>
          </a:xfrm>
        </p:spPr>
        <p:txBody>
          <a:bodyPr>
            <a:noAutofit/>
          </a:bodyPr>
          <a:lstStyle/>
          <a:p>
            <a:r>
              <a:rPr lang="en-US" sz="2800" dirty="0"/>
              <a:t>Hospital Costs and Healthcare Resource Utilization (HRU) for Chimeric Antigen (CAR) T-Cell Therapy and Stem Cell Transplant (SCT) in Patients with Large B-Cell Lymphoma (LBCL) in the United States</a:t>
            </a:r>
          </a:p>
        </p:txBody>
      </p:sp>
      <p:sp>
        <p:nvSpPr>
          <p:cNvPr id="4" name="Text Placeholder 3">
            <a:extLst>
              <a:ext uri="{FF2B5EF4-FFF2-40B4-BE49-F238E27FC236}">
                <a16:creationId xmlns:a16="http://schemas.microsoft.com/office/drawing/2014/main" id="{114BDD92-A2DA-4383-913D-828CC885908A}"/>
              </a:ext>
            </a:extLst>
          </p:cNvPr>
          <p:cNvSpPr>
            <a:spLocks noGrp="1"/>
          </p:cNvSpPr>
          <p:nvPr>
            <p:ph type="body" sz="quarter" idx="12"/>
          </p:nvPr>
        </p:nvSpPr>
        <p:spPr>
          <a:xfrm>
            <a:off x="343832" y="3331571"/>
            <a:ext cx="8458200" cy="763588"/>
          </a:xfrm>
        </p:spPr>
        <p:txBody>
          <a:bodyPr/>
          <a:lstStyle/>
          <a:p>
            <a:pPr>
              <a:spcAft>
                <a:spcPts val="0"/>
              </a:spcAft>
            </a:pPr>
            <a:r>
              <a:rPr lang="en-US" sz="1600" baseline="30000" dirty="0">
                <a:solidFill>
                  <a:srgbClr val="000000"/>
                </a:solidFill>
                <a:effectLst/>
                <a:latin typeface="Open Sans" panose="020B0606030504020204" pitchFamily="34" charset="0"/>
                <a:ea typeface="Calibri" panose="020F0502020204030204" pitchFamily="34" charset="0"/>
              </a:rPr>
              <a:t>1 </a:t>
            </a:r>
            <a:r>
              <a:rPr lang="en-US" sz="1600" dirty="0">
                <a:solidFill>
                  <a:srgbClr val="000000"/>
                </a:solidFill>
                <a:effectLst/>
                <a:latin typeface="Open Sans" panose="020B0606030504020204" pitchFamily="34" charset="0"/>
                <a:ea typeface="Calibri" panose="020F0502020204030204" pitchFamily="34" charset="0"/>
              </a:rPr>
              <a:t>PINC AI™ Applied Sciences, Premier Inc. </a:t>
            </a:r>
            <a:r>
              <a:rPr lang="en-US" sz="1600" baseline="30000" dirty="0">
                <a:solidFill>
                  <a:srgbClr val="000000"/>
                </a:solidFill>
                <a:effectLst/>
                <a:latin typeface="Open Sans" panose="020B0606030504020204" pitchFamily="34" charset="0"/>
                <a:ea typeface="Calibri" panose="020F0502020204030204" pitchFamily="34" charset="0"/>
              </a:rPr>
              <a:t>2</a:t>
            </a:r>
            <a:r>
              <a:rPr lang="en-US" sz="1600" dirty="0">
                <a:solidFill>
                  <a:srgbClr val="000000"/>
                </a:solidFill>
                <a:effectLst/>
                <a:latin typeface="Open Sans" panose="020B0606030504020204" pitchFamily="34" charset="0"/>
                <a:ea typeface="Calibri" panose="020F0502020204030204" pitchFamily="34" charset="0"/>
              </a:rPr>
              <a:t> Kite, A Gilead Company </a:t>
            </a:r>
          </a:p>
          <a:p>
            <a:pPr>
              <a:spcAft>
                <a:spcPts val="0"/>
              </a:spcAft>
            </a:pPr>
            <a:r>
              <a:rPr lang="en-US" sz="1600" baseline="30000" dirty="0">
                <a:solidFill>
                  <a:srgbClr val="000000"/>
                </a:solidFill>
                <a:effectLst/>
                <a:latin typeface="Open Sans" panose="020B0606030504020204" pitchFamily="34" charset="0"/>
                <a:ea typeface="Calibri" panose="020F0502020204030204" pitchFamily="34" charset="0"/>
              </a:rPr>
              <a:t>3</a:t>
            </a:r>
            <a:r>
              <a:rPr lang="en-US" sz="1600" dirty="0">
                <a:solidFill>
                  <a:srgbClr val="000000"/>
                </a:solidFill>
                <a:effectLst/>
                <a:latin typeface="Open Sans" panose="020B0606030504020204" pitchFamily="34" charset="0"/>
                <a:ea typeface="Calibri" panose="020F0502020204030204" pitchFamily="34" charset="0"/>
              </a:rPr>
              <a:t> Wade Outcomes Research and Consulting </a:t>
            </a:r>
            <a:r>
              <a:rPr lang="en-US" sz="1600" baseline="30000" dirty="0">
                <a:solidFill>
                  <a:srgbClr val="000000"/>
                </a:solidFill>
                <a:effectLst/>
                <a:latin typeface="Open Sans" panose="020B0606030504020204" pitchFamily="34" charset="0"/>
                <a:ea typeface="Calibri" panose="020F0502020204030204" pitchFamily="34" charset="0"/>
              </a:rPr>
              <a:t>4 </a:t>
            </a:r>
            <a:r>
              <a:rPr lang="en-US" sz="1600" dirty="0">
                <a:solidFill>
                  <a:srgbClr val="000000"/>
                </a:solidFill>
                <a:effectLst/>
                <a:latin typeface="Open Sans" panose="020B0606030504020204" pitchFamily="34" charset="0"/>
                <a:ea typeface="Calibri" panose="020F0502020204030204" pitchFamily="34" charset="0"/>
              </a:rPr>
              <a:t>Adult Bone Marrow Transplant Service, Department of Medicine, Memorial Sloan Kettering Cancer Center</a:t>
            </a:r>
            <a:endParaRPr lang="en-US" dirty="0"/>
          </a:p>
        </p:txBody>
      </p:sp>
      <p:sp>
        <p:nvSpPr>
          <p:cNvPr id="6" name="Subtitle 5">
            <a:extLst>
              <a:ext uri="{FF2B5EF4-FFF2-40B4-BE49-F238E27FC236}">
                <a16:creationId xmlns:a16="http://schemas.microsoft.com/office/drawing/2014/main" id="{0BA1C9E1-C3ED-44A2-BEF9-EF816C7CC705}"/>
              </a:ext>
            </a:extLst>
          </p:cNvPr>
          <p:cNvSpPr>
            <a:spLocks noGrp="1"/>
          </p:cNvSpPr>
          <p:nvPr>
            <p:ph type="subTitle" idx="1"/>
          </p:nvPr>
        </p:nvSpPr>
        <p:spPr/>
        <p:txBody>
          <a:bodyPr>
            <a:normAutofit/>
          </a:bodyPr>
          <a:lstStyle/>
          <a:p>
            <a:r>
              <a:rPr lang="en-US" sz="1800" dirty="0">
                <a:solidFill>
                  <a:srgbClr val="000000"/>
                </a:solidFill>
                <a:effectLst/>
                <a:latin typeface="Open Sans" panose="020B0606030504020204" pitchFamily="34" charset="0"/>
                <a:ea typeface="Calibri" panose="020F0502020204030204" pitchFamily="34" charset="0"/>
              </a:rPr>
              <a:t>Chendi Cui, PhD</a:t>
            </a:r>
            <a:r>
              <a:rPr lang="en-US" sz="1800" baseline="30000" dirty="0">
                <a:solidFill>
                  <a:srgbClr val="000000"/>
                </a:solidFill>
                <a:effectLst/>
                <a:latin typeface="Open Sans" panose="020B0606030504020204" pitchFamily="34" charset="0"/>
                <a:ea typeface="Calibri" panose="020F0502020204030204" pitchFamily="34" charset="0"/>
              </a:rPr>
              <a:t>1</a:t>
            </a:r>
            <a:r>
              <a:rPr lang="en-US" sz="1800" dirty="0">
                <a:solidFill>
                  <a:srgbClr val="000000"/>
                </a:solidFill>
                <a:effectLst/>
                <a:latin typeface="Open Sans" panose="020B0606030504020204" pitchFamily="34" charset="0"/>
                <a:ea typeface="Calibri" panose="020F0502020204030204" pitchFamily="34" charset="0"/>
              </a:rPr>
              <a:t>, Chaoling Feng, PhD</a:t>
            </a:r>
            <a:r>
              <a:rPr lang="en-US" sz="1800" baseline="30000" dirty="0">
                <a:solidFill>
                  <a:srgbClr val="000000"/>
                </a:solidFill>
                <a:effectLst/>
                <a:latin typeface="Open Sans" panose="020B0606030504020204" pitchFamily="34" charset="0"/>
                <a:ea typeface="Calibri" panose="020F0502020204030204" pitchFamily="34" charset="0"/>
              </a:rPr>
              <a:t>2</a:t>
            </a:r>
            <a:r>
              <a:rPr lang="en-US" sz="1800" dirty="0">
                <a:solidFill>
                  <a:srgbClr val="000000"/>
                </a:solidFill>
                <a:effectLst/>
                <a:latin typeface="Open Sans" panose="020B0606030504020204" pitchFamily="34" charset="0"/>
                <a:ea typeface="Calibri" panose="020F0502020204030204" pitchFamily="34" charset="0"/>
              </a:rPr>
              <a:t>, Ning Rosenthal, MD, MPH, PhD</a:t>
            </a:r>
            <a:r>
              <a:rPr lang="en-US" sz="1800" baseline="30000" dirty="0">
                <a:solidFill>
                  <a:srgbClr val="000000"/>
                </a:solidFill>
                <a:effectLst/>
                <a:latin typeface="Open Sans" panose="020B0606030504020204" pitchFamily="34" charset="0"/>
                <a:ea typeface="Calibri" panose="020F0502020204030204" pitchFamily="34" charset="0"/>
              </a:rPr>
              <a:t>1</a:t>
            </a:r>
            <a:r>
              <a:rPr lang="en-US" sz="1800" dirty="0">
                <a:solidFill>
                  <a:srgbClr val="000000"/>
                </a:solidFill>
                <a:effectLst/>
                <a:latin typeface="Open Sans" panose="020B0606030504020204" pitchFamily="34" charset="0"/>
                <a:ea typeface="Calibri" panose="020F0502020204030204" pitchFamily="34" charset="0"/>
              </a:rPr>
              <a:t>, Sally W Wade, MPH</a:t>
            </a:r>
            <a:r>
              <a:rPr lang="en-US" sz="1800" baseline="30000" dirty="0">
                <a:solidFill>
                  <a:srgbClr val="000000"/>
                </a:solidFill>
                <a:effectLst/>
                <a:latin typeface="Open Sans" panose="020B0606030504020204" pitchFamily="34" charset="0"/>
                <a:ea typeface="Calibri" panose="020F0502020204030204" pitchFamily="34" charset="0"/>
              </a:rPr>
              <a:t>3</a:t>
            </a:r>
            <a:r>
              <a:rPr lang="en-US" sz="1800" dirty="0">
                <a:solidFill>
                  <a:srgbClr val="000000"/>
                </a:solidFill>
                <a:effectLst/>
                <a:latin typeface="Open Sans" panose="020B0606030504020204" pitchFamily="34" charset="0"/>
                <a:ea typeface="Calibri" panose="020F0502020204030204" pitchFamily="34" charset="0"/>
              </a:rPr>
              <a:t>, Laura Curry, MS, PhD</a:t>
            </a:r>
            <a:r>
              <a:rPr lang="en-US" sz="1800" baseline="30000" dirty="0">
                <a:solidFill>
                  <a:srgbClr val="000000"/>
                </a:solidFill>
                <a:effectLst/>
                <a:latin typeface="Open Sans" panose="020B0606030504020204" pitchFamily="34" charset="0"/>
                <a:ea typeface="Calibri" panose="020F0502020204030204" pitchFamily="34" charset="0"/>
              </a:rPr>
              <a:t>1</a:t>
            </a:r>
            <a:r>
              <a:rPr lang="en-US" sz="1800" dirty="0">
                <a:solidFill>
                  <a:srgbClr val="000000"/>
                </a:solidFill>
                <a:effectLst/>
                <a:latin typeface="Open Sans" panose="020B0606030504020204" pitchFamily="34" charset="0"/>
                <a:ea typeface="Calibri" panose="020F0502020204030204" pitchFamily="34" charset="0"/>
              </a:rPr>
              <a:t>, Christine Fu, PhD</a:t>
            </a:r>
            <a:r>
              <a:rPr lang="en-US" sz="1800" baseline="30000" dirty="0">
                <a:solidFill>
                  <a:srgbClr val="000000"/>
                </a:solidFill>
                <a:effectLst/>
                <a:latin typeface="Open Sans" panose="020B0606030504020204" pitchFamily="34" charset="0"/>
                <a:ea typeface="Calibri" panose="020F0502020204030204" pitchFamily="34" charset="0"/>
              </a:rPr>
              <a:t>2</a:t>
            </a:r>
            <a:r>
              <a:rPr lang="en-US" sz="1800" dirty="0">
                <a:solidFill>
                  <a:srgbClr val="000000"/>
                </a:solidFill>
                <a:effectLst/>
                <a:latin typeface="Open Sans" panose="020B0606030504020204" pitchFamily="34" charset="0"/>
                <a:ea typeface="Calibri" panose="020F0502020204030204" pitchFamily="34" charset="0"/>
              </a:rPr>
              <a:t>, Gunjan L. Shah, MD</a:t>
            </a:r>
            <a:r>
              <a:rPr lang="en-US" sz="1800" baseline="30000" dirty="0">
                <a:solidFill>
                  <a:srgbClr val="000000"/>
                </a:solidFill>
                <a:effectLst/>
                <a:latin typeface="Open Sans" panose="020B0606030504020204" pitchFamily="34" charset="0"/>
                <a:ea typeface="Calibri" panose="020F0502020204030204" pitchFamily="34" charset="0"/>
              </a:rPr>
              <a:t>4</a:t>
            </a:r>
            <a:endParaRPr lang="en-US" dirty="0"/>
          </a:p>
        </p:txBody>
      </p:sp>
    </p:spTree>
    <p:extLst>
      <p:ext uri="{BB962C8B-B14F-4D97-AF65-F5344CB8AC3E}">
        <p14:creationId xmlns:p14="http://schemas.microsoft.com/office/powerpoint/2010/main" val="128199028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1BE3AB4F-A437-4F9B-9A99-D95471755284}"/>
              </a:ext>
            </a:extLst>
          </p:cNvPr>
          <p:cNvSpPr>
            <a:spLocks noGrp="1"/>
          </p:cNvSpPr>
          <p:nvPr>
            <p:ph type="sldNum" sz="quarter" idx="11"/>
          </p:nvPr>
        </p:nvSpPr>
        <p:spPr/>
        <p:txBody>
          <a:bodyPr/>
          <a:lstStyle/>
          <a:p>
            <a:pPr>
              <a:defRPr/>
            </a:pPr>
            <a:fld id="{5C56CD90-8224-413F-A5C5-11C249D26586}" type="slidenum">
              <a:rPr lang="en-US" smtClean="0"/>
              <a:pPr>
                <a:defRPr/>
              </a:pPr>
              <a:t>10</a:t>
            </a:fld>
            <a:endParaRPr lang="en-US" dirty="0"/>
          </a:p>
        </p:txBody>
      </p:sp>
      <p:sp>
        <p:nvSpPr>
          <p:cNvPr id="2" name="Title 1">
            <a:extLst>
              <a:ext uri="{FF2B5EF4-FFF2-40B4-BE49-F238E27FC236}">
                <a16:creationId xmlns:a16="http://schemas.microsoft.com/office/drawing/2014/main" id="{60F293BC-9CB5-4EF3-9611-769F11EBB346}"/>
              </a:ext>
            </a:extLst>
          </p:cNvPr>
          <p:cNvSpPr>
            <a:spLocks noGrp="1"/>
          </p:cNvSpPr>
          <p:nvPr>
            <p:ph type="title"/>
          </p:nvPr>
        </p:nvSpPr>
        <p:spPr/>
        <p:txBody>
          <a:bodyPr/>
          <a:lstStyle/>
          <a:p>
            <a:r>
              <a:rPr lang="en-US" dirty="0"/>
              <a:t>Results – 90- and 180-day Pre-Index Cost*</a:t>
            </a:r>
          </a:p>
        </p:txBody>
      </p:sp>
      <p:sp>
        <p:nvSpPr>
          <p:cNvPr id="3" name="Footer Placeholder 4">
            <a:extLst>
              <a:ext uri="{FF2B5EF4-FFF2-40B4-BE49-F238E27FC236}">
                <a16:creationId xmlns:a16="http://schemas.microsoft.com/office/drawing/2014/main" id="{3F2C35D8-4A17-C846-A1C7-FDF70AA1ECAC}"/>
              </a:ext>
            </a:extLst>
          </p:cNvPr>
          <p:cNvSpPr>
            <a:spLocks noGrp="1"/>
          </p:cNvSpPr>
          <p:nvPr>
            <p:ph type="ftr" sz="quarter" idx="3"/>
          </p:nvPr>
        </p:nvSpPr>
        <p:spPr>
          <a:xfrm>
            <a:off x="48985" y="4582517"/>
            <a:ext cx="9046029" cy="369332"/>
          </a:xfrm>
        </p:spPr>
        <p:txBody>
          <a:bodyPr/>
          <a:lstStyle/>
          <a:p>
            <a:pPr>
              <a:defRPr/>
            </a:pPr>
            <a:r>
              <a:rPr lang="en-US" dirty="0"/>
              <a:t>*The average 90- and 180-day pre-index costs may also include previous </a:t>
            </a:r>
            <a:r>
              <a:rPr lang="en-US" dirty="0" err="1"/>
              <a:t>LoT</a:t>
            </a:r>
            <a:r>
              <a:rPr lang="en-US" dirty="0"/>
              <a:t> costs for CAR T and auto-SCT.</a:t>
            </a:r>
          </a:p>
          <a:p>
            <a:pPr>
              <a:defRPr/>
            </a:pPr>
            <a:r>
              <a:rPr lang="en-US" dirty="0"/>
              <a:t>**Costs have been adjusted to 2021 US dollars.</a:t>
            </a:r>
          </a:p>
        </p:txBody>
      </p:sp>
      <p:graphicFrame>
        <p:nvGraphicFramePr>
          <p:cNvPr id="5" name="Chart 4">
            <a:extLst>
              <a:ext uri="{FF2B5EF4-FFF2-40B4-BE49-F238E27FC236}">
                <a16:creationId xmlns:a16="http://schemas.microsoft.com/office/drawing/2014/main" id="{9CD4BC21-35D6-54E3-597B-BB0CBC99AF10}"/>
              </a:ext>
            </a:extLst>
          </p:cNvPr>
          <p:cNvGraphicFramePr>
            <a:graphicFrameLocks/>
          </p:cNvGraphicFramePr>
          <p:nvPr/>
        </p:nvGraphicFramePr>
        <p:xfrm>
          <a:off x="359228" y="957170"/>
          <a:ext cx="8561294" cy="3745263"/>
        </p:xfrm>
        <a:graphic>
          <a:graphicData uri="http://schemas.openxmlformats.org/drawingml/2006/chart">
            <c:chart xmlns:c="http://schemas.openxmlformats.org/drawingml/2006/chart" xmlns:r="http://schemas.openxmlformats.org/officeDocument/2006/relationships" r:id="rId3"/>
          </a:graphicData>
        </a:graphic>
      </p:graphicFrame>
      <p:sp>
        <p:nvSpPr>
          <p:cNvPr id="9" name="TextBox 8">
            <a:extLst>
              <a:ext uri="{FF2B5EF4-FFF2-40B4-BE49-F238E27FC236}">
                <a16:creationId xmlns:a16="http://schemas.microsoft.com/office/drawing/2014/main" id="{B96D96EE-0818-82FA-0E0E-746E6F795EE0}"/>
              </a:ext>
            </a:extLst>
          </p:cNvPr>
          <p:cNvSpPr txBox="1"/>
          <p:nvPr/>
        </p:nvSpPr>
        <p:spPr>
          <a:xfrm>
            <a:off x="3250441" y="1198603"/>
            <a:ext cx="2643115" cy="523220"/>
          </a:xfrm>
          <a:prstGeom prst="rect">
            <a:avLst/>
          </a:prstGeom>
          <a:solidFill>
            <a:schemeClr val="bg1"/>
          </a:solidFill>
          <a:ln w="12700">
            <a:solidFill>
              <a:schemeClr val="tx1"/>
            </a:solidFill>
          </a:ln>
        </p:spPr>
        <p:txBody>
          <a:bodyPr wrap="square" rtlCol="0">
            <a:spAutoFit/>
          </a:bodyPr>
          <a:lstStyle/>
          <a:p>
            <a:r>
              <a:rPr lang="en-US" sz="1400"/>
              <a:t>Costs </a:t>
            </a:r>
            <a:r>
              <a:rPr lang="en-US" sz="1400" dirty="0"/>
              <a:t>were lower for CAR T than </a:t>
            </a:r>
            <a:r>
              <a:rPr lang="en-US" sz="1400"/>
              <a:t>for auto- or allo-SCT patients</a:t>
            </a:r>
            <a:r>
              <a:rPr lang="en-US" sz="1400" dirty="0"/>
              <a:t>.</a:t>
            </a:r>
          </a:p>
        </p:txBody>
      </p:sp>
      <p:sp>
        <p:nvSpPr>
          <p:cNvPr id="17" name="TextBox 16">
            <a:extLst>
              <a:ext uri="{FF2B5EF4-FFF2-40B4-BE49-F238E27FC236}">
                <a16:creationId xmlns:a16="http://schemas.microsoft.com/office/drawing/2014/main" id="{5AF10AB4-93FF-184B-15BB-6B916EBEEF45}"/>
              </a:ext>
            </a:extLst>
          </p:cNvPr>
          <p:cNvSpPr txBox="1"/>
          <p:nvPr/>
        </p:nvSpPr>
        <p:spPr>
          <a:xfrm>
            <a:off x="5916706" y="784483"/>
            <a:ext cx="3227294" cy="600164"/>
          </a:xfrm>
          <a:prstGeom prst="rect">
            <a:avLst/>
          </a:prstGeom>
          <a:solidFill>
            <a:schemeClr val="bg1"/>
          </a:solidFill>
        </p:spPr>
        <p:txBody>
          <a:bodyPr wrap="square" rtlCol="0">
            <a:spAutoFit/>
          </a:bodyPr>
          <a:lstStyle/>
          <a:p>
            <a:r>
              <a:rPr lang="en-US" sz="1100" i="1" dirty="0"/>
              <a:t>P-value</a:t>
            </a:r>
          </a:p>
          <a:p>
            <a:r>
              <a:rPr lang="en-US" sz="1100" i="1" dirty="0"/>
              <a:t>90-day Pre-Index Cost </a:t>
            </a:r>
            <a:r>
              <a:rPr lang="en-US" sz="1100" i="1" dirty="0" err="1"/>
              <a:t>allo</a:t>
            </a:r>
            <a:r>
              <a:rPr lang="en-US" sz="1100" i="1" dirty="0"/>
              <a:t>-SCT   vs. CAR T = 0.027</a:t>
            </a:r>
          </a:p>
          <a:p>
            <a:r>
              <a:rPr lang="en-US" sz="1100" i="1" dirty="0"/>
              <a:t>All other p-values &lt;0.001</a:t>
            </a:r>
          </a:p>
        </p:txBody>
      </p:sp>
    </p:spTree>
    <p:extLst>
      <p:ext uri="{BB962C8B-B14F-4D97-AF65-F5344CB8AC3E}">
        <p14:creationId xmlns:p14="http://schemas.microsoft.com/office/powerpoint/2010/main" val="11982337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Table 11">
            <a:extLst>
              <a:ext uri="{FF2B5EF4-FFF2-40B4-BE49-F238E27FC236}">
                <a16:creationId xmlns:a16="http://schemas.microsoft.com/office/drawing/2014/main" id="{6698C486-FF0C-605D-0B64-AC341A62CE12}"/>
              </a:ext>
            </a:extLst>
          </p:cNvPr>
          <p:cNvGraphicFramePr>
            <a:graphicFrameLocks noGrp="1"/>
          </p:cNvGraphicFramePr>
          <p:nvPr>
            <p:extLst>
              <p:ext uri="{D42A27DB-BD31-4B8C-83A1-F6EECF244321}">
                <p14:modId xmlns:p14="http://schemas.microsoft.com/office/powerpoint/2010/main" val="4139284877"/>
              </p:ext>
            </p:extLst>
          </p:nvPr>
        </p:nvGraphicFramePr>
        <p:xfrm>
          <a:off x="287866" y="3063632"/>
          <a:ext cx="7861249" cy="1325879"/>
        </p:xfrm>
        <a:graphic>
          <a:graphicData uri="http://schemas.openxmlformats.org/drawingml/2006/table">
            <a:tbl>
              <a:tblPr firstRow="1" firstCol="1" bandRow="1"/>
              <a:tblGrid>
                <a:gridCol w="2083375">
                  <a:extLst>
                    <a:ext uri="{9D8B030D-6E8A-4147-A177-3AD203B41FA5}">
                      <a16:colId xmlns:a16="http://schemas.microsoft.com/office/drawing/2014/main" val="3044639012"/>
                    </a:ext>
                  </a:extLst>
                </a:gridCol>
                <a:gridCol w="908108">
                  <a:extLst>
                    <a:ext uri="{9D8B030D-6E8A-4147-A177-3AD203B41FA5}">
                      <a16:colId xmlns:a16="http://schemas.microsoft.com/office/drawing/2014/main" val="2427456103"/>
                    </a:ext>
                  </a:extLst>
                </a:gridCol>
                <a:gridCol w="376806">
                  <a:extLst>
                    <a:ext uri="{9D8B030D-6E8A-4147-A177-3AD203B41FA5}">
                      <a16:colId xmlns:a16="http://schemas.microsoft.com/office/drawing/2014/main" val="3301457282"/>
                    </a:ext>
                  </a:extLst>
                </a:gridCol>
                <a:gridCol w="726621">
                  <a:extLst>
                    <a:ext uri="{9D8B030D-6E8A-4147-A177-3AD203B41FA5}">
                      <a16:colId xmlns:a16="http://schemas.microsoft.com/office/drawing/2014/main" val="3052795271"/>
                    </a:ext>
                  </a:extLst>
                </a:gridCol>
                <a:gridCol w="374904">
                  <a:extLst>
                    <a:ext uri="{9D8B030D-6E8A-4147-A177-3AD203B41FA5}">
                      <a16:colId xmlns:a16="http://schemas.microsoft.com/office/drawing/2014/main" val="3743568241"/>
                    </a:ext>
                  </a:extLst>
                </a:gridCol>
                <a:gridCol w="731520">
                  <a:extLst>
                    <a:ext uri="{9D8B030D-6E8A-4147-A177-3AD203B41FA5}">
                      <a16:colId xmlns:a16="http://schemas.microsoft.com/office/drawing/2014/main" val="1138353777"/>
                    </a:ext>
                  </a:extLst>
                </a:gridCol>
                <a:gridCol w="776251">
                  <a:extLst>
                    <a:ext uri="{9D8B030D-6E8A-4147-A177-3AD203B41FA5}">
                      <a16:colId xmlns:a16="http://schemas.microsoft.com/office/drawing/2014/main" val="920624052"/>
                    </a:ext>
                  </a:extLst>
                </a:gridCol>
                <a:gridCol w="374904">
                  <a:extLst>
                    <a:ext uri="{9D8B030D-6E8A-4147-A177-3AD203B41FA5}">
                      <a16:colId xmlns:a16="http://schemas.microsoft.com/office/drawing/2014/main" val="1550194243"/>
                    </a:ext>
                  </a:extLst>
                </a:gridCol>
                <a:gridCol w="731520">
                  <a:extLst>
                    <a:ext uri="{9D8B030D-6E8A-4147-A177-3AD203B41FA5}">
                      <a16:colId xmlns:a16="http://schemas.microsoft.com/office/drawing/2014/main" val="3465048165"/>
                    </a:ext>
                  </a:extLst>
                </a:gridCol>
                <a:gridCol w="777240">
                  <a:extLst>
                    <a:ext uri="{9D8B030D-6E8A-4147-A177-3AD203B41FA5}">
                      <a16:colId xmlns:a16="http://schemas.microsoft.com/office/drawing/2014/main" val="167151505"/>
                    </a:ext>
                  </a:extLst>
                </a:gridCol>
              </a:tblGrid>
              <a:tr h="170613">
                <a:tc gridSpan="2">
                  <a:txBody>
                    <a:bodyPr/>
                    <a:lstStyle/>
                    <a:p>
                      <a:pPr marL="0" marR="0" algn="ctr">
                        <a:lnSpc>
                          <a:spcPct val="107000"/>
                        </a:lnSpc>
                        <a:spcBef>
                          <a:spcPts val="0"/>
                        </a:spcBef>
                        <a:spcAft>
                          <a:spcPts val="0"/>
                        </a:spcAft>
                      </a:pPr>
                      <a:r>
                        <a:rPr lang="en-US" sz="10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5631" marR="6563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hMerge="1">
                  <a:txBody>
                    <a:bodyPr/>
                    <a:lstStyle/>
                    <a:p>
                      <a:endParaRPr lang="en-US"/>
                    </a:p>
                  </a:txBody>
                  <a:tcPr/>
                </a:tc>
                <a:tc gridSpan="2">
                  <a:txBody>
                    <a:bodyPr/>
                    <a:lstStyle/>
                    <a:p>
                      <a:pPr marL="0" marR="0" algn="ctr">
                        <a:lnSpc>
                          <a:spcPct val="107000"/>
                        </a:lnSpc>
                        <a:spcBef>
                          <a:spcPts val="0"/>
                        </a:spcBef>
                        <a:spcAft>
                          <a:spcPts val="0"/>
                        </a:spcAft>
                      </a:pPr>
                      <a:r>
                        <a:rPr lang="en-US" sz="1000" b="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CAR T</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5631" marR="6563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hMerge="1">
                  <a:txBody>
                    <a:bodyPr/>
                    <a:lstStyle/>
                    <a:p>
                      <a:endParaRPr lang="en-US"/>
                    </a:p>
                  </a:txBody>
                  <a:tcPr/>
                </a:tc>
                <a:tc gridSpan="2">
                  <a:txBody>
                    <a:bodyPr/>
                    <a:lstStyle/>
                    <a:p>
                      <a:pPr marL="0" marR="0" algn="ctr">
                        <a:lnSpc>
                          <a:spcPct val="107000"/>
                        </a:lnSpc>
                        <a:spcBef>
                          <a:spcPts val="0"/>
                        </a:spcBef>
                        <a:spcAft>
                          <a:spcPts val="0"/>
                        </a:spcAft>
                      </a:pPr>
                      <a:r>
                        <a:rPr lang="en-US" sz="1000" b="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auto-SCT</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5631" marR="6563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hMerge="1">
                  <a:txBody>
                    <a:bodyPr/>
                    <a:lstStyle/>
                    <a:p>
                      <a:endParaRPr lang="en-US"/>
                    </a:p>
                  </a:txBody>
                  <a:tcPr/>
                </a:tc>
                <a:tc>
                  <a:txBody>
                    <a:bodyPr/>
                    <a:lstStyle/>
                    <a:p>
                      <a:pPr marL="0" marR="0" algn="ctr">
                        <a:lnSpc>
                          <a:spcPct val="107000"/>
                        </a:lnSpc>
                        <a:spcBef>
                          <a:spcPts val="0"/>
                        </a:spcBef>
                        <a:spcAft>
                          <a:spcPts val="0"/>
                        </a:spcAft>
                      </a:pPr>
                      <a:r>
                        <a:rPr lang="en-US" sz="1000" b="1" i="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p-values</a:t>
                      </a:r>
                      <a:endParaRPr lang="en-US" sz="1100" i="1" dirty="0">
                        <a:effectLst/>
                        <a:latin typeface="Calibri" panose="020F0502020204030204" pitchFamily="34" charset="0"/>
                        <a:ea typeface="Calibri" panose="020F0502020204030204" pitchFamily="34" charset="0"/>
                        <a:cs typeface="Times New Roman" panose="02020603050405020304" pitchFamily="18" charset="0"/>
                      </a:endParaRPr>
                    </a:p>
                  </a:txBody>
                  <a:tcPr marL="65631" marR="65631" marT="0" marB="0" anchor="b">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noFill/>
                  </a:tcPr>
                </a:tc>
                <a:tc gridSpan="2">
                  <a:txBody>
                    <a:bodyPr/>
                    <a:lstStyle/>
                    <a:p>
                      <a:pPr marL="0" marR="0" algn="ctr">
                        <a:lnSpc>
                          <a:spcPct val="107000"/>
                        </a:lnSpc>
                        <a:spcBef>
                          <a:spcPts val="0"/>
                        </a:spcBef>
                        <a:spcAft>
                          <a:spcPts val="0"/>
                        </a:spcAft>
                      </a:pPr>
                      <a:r>
                        <a:rPr lang="en-US" sz="1000" b="1" dirty="0" err="1">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allo</a:t>
                      </a:r>
                      <a:r>
                        <a:rPr lang="en-US" sz="1000" b="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-SCT</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5631" marR="65631" marT="0" marB="0" anchor="b">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hMerge="1">
                  <a:txBody>
                    <a:bodyPr/>
                    <a:lstStyle/>
                    <a:p>
                      <a:endParaRPr lang="en-US"/>
                    </a:p>
                  </a:txBody>
                  <a:tcPr/>
                </a:tc>
                <a:tc>
                  <a:txBody>
                    <a:bodyPr/>
                    <a:lstStyle/>
                    <a:p>
                      <a:pPr marL="0" marR="0" algn="ctr">
                        <a:lnSpc>
                          <a:spcPct val="107000"/>
                        </a:lnSpc>
                        <a:spcBef>
                          <a:spcPts val="0"/>
                        </a:spcBef>
                        <a:spcAft>
                          <a:spcPts val="0"/>
                        </a:spcAft>
                      </a:pPr>
                      <a:r>
                        <a:rPr lang="en-US" sz="1000" b="1" i="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p-values</a:t>
                      </a:r>
                      <a:endParaRPr lang="en-US" sz="1100" i="1" dirty="0">
                        <a:effectLst/>
                        <a:latin typeface="Calibri" panose="020F0502020204030204" pitchFamily="34" charset="0"/>
                        <a:ea typeface="Calibri" panose="020F0502020204030204" pitchFamily="34" charset="0"/>
                        <a:cs typeface="Times New Roman" panose="02020603050405020304" pitchFamily="18" charset="0"/>
                      </a:endParaRPr>
                    </a:p>
                  </a:txBody>
                  <a:tcPr marL="65631" marR="6563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noFill/>
                  </a:tcPr>
                </a:tc>
                <a:extLst>
                  <a:ext uri="{0D108BD9-81ED-4DB2-BD59-A6C34878D82A}">
                    <a16:rowId xmlns:a16="http://schemas.microsoft.com/office/drawing/2014/main" val="1508355926"/>
                  </a:ext>
                </a:extLst>
              </a:tr>
              <a:tr h="305262">
                <a:tc gridSpan="2">
                  <a:txBody>
                    <a:bodyPr/>
                    <a:lstStyle/>
                    <a:p>
                      <a:pPr marL="0" marR="0" algn="ctr">
                        <a:lnSpc>
                          <a:spcPct val="100000"/>
                        </a:lnSpc>
                        <a:spcBef>
                          <a:spcPts val="0"/>
                        </a:spcBef>
                        <a:spcAft>
                          <a:spcPts val="0"/>
                        </a:spcAft>
                      </a:pPr>
                      <a:r>
                        <a:rPr lang="en-US" sz="10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5631" marR="6563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hMerge="1">
                  <a:txBody>
                    <a:bodyPr/>
                    <a:lstStyle/>
                    <a:p>
                      <a:endParaRPr lang="en-US"/>
                    </a:p>
                  </a:txBody>
                  <a:tcPr/>
                </a:tc>
                <a:tc gridSpan="2">
                  <a:txBody>
                    <a:bodyPr/>
                    <a:lstStyle/>
                    <a:p>
                      <a:pPr marL="0" marR="0" algn="ctr">
                        <a:lnSpc>
                          <a:spcPct val="100000"/>
                        </a:lnSpc>
                        <a:spcBef>
                          <a:spcPts val="0"/>
                        </a:spcBef>
                        <a:spcAft>
                          <a:spcPts val="0"/>
                        </a:spcAft>
                      </a:pPr>
                      <a:r>
                        <a:rPr lang="en-US" sz="10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(N = 208)</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5631" marR="6563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hMerge="1">
                  <a:txBody>
                    <a:bodyPr/>
                    <a:lstStyle/>
                    <a:p>
                      <a:endParaRPr lang="en-US"/>
                    </a:p>
                  </a:txBody>
                  <a:tcPr/>
                </a:tc>
                <a:tc gridSpan="2">
                  <a:txBody>
                    <a:bodyPr/>
                    <a:lstStyle/>
                    <a:p>
                      <a:pPr marL="0" marR="0" algn="ctr">
                        <a:lnSpc>
                          <a:spcPct val="100000"/>
                        </a:lnSpc>
                        <a:spcBef>
                          <a:spcPts val="0"/>
                        </a:spcBef>
                        <a:spcAft>
                          <a:spcPts val="0"/>
                        </a:spcAft>
                      </a:pPr>
                      <a:r>
                        <a:rPr lang="en-US" sz="10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(N = 595)</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5631" marR="6563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hMerge="1">
                  <a:txBody>
                    <a:bodyPr/>
                    <a:lstStyle/>
                    <a:p>
                      <a:endParaRPr lang="en-US"/>
                    </a:p>
                  </a:txBody>
                  <a:tcPr/>
                </a:tc>
                <a:tc>
                  <a:txBody>
                    <a:bodyPr/>
                    <a:lstStyle/>
                    <a:p>
                      <a:pPr marL="0" marR="0" algn="ctr">
                        <a:lnSpc>
                          <a:spcPct val="100000"/>
                        </a:lnSpc>
                        <a:spcBef>
                          <a:spcPts val="0"/>
                        </a:spcBef>
                        <a:spcAft>
                          <a:spcPts val="0"/>
                        </a:spcAft>
                      </a:pPr>
                      <a:r>
                        <a:rPr lang="en-US" sz="10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CAR T vs auto-SCT</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5631" marR="65631" marT="0" marB="0"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noFill/>
                  </a:tcPr>
                </a:tc>
                <a:tc gridSpan="2">
                  <a:txBody>
                    <a:bodyPr/>
                    <a:lstStyle/>
                    <a:p>
                      <a:pPr marL="0" marR="0" algn="ctr">
                        <a:lnSpc>
                          <a:spcPct val="100000"/>
                        </a:lnSpc>
                        <a:spcBef>
                          <a:spcPts val="0"/>
                        </a:spcBef>
                        <a:spcAft>
                          <a:spcPts val="0"/>
                        </a:spcAft>
                      </a:pPr>
                      <a:r>
                        <a:rPr lang="en-US" sz="10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(N=49)</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5631" marR="65631" marT="0" marB="0"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hMerge="1">
                  <a:txBody>
                    <a:bodyPr/>
                    <a:lstStyle/>
                    <a:p>
                      <a:endParaRPr lang="en-US"/>
                    </a:p>
                  </a:txBody>
                  <a:tcPr/>
                </a:tc>
                <a:tc>
                  <a:txBody>
                    <a:bodyPr/>
                    <a:lstStyle/>
                    <a:p>
                      <a:pPr marL="0" marR="0" algn="ctr">
                        <a:lnSpc>
                          <a:spcPct val="100000"/>
                        </a:lnSpc>
                        <a:spcBef>
                          <a:spcPts val="0"/>
                        </a:spcBef>
                        <a:spcAft>
                          <a:spcPts val="0"/>
                        </a:spcAft>
                      </a:pPr>
                      <a:r>
                        <a:rPr lang="en-US" sz="1000" dirty="0">
                          <a:effectLst/>
                          <a:latin typeface="Arial" panose="020B0604020202020204" pitchFamily="34" charset="0"/>
                          <a:ea typeface="Times New Roman" panose="02020603050405020304" pitchFamily="18" charset="0"/>
                          <a:cs typeface="Times New Roman" panose="02020603050405020304" pitchFamily="18" charset="0"/>
                        </a:rPr>
                        <a:t>CAR T vs </a:t>
                      </a:r>
                      <a:r>
                        <a:rPr lang="en-US" sz="1000" dirty="0" err="1">
                          <a:effectLst/>
                          <a:latin typeface="Arial" panose="020B0604020202020204" pitchFamily="34" charset="0"/>
                          <a:ea typeface="Times New Roman" panose="02020603050405020304" pitchFamily="18" charset="0"/>
                          <a:cs typeface="Times New Roman" panose="02020603050405020304" pitchFamily="18" charset="0"/>
                        </a:rPr>
                        <a:t>allo</a:t>
                      </a:r>
                      <a:r>
                        <a:rPr lang="en-US" sz="1000" dirty="0">
                          <a:effectLst/>
                          <a:latin typeface="Arial" panose="020B0604020202020204" pitchFamily="34" charset="0"/>
                          <a:ea typeface="Times New Roman" panose="02020603050405020304" pitchFamily="18" charset="0"/>
                          <a:cs typeface="Times New Roman" panose="02020603050405020304" pitchFamily="18" charset="0"/>
                        </a:rPr>
                        <a:t>-SCT</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5631" marR="6563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961407396"/>
                  </a:ext>
                </a:extLst>
              </a:tr>
              <a:tr h="250929">
                <a:tc>
                  <a:txBody>
                    <a:bodyPr/>
                    <a:lstStyle/>
                    <a:p>
                      <a:pPr marL="0" marR="0">
                        <a:lnSpc>
                          <a:spcPct val="107000"/>
                        </a:lnSpc>
                        <a:spcBef>
                          <a:spcPts val="0"/>
                        </a:spcBef>
                        <a:spcAft>
                          <a:spcPts val="0"/>
                        </a:spcAft>
                      </a:pPr>
                      <a:r>
                        <a:rPr lang="en-US" sz="1000" b="1" kern="12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180-day all-cause readmission*</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59560" marR="5956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nSpc>
                          <a:spcPct val="107000"/>
                        </a:lnSpc>
                        <a:spcBef>
                          <a:spcPts val="0"/>
                        </a:spcBef>
                        <a:spcAft>
                          <a:spcPts val="0"/>
                        </a:spcAft>
                      </a:pPr>
                      <a:r>
                        <a:rPr lang="en-US" sz="1000" kern="12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N (%)</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59560" marR="5956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t"/>
                      <a:r>
                        <a:rPr lang="en-US" sz="1100" b="0" i="0" u="none" strike="noStrike" dirty="0">
                          <a:solidFill>
                            <a:srgbClr val="000000"/>
                          </a:solidFill>
                          <a:effectLst/>
                          <a:latin typeface="Arial" panose="020B0604020202020204" pitchFamily="34" charset="0"/>
                        </a:rPr>
                        <a:t>87</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t"/>
                      <a:r>
                        <a:rPr lang="en-US" sz="1100" b="0" i="0" u="none" strike="noStrike" dirty="0">
                          <a:solidFill>
                            <a:srgbClr val="000000"/>
                          </a:solidFill>
                          <a:effectLst/>
                          <a:latin typeface="Arial" panose="020B0604020202020204" pitchFamily="34" charset="0"/>
                        </a:rPr>
                        <a:t>42%</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t"/>
                      <a:r>
                        <a:rPr lang="en-US" sz="1100" b="0" i="0" u="none" strike="noStrike" dirty="0">
                          <a:solidFill>
                            <a:srgbClr val="000000"/>
                          </a:solidFill>
                          <a:effectLst/>
                          <a:latin typeface="Arial" panose="020B0604020202020204" pitchFamily="34" charset="0"/>
                        </a:rPr>
                        <a:t>139</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t"/>
                      <a:r>
                        <a:rPr lang="en-US" sz="1100" b="0" i="0" u="none" strike="noStrike" dirty="0">
                          <a:solidFill>
                            <a:srgbClr val="000000"/>
                          </a:solidFill>
                          <a:effectLst/>
                          <a:latin typeface="Arial" panose="020B0604020202020204" pitchFamily="34" charset="0"/>
                        </a:rPr>
                        <a:t>23%</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t"/>
                      <a:r>
                        <a:rPr lang="en-US" sz="1100" b="0" i="0" u="none" strike="noStrike" dirty="0">
                          <a:solidFill>
                            <a:srgbClr val="000000"/>
                          </a:solidFill>
                          <a:effectLst/>
                          <a:latin typeface="Arial" panose="020B0604020202020204" pitchFamily="34" charset="0"/>
                        </a:rPr>
                        <a:t>&lt; 0.01</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t"/>
                      <a:r>
                        <a:rPr lang="en-US" sz="1100" b="0" i="0" u="none" strike="noStrike" dirty="0">
                          <a:solidFill>
                            <a:srgbClr val="000000"/>
                          </a:solidFill>
                          <a:effectLst/>
                          <a:latin typeface="Arial" panose="020B0604020202020204" pitchFamily="34" charset="0"/>
                        </a:rPr>
                        <a:t>30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t"/>
                      <a:r>
                        <a:rPr lang="en-US" sz="1100" b="0" i="0" u="none" strike="noStrike" dirty="0">
                          <a:solidFill>
                            <a:srgbClr val="000000"/>
                          </a:solidFill>
                          <a:effectLst/>
                          <a:latin typeface="Arial" panose="020B0604020202020204" pitchFamily="34" charset="0"/>
                        </a:rPr>
                        <a:t>61%</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t"/>
                      <a:r>
                        <a:rPr lang="en-US" sz="1100" b="0" i="0" u="none" strike="noStrike" dirty="0">
                          <a:solidFill>
                            <a:srgbClr val="000000"/>
                          </a:solidFill>
                          <a:effectLst/>
                          <a:latin typeface="Arial" panose="020B0604020202020204" pitchFamily="34" charset="0"/>
                        </a:rPr>
                        <a:t>0.01</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645672437"/>
                  </a:ext>
                </a:extLst>
              </a:tr>
              <a:tr h="177433">
                <a:tc rowSpan="2">
                  <a:txBody>
                    <a:bodyPr/>
                    <a:lstStyle/>
                    <a:p>
                      <a:pPr marL="0" marR="0">
                        <a:lnSpc>
                          <a:spcPct val="107000"/>
                        </a:lnSpc>
                        <a:spcBef>
                          <a:spcPts val="0"/>
                        </a:spcBef>
                        <a:spcAft>
                          <a:spcPts val="0"/>
                        </a:spcAft>
                      </a:pPr>
                      <a:r>
                        <a:rPr lang="en-US" sz="1000" b="1" kern="12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180-day all-cause LOS among pts with readmission</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59560" marR="595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nSpc>
                          <a:spcPct val="107000"/>
                        </a:lnSpc>
                        <a:spcBef>
                          <a:spcPts val="0"/>
                        </a:spcBef>
                        <a:spcAft>
                          <a:spcPts val="0"/>
                        </a:spcAft>
                      </a:pPr>
                      <a:r>
                        <a:rPr lang="en-US" sz="1000" kern="12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Mean (SD)</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59560" marR="595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t"/>
                      <a:r>
                        <a:rPr lang="en-US" sz="1100" b="0" i="0" u="none" strike="noStrike" dirty="0">
                          <a:solidFill>
                            <a:srgbClr val="000000"/>
                          </a:solidFill>
                          <a:effectLst/>
                          <a:latin typeface="Arial" panose="020B0604020202020204" pitchFamily="34" charset="0"/>
                        </a:rPr>
                        <a:t>13 </a:t>
                      </a:r>
                    </a:p>
                  </a:txBody>
                  <a:tcPr marL="9525" marR="9525" marT="9525" marB="0">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t"/>
                      <a:r>
                        <a:rPr lang="en-US" sz="1100" b="0" i="0" u="none" strike="noStrike" dirty="0">
                          <a:solidFill>
                            <a:srgbClr val="000000"/>
                          </a:solidFill>
                          <a:effectLst/>
                          <a:latin typeface="Arial" panose="020B0604020202020204" pitchFamily="34" charset="0"/>
                        </a:rPr>
                        <a:t> ±14 </a:t>
                      </a:r>
                    </a:p>
                  </a:txBody>
                  <a:tcPr marL="9525" marR="9525" marT="9525" marB="0">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t"/>
                      <a:r>
                        <a:rPr lang="en-US" sz="1100" b="0" i="0" u="none" strike="noStrike" dirty="0">
                          <a:solidFill>
                            <a:srgbClr val="000000"/>
                          </a:solidFill>
                          <a:effectLst/>
                          <a:latin typeface="Arial" panose="020B0604020202020204" pitchFamily="34" charset="0"/>
                        </a:rPr>
                        <a:t>11 </a:t>
                      </a:r>
                    </a:p>
                  </a:txBody>
                  <a:tcPr marL="9525" marR="9525" marT="9525" marB="0">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t"/>
                      <a:r>
                        <a:rPr lang="en-US" sz="1100" b="0" i="0" u="none" strike="noStrike" dirty="0">
                          <a:solidFill>
                            <a:srgbClr val="000000"/>
                          </a:solidFill>
                          <a:effectLst/>
                          <a:latin typeface="Arial" panose="020B0604020202020204" pitchFamily="34" charset="0"/>
                        </a:rPr>
                        <a:t> ±13 </a:t>
                      </a:r>
                    </a:p>
                  </a:txBody>
                  <a:tcPr marL="9525" marR="9525" marT="9525" marB="0">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rowSpan="2">
                  <a:txBody>
                    <a:bodyPr/>
                    <a:lstStyle/>
                    <a:p>
                      <a:pPr algn="ctr" fontAlgn="t"/>
                      <a:r>
                        <a:rPr lang="en-US" sz="1100" b="0" i="0" u="none" strike="noStrike" dirty="0">
                          <a:solidFill>
                            <a:srgbClr val="000000"/>
                          </a:solidFill>
                          <a:effectLst/>
                          <a:latin typeface="Arial" panose="020B0604020202020204" pitchFamily="34" charset="0"/>
                        </a:rPr>
                        <a:t>0.79 </a:t>
                      </a:r>
                    </a:p>
                    <a:p>
                      <a:pPr algn="ctr" fontAlgn="t"/>
                      <a:r>
                        <a:rPr lang="en-US" sz="1100" b="0" i="0" u="none" strike="noStrike" dirty="0">
                          <a:solidFill>
                            <a:srgbClr val="000000"/>
                          </a:solidFill>
                          <a:effectLst/>
                          <a:latin typeface="Arial" panose="020B0604020202020204" pitchFamily="34" charset="0"/>
                        </a:rPr>
                        <a:t> </a:t>
                      </a:r>
                    </a:p>
                  </a:txBody>
                  <a:tcPr marL="9525" marR="9525" marT="9525" marB="0">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t"/>
                      <a:r>
                        <a:rPr lang="en-US" sz="1100" b="0" i="0" u="none" strike="noStrike" dirty="0">
                          <a:solidFill>
                            <a:srgbClr val="000000"/>
                          </a:solidFill>
                          <a:effectLst/>
                          <a:latin typeface="Arial" panose="020B0604020202020204" pitchFamily="34" charset="0"/>
                        </a:rPr>
                        <a:t>17 </a:t>
                      </a: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t"/>
                      <a:r>
                        <a:rPr lang="en-US" sz="1100" b="0" i="0" u="none" strike="noStrike" dirty="0">
                          <a:solidFill>
                            <a:srgbClr val="000000"/>
                          </a:solidFill>
                          <a:effectLst/>
                          <a:latin typeface="Arial" panose="020B0604020202020204" pitchFamily="34" charset="0"/>
                        </a:rPr>
                        <a:t> ±21 </a:t>
                      </a:r>
                    </a:p>
                  </a:txBody>
                  <a:tcPr marL="9525" marR="9525" marT="9525" marB="0">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rowSpan="2">
                  <a:txBody>
                    <a:bodyPr/>
                    <a:lstStyle/>
                    <a:p>
                      <a:pPr algn="ctr" fontAlgn="t"/>
                      <a:r>
                        <a:rPr lang="en-US" sz="1100" b="0" i="0" u="none" strike="noStrike" dirty="0">
                          <a:solidFill>
                            <a:srgbClr val="000000"/>
                          </a:solidFill>
                          <a:effectLst/>
                          <a:latin typeface="Arial" panose="020B0604020202020204" pitchFamily="34" charset="0"/>
                        </a:rPr>
                        <a:t>0.15 </a:t>
                      </a:r>
                    </a:p>
                    <a:p>
                      <a:pPr algn="ctr" fontAlgn="t"/>
                      <a:r>
                        <a:rPr lang="en-US" sz="1100" b="0" i="0" u="none" strike="noStrike" dirty="0">
                          <a:solidFill>
                            <a:srgbClr val="000000"/>
                          </a:solidFill>
                          <a:effectLst/>
                          <a:latin typeface="Arial" panose="020B0604020202020204" pitchFamily="34" charset="0"/>
                        </a:rPr>
                        <a:t> </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907980946"/>
                  </a:ext>
                </a:extLst>
              </a:tr>
              <a:tr h="177433">
                <a:tc vMerge="1">
                  <a:txBody>
                    <a:bodyPr/>
                    <a:lstStyle/>
                    <a:p>
                      <a:endParaRPr lang="en-US"/>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noFill/>
                  </a:tcPr>
                </a:tc>
                <a:tc>
                  <a:txBody>
                    <a:bodyPr/>
                    <a:lstStyle/>
                    <a:p>
                      <a:pPr marL="0" marR="0">
                        <a:lnSpc>
                          <a:spcPct val="107000"/>
                        </a:lnSpc>
                        <a:spcBef>
                          <a:spcPts val="0"/>
                        </a:spcBef>
                        <a:spcAft>
                          <a:spcPts val="0"/>
                        </a:spcAft>
                      </a:pPr>
                      <a:r>
                        <a:rPr lang="en-US" sz="1000" kern="12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Median (IQR)</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59560" marR="595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t"/>
                      <a:r>
                        <a:rPr lang="en-US" sz="1100" b="0" i="0" u="none" strike="noStrike" dirty="0">
                          <a:solidFill>
                            <a:srgbClr val="000000"/>
                          </a:solidFill>
                          <a:effectLst/>
                          <a:latin typeface="Arial" panose="020B0604020202020204" pitchFamily="34" charset="0"/>
                        </a:rPr>
                        <a:t>8</a:t>
                      </a:r>
                    </a:p>
                  </a:txBody>
                  <a:tcPr marL="9525" marR="9525" marT="9525" marB="0">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t"/>
                      <a:r>
                        <a:rPr lang="en-US" sz="1100" b="0" i="0" u="none" strike="noStrike" dirty="0">
                          <a:solidFill>
                            <a:srgbClr val="000000"/>
                          </a:solidFill>
                          <a:effectLst/>
                          <a:latin typeface="Arial" panose="020B0604020202020204" pitchFamily="34" charset="0"/>
                        </a:rPr>
                        <a:t>(4 - 17) </a:t>
                      </a:r>
                    </a:p>
                  </a:txBody>
                  <a:tcPr marL="9525" marR="9525" marT="9525" marB="0">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t"/>
                      <a:r>
                        <a:rPr lang="en-US" sz="1100" b="0" i="0" u="none" strike="noStrike" dirty="0">
                          <a:solidFill>
                            <a:srgbClr val="000000"/>
                          </a:solidFill>
                          <a:effectLst/>
                          <a:latin typeface="Arial" panose="020B0604020202020204" pitchFamily="34" charset="0"/>
                        </a:rPr>
                        <a:t>7</a:t>
                      </a:r>
                    </a:p>
                  </a:txBody>
                  <a:tcPr marL="9525" marR="9525" marT="9525" marB="0">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t"/>
                      <a:r>
                        <a:rPr lang="en-US" sz="1100" b="0" i="0" u="none" strike="noStrike" dirty="0">
                          <a:solidFill>
                            <a:srgbClr val="000000"/>
                          </a:solidFill>
                          <a:effectLst/>
                          <a:latin typeface="Arial" panose="020B0604020202020204" pitchFamily="34" charset="0"/>
                        </a:rPr>
                        <a:t>(5 - 13) </a:t>
                      </a:r>
                    </a:p>
                  </a:txBody>
                  <a:tcPr marL="9525" marR="9525" marT="9525" marB="0">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r" fontAlgn="t"/>
                      <a:r>
                        <a:rPr lang="en-US" sz="1100" b="0" i="0" u="none" strike="noStrike" dirty="0">
                          <a:solidFill>
                            <a:srgbClr val="000000"/>
                          </a:solidFill>
                          <a:effectLst/>
                          <a:latin typeface="Arial" panose="020B0604020202020204" pitchFamily="34" charset="0"/>
                        </a:rPr>
                        <a:t> </a:t>
                      </a:r>
                    </a:p>
                  </a:txBody>
                  <a:tcPr marL="9525" marR="9525" marT="9525" marB="0">
                    <a:lnL w="12700" cap="flat" cmpd="sng" algn="ctr">
                      <a:solidFill>
                        <a:srgbClr val="000000"/>
                      </a:solidFill>
                      <a:prstDash val="solid"/>
                      <a:round/>
                      <a:headEnd type="none" w="med" len="med"/>
                      <a:tailEnd type="none" w="med" len="med"/>
                    </a:lnL>
                    <a:lnR w="28575"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t"/>
                      <a:r>
                        <a:rPr lang="en-US" sz="1100" b="0" i="0" u="none" strike="noStrike" dirty="0">
                          <a:solidFill>
                            <a:srgbClr val="000000"/>
                          </a:solidFill>
                          <a:effectLst/>
                          <a:latin typeface="Arial" panose="020B0604020202020204" pitchFamily="34" charset="0"/>
                        </a:rPr>
                        <a:t>10</a:t>
                      </a: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t"/>
                      <a:r>
                        <a:rPr lang="en-US" sz="1100" b="0" i="0" u="none" strike="noStrike" dirty="0">
                          <a:solidFill>
                            <a:srgbClr val="000000"/>
                          </a:solidFill>
                          <a:effectLst/>
                          <a:latin typeface="Arial" panose="020B0604020202020204" pitchFamily="34" charset="0"/>
                        </a:rPr>
                        <a:t>(6 - 22) </a:t>
                      </a:r>
                    </a:p>
                  </a:txBody>
                  <a:tcPr marL="9525" marR="9525" marT="9525" marB="0">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r" fontAlgn="t"/>
                      <a:r>
                        <a:rPr lang="en-US" sz="1100" b="0" i="0" u="none" strike="noStrike" dirty="0">
                          <a:solidFill>
                            <a:srgbClr val="000000"/>
                          </a:solidFill>
                          <a:effectLst/>
                          <a:latin typeface="Arial" panose="020B0604020202020204" pitchFamily="34" charset="0"/>
                        </a:rPr>
                        <a:t> </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8159362"/>
                  </a:ext>
                </a:extLst>
              </a:tr>
              <a:tr h="244209">
                <a:tc>
                  <a:txBody>
                    <a:bodyPr/>
                    <a:lstStyle/>
                    <a:p>
                      <a:pPr>
                        <a:lnSpc>
                          <a:spcPct val="100000"/>
                        </a:lnSpc>
                      </a:pPr>
                      <a:r>
                        <a:rPr lang="en-US" sz="1000" b="1" kern="1200" dirty="0">
                          <a:solidFill>
                            <a:srgbClr val="000000"/>
                          </a:solidFill>
                          <a:effectLst/>
                          <a:latin typeface="Arial" panose="020B0604020202020204" pitchFamily="34" charset="0"/>
                          <a:cs typeface="Times New Roman" panose="02020603050405020304" pitchFamily="18" charset="0"/>
                        </a:rPr>
                        <a:t>180-day ICU admission</a:t>
                      </a:r>
                      <a:endParaRPr lang="en-US" dirty="0"/>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nSpc>
                          <a:spcPct val="100000"/>
                        </a:lnSpc>
                        <a:spcBef>
                          <a:spcPts val="0"/>
                        </a:spcBef>
                        <a:spcAft>
                          <a:spcPts val="0"/>
                        </a:spcAft>
                      </a:pPr>
                      <a:r>
                        <a:rPr lang="en-US" sz="1000" kern="12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N (%)</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59560" marR="5956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t">
                        <a:lnSpc>
                          <a:spcPct val="100000"/>
                        </a:lnSpc>
                      </a:pPr>
                      <a:r>
                        <a:rPr lang="en-US" sz="1100" b="0" i="0" u="none" strike="noStrike" dirty="0">
                          <a:solidFill>
                            <a:srgbClr val="000000"/>
                          </a:solidFill>
                          <a:effectLst/>
                          <a:latin typeface="Arial" panose="020B0604020202020204" pitchFamily="34" charset="0"/>
                        </a:rPr>
                        <a:t>18</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t">
                        <a:lnSpc>
                          <a:spcPct val="100000"/>
                        </a:lnSpc>
                      </a:pPr>
                      <a:r>
                        <a:rPr lang="en-US" sz="1100" b="0" i="0" u="none" strike="noStrike" dirty="0">
                          <a:solidFill>
                            <a:srgbClr val="000000"/>
                          </a:solidFill>
                          <a:effectLst/>
                          <a:latin typeface="Arial" panose="020B0604020202020204" pitchFamily="34" charset="0"/>
                        </a:rPr>
                        <a:t>9%</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t">
                        <a:lnSpc>
                          <a:spcPct val="100000"/>
                        </a:lnSpc>
                      </a:pPr>
                      <a:r>
                        <a:rPr lang="en-US" sz="1100" b="0" i="0" u="none" strike="noStrike" dirty="0">
                          <a:solidFill>
                            <a:srgbClr val="000000"/>
                          </a:solidFill>
                          <a:effectLst/>
                          <a:latin typeface="Arial" panose="020B0604020202020204" pitchFamily="34" charset="0"/>
                        </a:rPr>
                        <a:t>46</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t">
                        <a:lnSpc>
                          <a:spcPct val="100000"/>
                        </a:lnSpc>
                      </a:pPr>
                      <a:r>
                        <a:rPr lang="en-US" sz="1100" b="0" i="0" u="none" strike="noStrike" dirty="0">
                          <a:solidFill>
                            <a:srgbClr val="000000"/>
                          </a:solidFill>
                          <a:effectLst/>
                          <a:latin typeface="Arial" panose="020B0604020202020204" pitchFamily="34" charset="0"/>
                        </a:rPr>
                        <a:t>8%</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t">
                        <a:lnSpc>
                          <a:spcPct val="100000"/>
                        </a:lnSpc>
                      </a:pPr>
                      <a:r>
                        <a:rPr lang="en-US" sz="1100" b="0" i="0" u="none" strike="noStrike" dirty="0">
                          <a:solidFill>
                            <a:srgbClr val="000000"/>
                          </a:solidFill>
                          <a:effectLst/>
                          <a:latin typeface="Arial" panose="020B0604020202020204" pitchFamily="34" charset="0"/>
                        </a:rPr>
                        <a:t>0.67</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t">
                        <a:lnSpc>
                          <a:spcPct val="100000"/>
                        </a:lnSpc>
                      </a:pPr>
                      <a:r>
                        <a:rPr lang="en-US" sz="1100" b="0" i="0" u="none" strike="noStrike" dirty="0">
                          <a:solidFill>
                            <a:srgbClr val="000000"/>
                          </a:solidFill>
                          <a:effectLst/>
                          <a:latin typeface="Arial" panose="020B0604020202020204" pitchFamily="34" charset="0"/>
                        </a:rPr>
                        <a:t>8</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t">
                        <a:lnSpc>
                          <a:spcPct val="100000"/>
                        </a:lnSpc>
                      </a:pPr>
                      <a:r>
                        <a:rPr lang="en-US" sz="1100" b="0" i="0" u="none" strike="noStrike" dirty="0">
                          <a:solidFill>
                            <a:srgbClr val="000000"/>
                          </a:solidFill>
                          <a:effectLst/>
                          <a:latin typeface="Arial" panose="020B0604020202020204" pitchFamily="34" charset="0"/>
                        </a:rPr>
                        <a:t>16%</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t">
                        <a:lnSpc>
                          <a:spcPct val="100000"/>
                        </a:lnSpc>
                      </a:pPr>
                      <a:r>
                        <a:rPr lang="en-US" sz="1100" b="0" i="0" u="none" strike="noStrike" dirty="0">
                          <a:solidFill>
                            <a:srgbClr val="000000"/>
                          </a:solidFill>
                          <a:effectLst/>
                          <a:latin typeface="Arial" panose="020B0604020202020204" pitchFamily="34" charset="0"/>
                        </a:rPr>
                        <a:t>0.11</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987687491"/>
                  </a:ext>
                </a:extLst>
              </a:tr>
            </a:tbl>
          </a:graphicData>
        </a:graphic>
      </p:graphicFrame>
      <p:sp>
        <p:nvSpPr>
          <p:cNvPr id="10" name="Content Placeholder 2">
            <a:extLst>
              <a:ext uri="{FF2B5EF4-FFF2-40B4-BE49-F238E27FC236}">
                <a16:creationId xmlns:a16="http://schemas.microsoft.com/office/drawing/2014/main" id="{E6F245AE-874E-4025-9799-863AD90E5CA9}"/>
              </a:ext>
            </a:extLst>
          </p:cNvPr>
          <p:cNvSpPr>
            <a:spLocks noGrp="1"/>
          </p:cNvSpPr>
          <p:nvPr>
            <p:ph sz="half" idx="1"/>
          </p:nvPr>
        </p:nvSpPr>
        <p:spPr>
          <a:xfrm>
            <a:off x="182052" y="981396"/>
            <a:ext cx="4422802" cy="3702670"/>
          </a:xfrm>
        </p:spPr>
        <p:txBody>
          <a:bodyPr/>
          <a:lstStyle/>
          <a:p>
            <a:r>
              <a:rPr lang="en-US" sz="1600" dirty="0"/>
              <a:t>As compared to CAR T patients, auto-SCT patients had lower costs and readmission* rate, and </a:t>
            </a:r>
            <a:r>
              <a:rPr lang="en-US" sz="1600" dirty="0" err="1"/>
              <a:t>allo</a:t>
            </a:r>
            <a:r>
              <a:rPr lang="en-US" sz="1600" dirty="0"/>
              <a:t>-SCT patients had higher costs and readmission rate </a:t>
            </a:r>
          </a:p>
          <a:p>
            <a:r>
              <a:rPr lang="en-US" sz="1600" dirty="0"/>
              <a:t>90% of readmissions were LBCL-related**</a:t>
            </a:r>
          </a:p>
          <a:p>
            <a:r>
              <a:rPr lang="en-US" sz="1600" dirty="0"/>
              <a:t>The differences in total LOS and ICU admission rate of CAR T, auto-SCT, and </a:t>
            </a:r>
            <a:r>
              <a:rPr lang="en-US" sz="1600" dirty="0" err="1"/>
              <a:t>allo</a:t>
            </a:r>
            <a:r>
              <a:rPr lang="en-US" sz="1600" dirty="0"/>
              <a:t>-SCT patients were not statistically significant</a:t>
            </a:r>
          </a:p>
          <a:p>
            <a:endParaRPr lang="en-US" sz="1600" dirty="0"/>
          </a:p>
          <a:p>
            <a:endParaRPr lang="en-US" sz="1600" dirty="0"/>
          </a:p>
        </p:txBody>
      </p:sp>
      <p:sp>
        <p:nvSpPr>
          <p:cNvPr id="5" name="Slide Number Placeholder 4">
            <a:extLst>
              <a:ext uri="{FF2B5EF4-FFF2-40B4-BE49-F238E27FC236}">
                <a16:creationId xmlns:a16="http://schemas.microsoft.com/office/drawing/2014/main" id="{E677588F-5E5F-4E96-A02F-69B70BBAFC9E}"/>
              </a:ext>
            </a:extLst>
          </p:cNvPr>
          <p:cNvSpPr>
            <a:spLocks noGrp="1"/>
          </p:cNvSpPr>
          <p:nvPr>
            <p:ph type="sldNum" sz="quarter" idx="11"/>
          </p:nvPr>
        </p:nvSpPr>
        <p:spPr/>
        <p:txBody>
          <a:bodyPr/>
          <a:lstStyle/>
          <a:p>
            <a:pPr>
              <a:defRPr/>
            </a:pPr>
            <a:fld id="{5C56CD90-8224-413F-A5C5-11C249D26586}" type="slidenum">
              <a:rPr lang="en-US" smtClean="0"/>
              <a:pPr>
                <a:defRPr/>
              </a:pPr>
              <a:t>11</a:t>
            </a:fld>
            <a:endParaRPr lang="en-US" dirty="0"/>
          </a:p>
        </p:txBody>
      </p:sp>
      <p:sp>
        <p:nvSpPr>
          <p:cNvPr id="2" name="Title 1">
            <a:extLst>
              <a:ext uri="{FF2B5EF4-FFF2-40B4-BE49-F238E27FC236}">
                <a16:creationId xmlns:a16="http://schemas.microsoft.com/office/drawing/2014/main" id="{BE2E34C5-3872-4D57-B4E7-6D18778D01EF}"/>
              </a:ext>
            </a:extLst>
          </p:cNvPr>
          <p:cNvSpPr>
            <a:spLocks noGrp="1"/>
          </p:cNvSpPr>
          <p:nvPr>
            <p:ph type="title"/>
          </p:nvPr>
        </p:nvSpPr>
        <p:spPr/>
        <p:txBody>
          <a:bodyPr/>
          <a:lstStyle/>
          <a:p>
            <a:r>
              <a:rPr lang="en-US" dirty="0"/>
              <a:t>Results – 180-day Post-Index HRU and Costs</a:t>
            </a:r>
          </a:p>
        </p:txBody>
      </p:sp>
      <p:sp>
        <p:nvSpPr>
          <p:cNvPr id="3" name="Footer Placeholder 4">
            <a:extLst>
              <a:ext uri="{FF2B5EF4-FFF2-40B4-BE49-F238E27FC236}">
                <a16:creationId xmlns:a16="http://schemas.microsoft.com/office/drawing/2014/main" id="{FCD58E78-9E27-CEFA-87B5-E6B2A072D41E}"/>
              </a:ext>
            </a:extLst>
          </p:cNvPr>
          <p:cNvSpPr>
            <a:spLocks noGrp="1"/>
          </p:cNvSpPr>
          <p:nvPr>
            <p:ph type="ftr" sz="quarter" idx="3"/>
          </p:nvPr>
        </p:nvSpPr>
        <p:spPr>
          <a:xfrm>
            <a:off x="0" y="4444019"/>
            <a:ext cx="7836408" cy="507831"/>
          </a:xfrm>
        </p:spPr>
        <p:txBody>
          <a:bodyPr/>
          <a:lstStyle/>
          <a:p>
            <a:pPr>
              <a:defRPr/>
            </a:pPr>
            <a:r>
              <a:rPr lang="en-US" dirty="0"/>
              <a:t>*Readmission was defined as a return hospitalization to a hospital within 180 days after being discharged from index visit.</a:t>
            </a:r>
          </a:p>
          <a:p>
            <a:pPr>
              <a:defRPr/>
            </a:pPr>
            <a:r>
              <a:rPr lang="en-US" dirty="0"/>
              <a:t>**LBCL-related visits were defined as visits with LBCL diagnosis.</a:t>
            </a:r>
          </a:p>
          <a:p>
            <a:pPr>
              <a:defRPr/>
            </a:pPr>
            <a:r>
              <a:rPr lang="en-US" dirty="0"/>
              <a:t>***Costs have been adjusted to 2021 US dollars.</a:t>
            </a:r>
          </a:p>
        </p:txBody>
      </p:sp>
      <p:sp>
        <p:nvSpPr>
          <p:cNvPr id="11" name="Content Placeholder 2">
            <a:extLst>
              <a:ext uri="{FF2B5EF4-FFF2-40B4-BE49-F238E27FC236}">
                <a16:creationId xmlns:a16="http://schemas.microsoft.com/office/drawing/2014/main" id="{1EC0F34D-6765-06CE-4CBA-208E0F9EB4DB}"/>
              </a:ext>
            </a:extLst>
          </p:cNvPr>
          <p:cNvSpPr txBox="1">
            <a:spLocks/>
          </p:cNvSpPr>
          <p:nvPr/>
        </p:nvSpPr>
        <p:spPr>
          <a:xfrm>
            <a:off x="177800" y="868680"/>
            <a:ext cx="8788400" cy="3095614"/>
          </a:xfrm>
          <a:prstGeom prst="rect">
            <a:avLst/>
          </a:prstGeom>
        </p:spPr>
        <p:txBody>
          <a:bodyPr vert="horz" lIns="0" tIns="0" rIns="0" bIns="0" rtlCol="0" anchor="t" anchorCtr="0">
            <a:noAutofit/>
          </a:bodyPr>
          <a:lstStyle>
            <a:lvl1pPr marL="169329" indent="-169329" algn="l" defTabSz="683667" rtl="0" fontAlgn="base">
              <a:spcBef>
                <a:spcPct val="0"/>
              </a:spcBef>
              <a:spcAft>
                <a:spcPts val="300"/>
              </a:spcAft>
              <a:buClr>
                <a:schemeClr val="accent1"/>
              </a:buClr>
              <a:buFont typeface="Arial" panose="020B0604020202020204" pitchFamily="34" charset="0"/>
              <a:buChar char="•"/>
              <a:defRPr sz="2000" kern="1200">
                <a:solidFill>
                  <a:schemeClr val="tx1"/>
                </a:solidFill>
                <a:latin typeface="+mn-lt"/>
                <a:ea typeface="+mn-ea"/>
                <a:cs typeface="+mn-cs"/>
              </a:defRPr>
            </a:lvl1pPr>
            <a:lvl2pPr marL="512221" indent="-169329" algn="l" defTabSz="683667" rtl="0" fontAlgn="base">
              <a:spcBef>
                <a:spcPct val="0"/>
              </a:spcBef>
              <a:spcAft>
                <a:spcPts val="300"/>
              </a:spcAft>
              <a:buClr>
                <a:schemeClr val="accent1"/>
              </a:buClr>
              <a:buFont typeface=".AppleSystemUIFont"/>
              <a:buChar char="-"/>
              <a:defRPr sz="1733" kern="1200">
                <a:solidFill>
                  <a:schemeClr val="tx1"/>
                </a:solidFill>
                <a:latin typeface="+mn-lt"/>
                <a:ea typeface="+mn-ea"/>
                <a:cs typeface="+mn-cs"/>
              </a:defRPr>
            </a:lvl2pPr>
            <a:lvl3pPr marL="855112" indent="-169329" algn="l" defTabSz="683667" rtl="0" fontAlgn="base">
              <a:spcBef>
                <a:spcPct val="0"/>
              </a:spcBef>
              <a:spcAft>
                <a:spcPts val="300"/>
              </a:spcAft>
              <a:buClr>
                <a:schemeClr val="accent1"/>
              </a:buClr>
              <a:buFont typeface="Arial" panose="020B0604020202020204" pitchFamily="34" charset="0"/>
              <a:buChar char="•"/>
              <a:defRPr sz="1600" kern="1200">
                <a:solidFill>
                  <a:schemeClr val="tx1"/>
                </a:solidFill>
                <a:latin typeface="+mn-lt"/>
                <a:ea typeface="+mn-ea"/>
                <a:cs typeface="+mn-cs"/>
              </a:defRPr>
            </a:lvl3pPr>
            <a:lvl4pPr marL="1198003" indent="-169329" algn="l" defTabSz="683667" rtl="0" fontAlgn="base">
              <a:spcBef>
                <a:spcPct val="0"/>
              </a:spcBef>
              <a:spcAft>
                <a:spcPts val="300"/>
              </a:spcAft>
              <a:buClr>
                <a:schemeClr val="accent1"/>
              </a:buClr>
              <a:buFont typeface=".AppleSystemUIFont"/>
              <a:buChar char="-"/>
              <a:defRPr sz="1200" kern="1200">
                <a:solidFill>
                  <a:schemeClr val="tx1"/>
                </a:solidFill>
                <a:latin typeface="+mn-lt"/>
                <a:ea typeface="+mn-ea"/>
                <a:cs typeface="+mn-cs"/>
              </a:defRPr>
            </a:lvl4pPr>
            <a:lvl5pPr marL="1540895" indent="-169329" algn="l" defTabSz="683667" rtl="0" fontAlgn="base">
              <a:spcBef>
                <a:spcPct val="0"/>
              </a:spcBef>
              <a:spcAft>
                <a:spcPts val="300"/>
              </a:spcAft>
              <a:buClr>
                <a:schemeClr val="accent1"/>
              </a:buClr>
              <a:buFont typeface="Arial" panose="020B0604020202020204" pitchFamily="34" charset="0"/>
              <a:buChar char="•"/>
              <a:defRPr sz="1200" kern="1200">
                <a:solidFill>
                  <a:schemeClr val="tx1"/>
                </a:solidFill>
                <a:latin typeface="+mn-lt"/>
                <a:ea typeface="+mn-ea"/>
                <a:cs typeface="+mn-cs"/>
              </a:defRPr>
            </a:lvl5pPr>
            <a:lvl6pPr marL="1885810" indent="-171438" algn="l" defTabSz="685750" rtl="0" eaLnBrk="1" latinLnBrk="0" hangingPunct="1">
              <a:lnSpc>
                <a:spcPct val="90000"/>
              </a:lnSpc>
              <a:spcBef>
                <a:spcPts val="375"/>
              </a:spcBef>
              <a:buFont typeface="Arial"/>
              <a:buChar char="•"/>
              <a:defRPr sz="1351" kern="1200">
                <a:solidFill>
                  <a:schemeClr val="tx1"/>
                </a:solidFill>
                <a:latin typeface="+mn-lt"/>
                <a:ea typeface="+mn-ea"/>
                <a:cs typeface="+mn-cs"/>
              </a:defRPr>
            </a:lvl6pPr>
            <a:lvl7pPr marL="2228683" indent="-171438" algn="l" defTabSz="685750" rtl="0" eaLnBrk="1" latinLnBrk="0" hangingPunct="1">
              <a:lnSpc>
                <a:spcPct val="90000"/>
              </a:lnSpc>
              <a:spcBef>
                <a:spcPts val="375"/>
              </a:spcBef>
              <a:buFont typeface="Arial"/>
              <a:buChar char="•"/>
              <a:defRPr sz="1351" kern="1200">
                <a:solidFill>
                  <a:schemeClr val="tx1"/>
                </a:solidFill>
                <a:latin typeface="+mn-lt"/>
                <a:ea typeface="+mn-ea"/>
                <a:cs typeface="+mn-cs"/>
              </a:defRPr>
            </a:lvl7pPr>
            <a:lvl8pPr marL="2571558" indent="-171438" algn="l" defTabSz="685750" rtl="0" eaLnBrk="1" latinLnBrk="0" hangingPunct="1">
              <a:lnSpc>
                <a:spcPct val="90000"/>
              </a:lnSpc>
              <a:spcBef>
                <a:spcPts val="375"/>
              </a:spcBef>
              <a:buFont typeface="Arial"/>
              <a:buChar char="•"/>
              <a:defRPr sz="1351" kern="1200">
                <a:solidFill>
                  <a:schemeClr val="tx1"/>
                </a:solidFill>
                <a:latin typeface="+mn-lt"/>
                <a:ea typeface="+mn-ea"/>
                <a:cs typeface="+mn-cs"/>
              </a:defRPr>
            </a:lvl8pPr>
            <a:lvl9pPr marL="2914434" indent="-171438" algn="l" defTabSz="685750" rtl="0" eaLnBrk="1" latinLnBrk="0" hangingPunct="1">
              <a:lnSpc>
                <a:spcPct val="90000"/>
              </a:lnSpc>
              <a:spcBef>
                <a:spcPts val="375"/>
              </a:spcBef>
              <a:buFont typeface="Arial"/>
              <a:buChar char="•"/>
              <a:defRPr sz="1351" kern="1200">
                <a:solidFill>
                  <a:schemeClr val="tx1"/>
                </a:solidFill>
                <a:latin typeface="+mn-lt"/>
                <a:ea typeface="+mn-ea"/>
                <a:cs typeface="+mn-cs"/>
              </a:defRPr>
            </a:lvl9pPr>
          </a:lstStyle>
          <a:p>
            <a:pPr marL="0" indent="0" eaLnBrk="1" hangingPunct="1">
              <a:buFont typeface="Arial" panose="020B0604020202020204" pitchFamily="34" charset="0"/>
              <a:buNone/>
            </a:pPr>
            <a:endParaRPr lang="en-US" sz="1800" dirty="0"/>
          </a:p>
        </p:txBody>
      </p:sp>
      <p:graphicFrame>
        <p:nvGraphicFramePr>
          <p:cNvPr id="6" name="Content Placeholder 5">
            <a:extLst>
              <a:ext uri="{FF2B5EF4-FFF2-40B4-BE49-F238E27FC236}">
                <a16:creationId xmlns:a16="http://schemas.microsoft.com/office/drawing/2014/main" id="{F1CA4875-8270-5F33-79A7-373C8193B334}"/>
              </a:ext>
            </a:extLst>
          </p:cNvPr>
          <p:cNvGraphicFramePr>
            <a:graphicFrameLocks noGrp="1"/>
          </p:cNvGraphicFramePr>
          <p:nvPr>
            <p:ph sz="half" idx="2"/>
          </p:nvPr>
        </p:nvGraphicFramePr>
        <p:xfrm>
          <a:off x="4683125" y="868363"/>
          <a:ext cx="4297363" cy="2005901"/>
        </p:xfrm>
        <a:graphic>
          <a:graphicData uri="http://schemas.openxmlformats.org/drawingml/2006/chart">
            <c:chart xmlns:c="http://schemas.openxmlformats.org/drawingml/2006/chart" xmlns:r="http://schemas.openxmlformats.org/officeDocument/2006/relationships" r:id="rId3"/>
          </a:graphicData>
        </a:graphic>
      </p:graphicFrame>
      <p:sp>
        <p:nvSpPr>
          <p:cNvPr id="7" name="TextBox 6">
            <a:extLst>
              <a:ext uri="{FF2B5EF4-FFF2-40B4-BE49-F238E27FC236}">
                <a16:creationId xmlns:a16="http://schemas.microsoft.com/office/drawing/2014/main" id="{B485A93F-8937-E9C9-CC57-BCE4F7FB97BF}"/>
              </a:ext>
            </a:extLst>
          </p:cNvPr>
          <p:cNvSpPr txBox="1"/>
          <p:nvPr/>
        </p:nvSpPr>
        <p:spPr>
          <a:xfrm>
            <a:off x="7836408" y="795414"/>
            <a:ext cx="1273771" cy="461665"/>
          </a:xfrm>
          <a:prstGeom prst="rect">
            <a:avLst/>
          </a:prstGeom>
          <a:solidFill>
            <a:schemeClr val="bg1"/>
          </a:solidFill>
        </p:spPr>
        <p:txBody>
          <a:bodyPr wrap="square" rtlCol="0">
            <a:spAutoFit/>
          </a:bodyPr>
          <a:lstStyle/>
          <a:p>
            <a:r>
              <a:rPr lang="en-US" sz="800" i="1" dirty="0"/>
              <a:t>P-value </a:t>
            </a:r>
          </a:p>
          <a:p>
            <a:r>
              <a:rPr lang="en-US" sz="800" i="1" dirty="0"/>
              <a:t>auto-SCT vs. CAR T &lt;0.001</a:t>
            </a:r>
          </a:p>
          <a:p>
            <a:r>
              <a:rPr lang="en-US" sz="800" i="1" dirty="0" err="1"/>
              <a:t>allo</a:t>
            </a:r>
            <a:r>
              <a:rPr lang="en-US" sz="800" i="1" dirty="0"/>
              <a:t>-SCT   vs. CAR T   0.008</a:t>
            </a:r>
          </a:p>
        </p:txBody>
      </p:sp>
    </p:spTree>
    <p:extLst>
      <p:ext uri="{BB962C8B-B14F-4D97-AF65-F5344CB8AC3E}">
        <p14:creationId xmlns:p14="http://schemas.microsoft.com/office/powerpoint/2010/main" val="409531676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402E155B-7B57-02C7-8FC9-8640BE6515C7}"/>
              </a:ext>
            </a:extLst>
          </p:cNvPr>
          <p:cNvSpPr/>
          <p:nvPr/>
        </p:nvSpPr>
        <p:spPr>
          <a:xfrm>
            <a:off x="745740" y="900492"/>
            <a:ext cx="1234136" cy="2431105"/>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8" name="Chart 7">
            <a:extLst>
              <a:ext uri="{FF2B5EF4-FFF2-40B4-BE49-F238E27FC236}">
                <a16:creationId xmlns:a16="http://schemas.microsoft.com/office/drawing/2014/main" id="{67550835-6840-ED59-68BA-553680F11995}"/>
              </a:ext>
            </a:extLst>
          </p:cNvPr>
          <p:cNvGraphicFramePr>
            <a:graphicFrameLocks/>
          </p:cNvGraphicFramePr>
          <p:nvPr>
            <p:extLst>
              <p:ext uri="{D42A27DB-BD31-4B8C-83A1-F6EECF244321}">
                <p14:modId xmlns:p14="http://schemas.microsoft.com/office/powerpoint/2010/main" val="2658937985"/>
              </p:ext>
            </p:extLst>
          </p:nvPr>
        </p:nvGraphicFramePr>
        <p:xfrm>
          <a:off x="287866" y="873918"/>
          <a:ext cx="8608999" cy="3652895"/>
        </p:xfrm>
        <a:graphic>
          <a:graphicData uri="http://schemas.openxmlformats.org/drawingml/2006/chart">
            <c:chart xmlns:c="http://schemas.openxmlformats.org/drawingml/2006/chart" xmlns:r="http://schemas.openxmlformats.org/officeDocument/2006/relationships" r:id="rId3"/>
          </a:graphicData>
        </a:graphic>
      </p:graphicFrame>
      <p:sp>
        <p:nvSpPr>
          <p:cNvPr id="11" name="Content Placeholder 2">
            <a:extLst>
              <a:ext uri="{FF2B5EF4-FFF2-40B4-BE49-F238E27FC236}">
                <a16:creationId xmlns:a16="http://schemas.microsoft.com/office/drawing/2014/main" id="{1EC0F34D-6765-06CE-4CBA-208E0F9EB4DB}"/>
              </a:ext>
            </a:extLst>
          </p:cNvPr>
          <p:cNvSpPr txBox="1">
            <a:spLocks/>
          </p:cNvSpPr>
          <p:nvPr/>
        </p:nvSpPr>
        <p:spPr>
          <a:xfrm>
            <a:off x="177800" y="868680"/>
            <a:ext cx="8788400" cy="3095614"/>
          </a:xfrm>
          <a:prstGeom prst="rect">
            <a:avLst/>
          </a:prstGeom>
        </p:spPr>
        <p:txBody>
          <a:bodyPr vert="horz" lIns="0" tIns="0" rIns="0" bIns="0" rtlCol="0" anchor="t" anchorCtr="0">
            <a:noAutofit/>
          </a:bodyPr>
          <a:lstStyle>
            <a:lvl1pPr marL="169329" indent="-169329" algn="l" defTabSz="683667" rtl="0" fontAlgn="base">
              <a:spcBef>
                <a:spcPct val="0"/>
              </a:spcBef>
              <a:spcAft>
                <a:spcPts val="300"/>
              </a:spcAft>
              <a:buClr>
                <a:schemeClr val="accent1"/>
              </a:buClr>
              <a:buFont typeface="Arial" panose="020B0604020202020204" pitchFamily="34" charset="0"/>
              <a:buChar char="•"/>
              <a:defRPr sz="2000" kern="1200">
                <a:solidFill>
                  <a:schemeClr val="tx1"/>
                </a:solidFill>
                <a:latin typeface="+mn-lt"/>
                <a:ea typeface="+mn-ea"/>
                <a:cs typeface="+mn-cs"/>
              </a:defRPr>
            </a:lvl1pPr>
            <a:lvl2pPr marL="512221" indent="-169329" algn="l" defTabSz="683667" rtl="0" fontAlgn="base">
              <a:spcBef>
                <a:spcPct val="0"/>
              </a:spcBef>
              <a:spcAft>
                <a:spcPts val="300"/>
              </a:spcAft>
              <a:buClr>
                <a:schemeClr val="accent1"/>
              </a:buClr>
              <a:buFont typeface=".AppleSystemUIFont"/>
              <a:buChar char="-"/>
              <a:defRPr sz="1733" kern="1200">
                <a:solidFill>
                  <a:schemeClr val="tx1"/>
                </a:solidFill>
                <a:latin typeface="+mn-lt"/>
                <a:ea typeface="+mn-ea"/>
                <a:cs typeface="+mn-cs"/>
              </a:defRPr>
            </a:lvl2pPr>
            <a:lvl3pPr marL="855112" indent="-169329" algn="l" defTabSz="683667" rtl="0" fontAlgn="base">
              <a:spcBef>
                <a:spcPct val="0"/>
              </a:spcBef>
              <a:spcAft>
                <a:spcPts val="300"/>
              </a:spcAft>
              <a:buClr>
                <a:schemeClr val="accent1"/>
              </a:buClr>
              <a:buFont typeface="Arial" panose="020B0604020202020204" pitchFamily="34" charset="0"/>
              <a:buChar char="•"/>
              <a:defRPr sz="1600" kern="1200">
                <a:solidFill>
                  <a:schemeClr val="tx1"/>
                </a:solidFill>
                <a:latin typeface="+mn-lt"/>
                <a:ea typeface="+mn-ea"/>
                <a:cs typeface="+mn-cs"/>
              </a:defRPr>
            </a:lvl3pPr>
            <a:lvl4pPr marL="1198003" indent="-169329" algn="l" defTabSz="683667" rtl="0" fontAlgn="base">
              <a:spcBef>
                <a:spcPct val="0"/>
              </a:spcBef>
              <a:spcAft>
                <a:spcPts val="300"/>
              </a:spcAft>
              <a:buClr>
                <a:schemeClr val="accent1"/>
              </a:buClr>
              <a:buFont typeface=".AppleSystemUIFont"/>
              <a:buChar char="-"/>
              <a:defRPr sz="1200" kern="1200">
                <a:solidFill>
                  <a:schemeClr val="tx1"/>
                </a:solidFill>
                <a:latin typeface="+mn-lt"/>
                <a:ea typeface="+mn-ea"/>
                <a:cs typeface="+mn-cs"/>
              </a:defRPr>
            </a:lvl4pPr>
            <a:lvl5pPr marL="1540895" indent="-169329" algn="l" defTabSz="683667" rtl="0" fontAlgn="base">
              <a:spcBef>
                <a:spcPct val="0"/>
              </a:spcBef>
              <a:spcAft>
                <a:spcPts val="300"/>
              </a:spcAft>
              <a:buClr>
                <a:schemeClr val="accent1"/>
              </a:buClr>
              <a:buFont typeface="Arial" panose="020B0604020202020204" pitchFamily="34" charset="0"/>
              <a:buChar char="•"/>
              <a:defRPr sz="1200" kern="1200">
                <a:solidFill>
                  <a:schemeClr val="tx1"/>
                </a:solidFill>
                <a:latin typeface="+mn-lt"/>
                <a:ea typeface="+mn-ea"/>
                <a:cs typeface="+mn-cs"/>
              </a:defRPr>
            </a:lvl5pPr>
            <a:lvl6pPr marL="1885810" indent="-171438" algn="l" defTabSz="685750" rtl="0" eaLnBrk="1" latinLnBrk="0" hangingPunct="1">
              <a:lnSpc>
                <a:spcPct val="90000"/>
              </a:lnSpc>
              <a:spcBef>
                <a:spcPts val="375"/>
              </a:spcBef>
              <a:buFont typeface="Arial"/>
              <a:buChar char="•"/>
              <a:defRPr sz="1351" kern="1200">
                <a:solidFill>
                  <a:schemeClr val="tx1"/>
                </a:solidFill>
                <a:latin typeface="+mn-lt"/>
                <a:ea typeface="+mn-ea"/>
                <a:cs typeface="+mn-cs"/>
              </a:defRPr>
            </a:lvl6pPr>
            <a:lvl7pPr marL="2228683" indent="-171438" algn="l" defTabSz="685750" rtl="0" eaLnBrk="1" latinLnBrk="0" hangingPunct="1">
              <a:lnSpc>
                <a:spcPct val="90000"/>
              </a:lnSpc>
              <a:spcBef>
                <a:spcPts val="375"/>
              </a:spcBef>
              <a:buFont typeface="Arial"/>
              <a:buChar char="•"/>
              <a:defRPr sz="1351" kern="1200">
                <a:solidFill>
                  <a:schemeClr val="tx1"/>
                </a:solidFill>
                <a:latin typeface="+mn-lt"/>
                <a:ea typeface="+mn-ea"/>
                <a:cs typeface="+mn-cs"/>
              </a:defRPr>
            </a:lvl7pPr>
            <a:lvl8pPr marL="2571558" indent="-171438" algn="l" defTabSz="685750" rtl="0" eaLnBrk="1" latinLnBrk="0" hangingPunct="1">
              <a:lnSpc>
                <a:spcPct val="90000"/>
              </a:lnSpc>
              <a:spcBef>
                <a:spcPts val="375"/>
              </a:spcBef>
              <a:buFont typeface="Arial"/>
              <a:buChar char="•"/>
              <a:defRPr sz="1351" kern="1200">
                <a:solidFill>
                  <a:schemeClr val="tx1"/>
                </a:solidFill>
                <a:latin typeface="+mn-lt"/>
                <a:ea typeface="+mn-ea"/>
                <a:cs typeface="+mn-cs"/>
              </a:defRPr>
            </a:lvl8pPr>
            <a:lvl9pPr marL="2914434" indent="-171438" algn="l" defTabSz="685750" rtl="0" eaLnBrk="1" latinLnBrk="0" hangingPunct="1">
              <a:lnSpc>
                <a:spcPct val="90000"/>
              </a:lnSpc>
              <a:spcBef>
                <a:spcPts val="375"/>
              </a:spcBef>
              <a:buFont typeface="Arial"/>
              <a:buChar char="•"/>
              <a:defRPr sz="1351" kern="1200">
                <a:solidFill>
                  <a:schemeClr val="tx1"/>
                </a:solidFill>
                <a:latin typeface="+mn-lt"/>
                <a:ea typeface="+mn-ea"/>
                <a:cs typeface="+mn-cs"/>
              </a:defRPr>
            </a:lvl9pPr>
          </a:lstStyle>
          <a:p>
            <a:pPr marL="0" indent="0" eaLnBrk="1" hangingPunct="1">
              <a:buFont typeface="Arial" panose="020B0604020202020204" pitchFamily="34" charset="0"/>
              <a:buNone/>
            </a:pPr>
            <a:endParaRPr lang="en-US" sz="1800" dirty="0"/>
          </a:p>
        </p:txBody>
      </p:sp>
      <p:sp>
        <p:nvSpPr>
          <p:cNvPr id="2" name="Title 1">
            <a:extLst>
              <a:ext uri="{FF2B5EF4-FFF2-40B4-BE49-F238E27FC236}">
                <a16:creationId xmlns:a16="http://schemas.microsoft.com/office/drawing/2014/main" id="{BE2E34C5-3872-4D57-B4E7-6D18778D01EF}"/>
              </a:ext>
            </a:extLst>
          </p:cNvPr>
          <p:cNvSpPr>
            <a:spLocks noGrp="1"/>
          </p:cNvSpPr>
          <p:nvPr>
            <p:ph type="title"/>
          </p:nvPr>
        </p:nvSpPr>
        <p:spPr/>
        <p:txBody>
          <a:bodyPr/>
          <a:lstStyle/>
          <a:p>
            <a:r>
              <a:rPr lang="en-US" dirty="0"/>
              <a:t>Results – 30-day Post-Index Adverse Events*</a:t>
            </a:r>
          </a:p>
        </p:txBody>
      </p:sp>
      <p:sp>
        <p:nvSpPr>
          <p:cNvPr id="10" name="Content Placeholder 2">
            <a:extLst>
              <a:ext uri="{FF2B5EF4-FFF2-40B4-BE49-F238E27FC236}">
                <a16:creationId xmlns:a16="http://schemas.microsoft.com/office/drawing/2014/main" id="{E6F245AE-874E-4025-9799-863AD90E5CA9}"/>
              </a:ext>
            </a:extLst>
          </p:cNvPr>
          <p:cNvSpPr>
            <a:spLocks noGrp="1"/>
          </p:cNvSpPr>
          <p:nvPr>
            <p:ph idx="1"/>
          </p:nvPr>
        </p:nvSpPr>
        <p:spPr/>
        <p:txBody>
          <a:bodyPr/>
          <a:lstStyle/>
          <a:p>
            <a:pPr marL="0" indent="0">
              <a:buNone/>
            </a:pPr>
            <a:endParaRPr lang="en-US" sz="1600" dirty="0"/>
          </a:p>
          <a:p>
            <a:endParaRPr lang="en-US" sz="1600" dirty="0"/>
          </a:p>
        </p:txBody>
      </p:sp>
      <p:sp>
        <p:nvSpPr>
          <p:cNvPr id="5" name="Slide Number Placeholder 4">
            <a:extLst>
              <a:ext uri="{FF2B5EF4-FFF2-40B4-BE49-F238E27FC236}">
                <a16:creationId xmlns:a16="http://schemas.microsoft.com/office/drawing/2014/main" id="{E677588F-5E5F-4E96-A02F-69B70BBAFC9E}"/>
              </a:ext>
            </a:extLst>
          </p:cNvPr>
          <p:cNvSpPr>
            <a:spLocks noGrp="1"/>
          </p:cNvSpPr>
          <p:nvPr>
            <p:ph type="sldNum" sz="quarter" idx="11"/>
          </p:nvPr>
        </p:nvSpPr>
        <p:spPr/>
        <p:txBody>
          <a:bodyPr/>
          <a:lstStyle/>
          <a:p>
            <a:pPr>
              <a:defRPr/>
            </a:pPr>
            <a:fld id="{5C56CD90-8224-413F-A5C5-11C249D26586}" type="slidenum">
              <a:rPr lang="en-US" smtClean="0"/>
              <a:pPr>
                <a:defRPr/>
              </a:pPr>
              <a:t>12</a:t>
            </a:fld>
            <a:endParaRPr lang="en-US" dirty="0"/>
          </a:p>
        </p:txBody>
      </p:sp>
      <p:sp>
        <p:nvSpPr>
          <p:cNvPr id="7" name="TextBox 6">
            <a:extLst>
              <a:ext uri="{FF2B5EF4-FFF2-40B4-BE49-F238E27FC236}">
                <a16:creationId xmlns:a16="http://schemas.microsoft.com/office/drawing/2014/main" id="{952AAB38-2959-4D2D-9206-B91AE6EAB08E}"/>
              </a:ext>
            </a:extLst>
          </p:cNvPr>
          <p:cNvSpPr txBox="1"/>
          <p:nvPr/>
        </p:nvSpPr>
        <p:spPr>
          <a:xfrm>
            <a:off x="3360160" y="631739"/>
            <a:ext cx="3734075" cy="954107"/>
          </a:xfrm>
          <a:prstGeom prst="rect">
            <a:avLst/>
          </a:prstGeom>
          <a:solidFill>
            <a:schemeClr val="bg1"/>
          </a:solidFill>
          <a:ln w="12700">
            <a:solidFill>
              <a:schemeClr val="tx1"/>
            </a:solidFill>
          </a:ln>
        </p:spPr>
        <p:txBody>
          <a:bodyPr wrap="square" rtlCol="0">
            <a:spAutoFit/>
          </a:bodyPr>
          <a:lstStyle/>
          <a:p>
            <a:r>
              <a:rPr lang="en-US" sz="1400" dirty="0"/>
              <a:t>CAR T had statistically significantly higher incidence of CRS than both types of SCTs, whereas auto- and </a:t>
            </a:r>
            <a:r>
              <a:rPr lang="en-US" sz="1400" dirty="0" err="1"/>
              <a:t>allo</a:t>
            </a:r>
            <a:r>
              <a:rPr lang="en-US" sz="1400" dirty="0"/>
              <a:t>-SCTs had significantly higher incidence of infections.</a:t>
            </a:r>
          </a:p>
        </p:txBody>
      </p:sp>
      <p:sp>
        <p:nvSpPr>
          <p:cNvPr id="4" name="Footer Placeholder 4">
            <a:extLst>
              <a:ext uri="{FF2B5EF4-FFF2-40B4-BE49-F238E27FC236}">
                <a16:creationId xmlns:a16="http://schemas.microsoft.com/office/drawing/2014/main" id="{96DA43B0-3C10-3303-7AD5-F855D5EFBE75}"/>
              </a:ext>
            </a:extLst>
          </p:cNvPr>
          <p:cNvSpPr>
            <a:spLocks noGrp="1"/>
          </p:cNvSpPr>
          <p:nvPr>
            <p:ph type="ftr" sz="quarter" idx="3"/>
          </p:nvPr>
        </p:nvSpPr>
        <p:spPr>
          <a:xfrm>
            <a:off x="48985" y="4609108"/>
            <a:ext cx="9046029" cy="369332"/>
          </a:xfrm>
        </p:spPr>
        <p:txBody>
          <a:bodyPr/>
          <a:lstStyle/>
          <a:p>
            <a:r>
              <a:rPr lang="en-US" dirty="0"/>
              <a:t>* AEs were identified using ICD-10 codes for index visit and follow-up visits within 30 days of index discharge date. The AE identification was censored at the earliest time when any non-corticosteroid drug in NCCN guideline for </a:t>
            </a:r>
            <a:r>
              <a:rPr lang="en-US" dirty="0">
                <a:effectLst/>
                <a:latin typeface="Calibri" panose="020F0502020204030204" pitchFamily="34" charset="0"/>
                <a:ea typeface="Calibri" panose="020F0502020204030204" pitchFamily="34" charset="0"/>
                <a:cs typeface="Times New Roman" panose="02020603050405020304" pitchFamily="18" charset="0"/>
              </a:rPr>
              <a:t>diffuse large B-cell lymphoma</a:t>
            </a:r>
            <a:r>
              <a:rPr lang="en-US" dirty="0"/>
              <a:t> is identified after index discharge date. </a:t>
            </a:r>
          </a:p>
        </p:txBody>
      </p:sp>
    </p:spTree>
    <p:extLst>
      <p:ext uri="{BB962C8B-B14F-4D97-AF65-F5344CB8AC3E}">
        <p14:creationId xmlns:p14="http://schemas.microsoft.com/office/powerpoint/2010/main" val="2356709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F806CB-5F5C-4693-8C62-314DC57B5230}"/>
              </a:ext>
            </a:extLst>
          </p:cNvPr>
          <p:cNvSpPr>
            <a:spLocks noGrp="1"/>
          </p:cNvSpPr>
          <p:nvPr>
            <p:ph type="title"/>
          </p:nvPr>
        </p:nvSpPr>
        <p:spPr/>
        <p:txBody>
          <a:bodyPr/>
          <a:lstStyle/>
          <a:p>
            <a:r>
              <a:rPr lang="en-US" dirty="0"/>
              <a:t>Limitations</a:t>
            </a:r>
          </a:p>
        </p:txBody>
      </p:sp>
      <p:sp>
        <p:nvSpPr>
          <p:cNvPr id="4" name="Slide Number Placeholder 3">
            <a:extLst>
              <a:ext uri="{FF2B5EF4-FFF2-40B4-BE49-F238E27FC236}">
                <a16:creationId xmlns:a16="http://schemas.microsoft.com/office/drawing/2014/main" id="{30A0A2E5-E6E4-4469-813C-0F4730A416CD}"/>
              </a:ext>
            </a:extLst>
          </p:cNvPr>
          <p:cNvSpPr>
            <a:spLocks noGrp="1"/>
          </p:cNvSpPr>
          <p:nvPr>
            <p:ph type="sldNum" sz="quarter" idx="11"/>
          </p:nvPr>
        </p:nvSpPr>
        <p:spPr/>
        <p:txBody>
          <a:bodyPr/>
          <a:lstStyle/>
          <a:p>
            <a:pPr>
              <a:defRPr/>
            </a:pPr>
            <a:fld id="{5C56CD90-8224-413F-A5C5-11C249D26586}" type="slidenum">
              <a:rPr lang="en-US" smtClean="0"/>
              <a:pPr>
                <a:defRPr/>
              </a:pPr>
              <a:t>13</a:t>
            </a:fld>
            <a:endParaRPr lang="en-US" dirty="0"/>
          </a:p>
        </p:txBody>
      </p:sp>
      <p:sp>
        <p:nvSpPr>
          <p:cNvPr id="5" name="Content Placeholder 2">
            <a:extLst>
              <a:ext uri="{FF2B5EF4-FFF2-40B4-BE49-F238E27FC236}">
                <a16:creationId xmlns:a16="http://schemas.microsoft.com/office/drawing/2014/main" id="{F1BE24FC-4980-5AEB-4E42-E26C059BA5C2}"/>
              </a:ext>
            </a:extLst>
          </p:cNvPr>
          <p:cNvSpPr txBox="1">
            <a:spLocks/>
          </p:cNvSpPr>
          <p:nvPr/>
        </p:nvSpPr>
        <p:spPr>
          <a:xfrm>
            <a:off x="287866" y="1107355"/>
            <a:ext cx="8666522" cy="3438520"/>
          </a:xfrm>
          <a:prstGeom prst="rect">
            <a:avLst/>
          </a:prstGeom>
        </p:spPr>
        <p:txBody>
          <a:bodyPr vert="horz" lIns="0" tIns="0" rIns="0" bIns="0" rtlCol="0" anchor="t" anchorCtr="0">
            <a:noAutofit/>
          </a:bodyPr>
          <a:lstStyle>
            <a:lvl1pPr marL="169329" indent="-169329" algn="l" defTabSz="683667" rtl="0" fontAlgn="base">
              <a:spcBef>
                <a:spcPct val="0"/>
              </a:spcBef>
              <a:spcAft>
                <a:spcPts val="300"/>
              </a:spcAft>
              <a:buClr>
                <a:schemeClr val="accent1"/>
              </a:buClr>
              <a:buFont typeface="Arial" panose="020B0604020202020204" pitchFamily="34" charset="0"/>
              <a:buChar char="•"/>
              <a:defRPr sz="2000" kern="1200">
                <a:solidFill>
                  <a:schemeClr val="tx1"/>
                </a:solidFill>
                <a:latin typeface="+mn-lt"/>
                <a:ea typeface="+mn-ea"/>
                <a:cs typeface="+mn-cs"/>
              </a:defRPr>
            </a:lvl1pPr>
            <a:lvl2pPr marL="512221" indent="-169329" algn="l" defTabSz="683667" rtl="0" fontAlgn="base">
              <a:spcBef>
                <a:spcPct val="0"/>
              </a:spcBef>
              <a:spcAft>
                <a:spcPts val="300"/>
              </a:spcAft>
              <a:buClr>
                <a:schemeClr val="accent1"/>
              </a:buClr>
              <a:buFont typeface=".AppleSystemUIFont"/>
              <a:buChar char="-"/>
              <a:defRPr sz="1733" kern="1200">
                <a:solidFill>
                  <a:schemeClr val="tx1"/>
                </a:solidFill>
                <a:latin typeface="+mn-lt"/>
                <a:ea typeface="+mn-ea"/>
                <a:cs typeface="+mn-cs"/>
              </a:defRPr>
            </a:lvl2pPr>
            <a:lvl3pPr marL="855112" indent="-169329" algn="l" defTabSz="683667" rtl="0" fontAlgn="base">
              <a:spcBef>
                <a:spcPct val="0"/>
              </a:spcBef>
              <a:spcAft>
                <a:spcPts val="300"/>
              </a:spcAft>
              <a:buClr>
                <a:schemeClr val="accent1"/>
              </a:buClr>
              <a:buFont typeface="Arial" panose="020B0604020202020204" pitchFamily="34" charset="0"/>
              <a:buChar char="•"/>
              <a:defRPr sz="1600" kern="1200">
                <a:solidFill>
                  <a:schemeClr val="tx1"/>
                </a:solidFill>
                <a:latin typeface="+mn-lt"/>
                <a:ea typeface="+mn-ea"/>
                <a:cs typeface="+mn-cs"/>
              </a:defRPr>
            </a:lvl3pPr>
            <a:lvl4pPr marL="1198003" indent="-169329" algn="l" defTabSz="683667" rtl="0" fontAlgn="base">
              <a:spcBef>
                <a:spcPct val="0"/>
              </a:spcBef>
              <a:spcAft>
                <a:spcPts val="300"/>
              </a:spcAft>
              <a:buClr>
                <a:schemeClr val="accent1"/>
              </a:buClr>
              <a:buFont typeface=".AppleSystemUIFont"/>
              <a:buChar char="-"/>
              <a:defRPr sz="1200" kern="1200">
                <a:solidFill>
                  <a:schemeClr val="tx1"/>
                </a:solidFill>
                <a:latin typeface="+mn-lt"/>
                <a:ea typeface="+mn-ea"/>
                <a:cs typeface="+mn-cs"/>
              </a:defRPr>
            </a:lvl4pPr>
            <a:lvl5pPr marL="1540895" indent="-169329" algn="l" defTabSz="683667" rtl="0" fontAlgn="base">
              <a:spcBef>
                <a:spcPct val="0"/>
              </a:spcBef>
              <a:spcAft>
                <a:spcPts val="300"/>
              </a:spcAft>
              <a:buClr>
                <a:schemeClr val="accent1"/>
              </a:buClr>
              <a:buFont typeface="Arial" panose="020B0604020202020204" pitchFamily="34" charset="0"/>
              <a:buChar char="•"/>
              <a:defRPr sz="1200" kern="1200">
                <a:solidFill>
                  <a:schemeClr val="tx1"/>
                </a:solidFill>
                <a:latin typeface="+mn-lt"/>
                <a:ea typeface="+mn-ea"/>
                <a:cs typeface="+mn-cs"/>
              </a:defRPr>
            </a:lvl5pPr>
            <a:lvl6pPr marL="1885810" indent="-171438" algn="l" defTabSz="685750" rtl="0" eaLnBrk="1" latinLnBrk="0" hangingPunct="1">
              <a:lnSpc>
                <a:spcPct val="90000"/>
              </a:lnSpc>
              <a:spcBef>
                <a:spcPts val="375"/>
              </a:spcBef>
              <a:buFont typeface="Arial"/>
              <a:buChar char="•"/>
              <a:defRPr sz="1351" kern="1200">
                <a:solidFill>
                  <a:schemeClr val="tx1"/>
                </a:solidFill>
                <a:latin typeface="+mn-lt"/>
                <a:ea typeface="+mn-ea"/>
                <a:cs typeface="+mn-cs"/>
              </a:defRPr>
            </a:lvl6pPr>
            <a:lvl7pPr marL="2228683" indent="-171438" algn="l" defTabSz="685750" rtl="0" eaLnBrk="1" latinLnBrk="0" hangingPunct="1">
              <a:lnSpc>
                <a:spcPct val="90000"/>
              </a:lnSpc>
              <a:spcBef>
                <a:spcPts val="375"/>
              </a:spcBef>
              <a:buFont typeface="Arial"/>
              <a:buChar char="•"/>
              <a:defRPr sz="1351" kern="1200">
                <a:solidFill>
                  <a:schemeClr val="tx1"/>
                </a:solidFill>
                <a:latin typeface="+mn-lt"/>
                <a:ea typeface="+mn-ea"/>
                <a:cs typeface="+mn-cs"/>
              </a:defRPr>
            </a:lvl7pPr>
            <a:lvl8pPr marL="2571558" indent="-171438" algn="l" defTabSz="685750" rtl="0" eaLnBrk="1" latinLnBrk="0" hangingPunct="1">
              <a:lnSpc>
                <a:spcPct val="90000"/>
              </a:lnSpc>
              <a:spcBef>
                <a:spcPts val="375"/>
              </a:spcBef>
              <a:buFont typeface="Arial"/>
              <a:buChar char="•"/>
              <a:defRPr sz="1351" kern="1200">
                <a:solidFill>
                  <a:schemeClr val="tx1"/>
                </a:solidFill>
                <a:latin typeface="+mn-lt"/>
                <a:ea typeface="+mn-ea"/>
                <a:cs typeface="+mn-cs"/>
              </a:defRPr>
            </a:lvl8pPr>
            <a:lvl9pPr marL="2914434" indent="-171438" algn="l" defTabSz="685750" rtl="0" eaLnBrk="1" latinLnBrk="0" hangingPunct="1">
              <a:lnSpc>
                <a:spcPct val="90000"/>
              </a:lnSpc>
              <a:spcBef>
                <a:spcPts val="375"/>
              </a:spcBef>
              <a:buFont typeface="Arial"/>
              <a:buChar char="•"/>
              <a:defRPr sz="1351" kern="1200">
                <a:solidFill>
                  <a:schemeClr val="tx1"/>
                </a:solidFill>
                <a:latin typeface="+mn-lt"/>
                <a:ea typeface="+mn-ea"/>
                <a:cs typeface="+mn-cs"/>
              </a:defRPr>
            </a:lvl9pPr>
          </a:lstStyle>
          <a:p>
            <a:r>
              <a:rPr lang="en-US" sz="1800" dirty="0"/>
              <a:t>Hospitals from the PHD represent a sample of slightly higher proportion of community-based providers compared to the proportion of community-based providers reported by American Hospital Association survey data. Therefore, the treatment strategies and thus HRU may not be fully representative of the real-world mix of US practice types</a:t>
            </a:r>
          </a:p>
          <a:p>
            <a:r>
              <a:rPr lang="en-US" sz="1800" dirty="0"/>
              <a:t>Costs and HRU incurred outside of the index hospital systems were not captured in PHD database, therefore the study does not fully capture costs and HRUs both in the preparatory and follow-up settings for patients from external referrals</a:t>
            </a:r>
          </a:p>
          <a:p>
            <a:r>
              <a:rPr lang="en-US" sz="1800" dirty="0"/>
              <a:t>On-label use in the study time period was defined as receiving CAR T after ≥2 lines of systemic therapies, but the study was not able to identify lines of therapy (key HRU predictors) or clinical trial patients</a:t>
            </a:r>
          </a:p>
        </p:txBody>
      </p:sp>
    </p:spTree>
    <p:extLst>
      <p:ext uri="{BB962C8B-B14F-4D97-AF65-F5344CB8AC3E}">
        <p14:creationId xmlns:p14="http://schemas.microsoft.com/office/powerpoint/2010/main" val="413107265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2E34C5-3872-4D57-B4E7-6D18778D01EF}"/>
              </a:ext>
            </a:extLst>
          </p:cNvPr>
          <p:cNvSpPr>
            <a:spLocks noGrp="1"/>
          </p:cNvSpPr>
          <p:nvPr>
            <p:ph type="title"/>
          </p:nvPr>
        </p:nvSpPr>
        <p:spPr/>
        <p:txBody>
          <a:bodyPr/>
          <a:lstStyle/>
          <a:p>
            <a:r>
              <a:rPr lang="en-US" dirty="0"/>
              <a:t>Conclusions </a:t>
            </a:r>
          </a:p>
        </p:txBody>
      </p:sp>
      <p:sp>
        <p:nvSpPr>
          <p:cNvPr id="3" name="Content Placeholder 2">
            <a:extLst>
              <a:ext uri="{FF2B5EF4-FFF2-40B4-BE49-F238E27FC236}">
                <a16:creationId xmlns:a16="http://schemas.microsoft.com/office/drawing/2014/main" id="{AEDE4C83-48BC-498E-AC61-55096F9DAC08}"/>
              </a:ext>
            </a:extLst>
          </p:cNvPr>
          <p:cNvSpPr>
            <a:spLocks noGrp="1"/>
          </p:cNvSpPr>
          <p:nvPr>
            <p:ph idx="1"/>
          </p:nvPr>
        </p:nvSpPr>
        <p:spPr>
          <a:xfrm>
            <a:off x="287866" y="1107355"/>
            <a:ext cx="8666522" cy="3438520"/>
          </a:xfrm>
        </p:spPr>
        <p:txBody>
          <a:bodyPr/>
          <a:lstStyle/>
          <a:p>
            <a:r>
              <a:rPr lang="en-US" sz="1800" dirty="0"/>
              <a:t>To our knowledge, this is the first and most current study to evaluate actuarial cost and HRU for CAR T, auto- and </a:t>
            </a:r>
            <a:r>
              <a:rPr lang="en-US" sz="1800" dirty="0" err="1"/>
              <a:t>allo</a:t>
            </a:r>
            <a:r>
              <a:rPr lang="en-US" sz="1800" dirty="0"/>
              <a:t>-SCT patients using real-world hospital discharge data</a:t>
            </a:r>
            <a:endParaRPr lang="en-US" sz="1800" dirty="0">
              <a:solidFill>
                <a:srgbClr val="FF0000"/>
              </a:solidFill>
              <a:highlight>
                <a:srgbClr val="FFFF00"/>
              </a:highlight>
            </a:endParaRPr>
          </a:p>
          <a:p>
            <a:pPr marL="342900" indent="-342900">
              <a:spcBef>
                <a:spcPts val="0"/>
              </a:spcBef>
              <a:spcAft>
                <a:spcPts val="0"/>
              </a:spcAft>
              <a:tabLst>
                <a:tab pos="457200" algn="l"/>
              </a:tabLst>
            </a:pPr>
            <a:r>
              <a:rPr lang="en-US" sz="1800" dirty="0"/>
              <a:t>CAR T had higher pharmacy costs during the index procedure, versus auto- and </a:t>
            </a:r>
            <a:r>
              <a:rPr lang="en-US" sz="1800" dirty="0" err="1"/>
              <a:t>allo</a:t>
            </a:r>
            <a:r>
              <a:rPr lang="en-US" sz="1800" dirty="0"/>
              <a:t>-SCT; the 180-day follow-up costs post CAR T were higher than that of auto-SCT, but lower than that of </a:t>
            </a:r>
            <a:r>
              <a:rPr lang="en-US" sz="1800" dirty="0" err="1"/>
              <a:t>allo</a:t>
            </a:r>
            <a:r>
              <a:rPr lang="en-US" sz="1800" dirty="0"/>
              <a:t>-SCT </a:t>
            </a:r>
          </a:p>
          <a:p>
            <a:pPr marL="342900" indent="-342900">
              <a:spcBef>
                <a:spcPts val="0"/>
              </a:spcBef>
              <a:spcAft>
                <a:spcPts val="0"/>
              </a:spcAft>
              <a:tabLst>
                <a:tab pos="457200" algn="l"/>
              </a:tabLst>
            </a:pPr>
            <a:r>
              <a:rPr lang="en-US" sz="1800" dirty="0"/>
              <a:t>On the other hand, compared to both auto- and </a:t>
            </a:r>
            <a:r>
              <a:rPr lang="en-US" sz="1800" dirty="0" err="1"/>
              <a:t>allo</a:t>
            </a:r>
            <a:r>
              <a:rPr lang="en-US" sz="1800" dirty="0"/>
              <a:t>-SCT, there were lower preparatory cost and shorter preparatory time, shorter index hospital stay, ICU use, lower non-pharmacy costs for CAR T</a:t>
            </a:r>
          </a:p>
          <a:p>
            <a:r>
              <a:rPr lang="en-US" sz="1800" dirty="0"/>
              <a:t>Understanding of hospital system costs and health resource utilization associated with CAR T, auto- and </a:t>
            </a:r>
            <a:r>
              <a:rPr lang="en-US" sz="1800" dirty="0" err="1"/>
              <a:t>allo</a:t>
            </a:r>
            <a:r>
              <a:rPr lang="en-US" sz="1800" dirty="0"/>
              <a:t>-SCT, in combination with existing knowledge of CAR-T efficacy superiority over SoC,</a:t>
            </a:r>
            <a:r>
              <a:rPr lang="en-US" sz="1800" dirty="0">
                <a:solidFill>
                  <a:srgbClr val="FF0000"/>
                </a:solidFill>
              </a:rPr>
              <a:t> </a:t>
            </a:r>
            <a:r>
              <a:rPr lang="en-US" sz="1800" dirty="0"/>
              <a:t>may provide comprehensive information for treatment center in the preparation and after-care needed by CAR T-cell, auto- and </a:t>
            </a:r>
            <a:r>
              <a:rPr lang="en-US" sz="1800" dirty="0" err="1"/>
              <a:t>allo</a:t>
            </a:r>
            <a:r>
              <a:rPr lang="en-US" sz="1800" dirty="0"/>
              <a:t>-SCT patients</a:t>
            </a:r>
          </a:p>
        </p:txBody>
      </p:sp>
      <p:sp>
        <p:nvSpPr>
          <p:cNvPr id="5" name="Slide Number Placeholder 4">
            <a:extLst>
              <a:ext uri="{FF2B5EF4-FFF2-40B4-BE49-F238E27FC236}">
                <a16:creationId xmlns:a16="http://schemas.microsoft.com/office/drawing/2014/main" id="{E677588F-5E5F-4E96-A02F-69B70BBAFC9E}"/>
              </a:ext>
            </a:extLst>
          </p:cNvPr>
          <p:cNvSpPr>
            <a:spLocks noGrp="1"/>
          </p:cNvSpPr>
          <p:nvPr>
            <p:ph type="sldNum" sz="quarter" idx="11"/>
          </p:nvPr>
        </p:nvSpPr>
        <p:spPr/>
        <p:txBody>
          <a:bodyPr/>
          <a:lstStyle/>
          <a:p>
            <a:pPr>
              <a:defRPr/>
            </a:pPr>
            <a:fld id="{5C56CD90-8224-413F-A5C5-11C249D26586}" type="slidenum">
              <a:rPr lang="en-US" smtClean="0"/>
              <a:pPr>
                <a:defRPr/>
              </a:pPr>
              <a:t>14</a:t>
            </a:fld>
            <a:endParaRPr lang="en-US" dirty="0"/>
          </a:p>
        </p:txBody>
      </p:sp>
    </p:spTree>
    <p:extLst>
      <p:ext uri="{BB962C8B-B14F-4D97-AF65-F5344CB8AC3E}">
        <p14:creationId xmlns:p14="http://schemas.microsoft.com/office/powerpoint/2010/main" val="60310484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7A9165-77B9-48D5-BE95-3814F70AA42F}"/>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CB2D7C3E-BA27-42DD-B46B-08291123A917}"/>
              </a:ext>
            </a:extLst>
          </p:cNvPr>
          <p:cNvSpPr>
            <a:spLocks noGrp="1"/>
          </p:cNvSpPr>
          <p:nvPr>
            <p:ph idx="1"/>
          </p:nvPr>
        </p:nvSpPr>
        <p:spPr/>
        <p:txBody>
          <a:bodyPr/>
          <a:lstStyle/>
          <a:p>
            <a:r>
              <a:rPr lang="en-US" sz="1600" b="0" i="0" dirty="0">
                <a:solidFill>
                  <a:srgbClr val="212121"/>
                </a:solidFill>
                <a:effectLst/>
                <a:latin typeface="BlinkMacSystemFont"/>
              </a:rPr>
              <a:t>1. Locke, F. L., Miklos, D. B., Jacobson, C. A., et al. (2022). </a:t>
            </a:r>
            <a:r>
              <a:rPr lang="en-US" sz="1600" b="0" i="0" dirty="0" err="1">
                <a:solidFill>
                  <a:srgbClr val="212121"/>
                </a:solidFill>
                <a:effectLst/>
                <a:latin typeface="BlinkMacSystemFont"/>
              </a:rPr>
              <a:t>Axicabtagene</a:t>
            </a:r>
            <a:r>
              <a:rPr lang="en-US" sz="1600" b="0" i="0" dirty="0">
                <a:solidFill>
                  <a:srgbClr val="212121"/>
                </a:solidFill>
                <a:effectLst/>
                <a:latin typeface="BlinkMacSystemFont"/>
              </a:rPr>
              <a:t> </a:t>
            </a:r>
            <a:r>
              <a:rPr lang="en-US" sz="1600" b="0" i="0" dirty="0" err="1">
                <a:solidFill>
                  <a:srgbClr val="212121"/>
                </a:solidFill>
                <a:effectLst/>
                <a:latin typeface="BlinkMacSystemFont"/>
              </a:rPr>
              <a:t>ciloleucel</a:t>
            </a:r>
            <a:r>
              <a:rPr lang="en-US" sz="1600" b="0" i="0" dirty="0">
                <a:solidFill>
                  <a:srgbClr val="212121"/>
                </a:solidFill>
                <a:effectLst/>
                <a:latin typeface="BlinkMacSystemFont"/>
              </a:rPr>
              <a:t> as second-line therapy for large B-cell lymphoma. New England Journal of Medicine, 386(7), 640-654.</a:t>
            </a:r>
          </a:p>
          <a:p>
            <a:r>
              <a:rPr lang="en-US" sz="1600" b="0" i="0" dirty="0">
                <a:solidFill>
                  <a:srgbClr val="212121"/>
                </a:solidFill>
                <a:effectLst/>
                <a:latin typeface="BlinkMacSystemFont"/>
              </a:rPr>
              <a:t>2. </a:t>
            </a:r>
            <a:r>
              <a:rPr lang="en-US" sz="1600" b="0" i="0" dirty="0" err="1">
                <a:solidFill>
                  <a:srgbClr val="212121"/>
                </a:solidFill>
                <a:effectLst/>
                <a:latin typeface="BlinkMacSystemFont"/>
              </a:rPr>
              <a:t>Elsawy</a:t>
            </a:r>
            <a:r>
              <a:rPr lang="en-US" sz="1600" b="0" i="0" dirty="0">
                <a:solidFill>
                  <a:srgbClr val="212121"/>
                </a:solidFill>
                <a:effectLst/>
                <a:latin typeface="BlinkMacSystemFont"/>
              </a:rPr>
              <a:t>, M., Chavez, J. C., </a:t>
            </a:r>
            <a:r>
              <a:rPr lang="en-US" sz="1600" b="0" i="0" dirty="0" err="1">
                <a:solidFill>
                  <a:srgbClr val="212121"/>
                </a:solidFill>
                <a:effectLst/>
                <a:latin typeface="BlinkMacSystemFont"/>
              </a:rPr>
              <a:t>Avivi</a:t>
            </a:r>
            <a:r>
              <a:rPr lang="en-US" sz="1600" b="0" i="0" dirty="0">
                <a:solidFill>
                  <a:srgbClr val="212121"/>
                </a:solidFill>
                <a:effectLst/>
                <a:latin typeface="BlinkMacSystemFont"/>
              </a:rPr>
              <a:t>, I., et al. (2022). Patient-reported outcomes in ZUMA-7, a phase 3 study of </a:t>
            </a:r>
            <a:r>
              <a:rPr lang="en-US" sz="1600" b="0" i="0" dirty="0" err="1">
                <a:solidFill>
                  <a:srgbClr val="212121"/>
                </a:solidFill>
                <a:effectLst/>
                <a:latin typeface="BlinkMacSystemFont"/>
              </a:rPr>
              <a:t>axicabtagene</a:t>
            </a:r>
            <a:r>
              <a:rPr lang="en-US" sz="1600" b="0" i="0" dirty="0">
                <a:solidFill>
                  <a:srgbClr val="212121"/>
                </a:solidFill>
                <a:effectLst/>
                <a:latin typeface="BlinkMacSystemFont"/>
              </a:rPr>
              <a:t> </a:t>
            </a:r>
            <a:r>
              <a:rPr lang="en-US" sz="1600" b="0" i="0" dirty="0" err="1">
                <a:solidFill>
                  <a:srgbClr val="212121"/>
                </a:solidFill>
                <a:effectLst/>
                <a:latin typeface="BlinkMacSystemFont"/>
              </a:rPr>
              <a:t>ciloleucel</a:t>
            </a:r>
            <a:r>
              <a:rPr lang="en-US" sz="1600" b="0" i="0" dirty="0">
                <a:solidFill>
                  <a:srgbClr val="212121"/>
                </a:solidFill>
                <a:effectLst/>
                <a:latin typeface="BlinkMacSystemFont"/>
              </a:rPr>
              <a:t> in second-line large B-cell lymphoma. Blood.</a:t>
            </a:r>
          </a:p>
          <a:p>
            <a:r>
              <a:rPr lang="en-US" sz="1600" b="0" i="0" dirty="0">
                <a:solidFill>
                  <a:srgbClr val="212121"/>
                </a:solidFill>
                <a:effectLst/>
                <a:latin typeface="BlinkMacSystemFont"/>
              </a:rPr>
              <a:t>3. </a:t>
            </a:r>
            <a:r>
              <a:rPr lang="en-US" sz="1600" b="0" i="0" dirty="0" err="1">
                <a:solidFill>
                  <a:srgbClr val="212121"/>
                </a:solidFill>
                <a:effectLst/>
                <a:latin typeface="BlinkMacSystemFont"/>
              </a:rPr>
              <a:t>Kamdar</a:t>
            </a:r>
            <a:r>
              <a:rPr lang="en-US" sz="1600" b="0" i="0" dirty="0">
                <a:solidFill>
                  <a:srgbClr val="212121"/>
                </a:solidFill>
                <a:effectLst/>
                <a:latin typeface="BlinkMacSystemFont"/>
              </a:rPr>
              <a:t> M, et al (2022) </a:t>
            </a:r>
            <a:r>
              <a:rPr lang="en-US" sz="1600" b="0" i="0" dirty="0" err="1">
                <a:solidFill>
                  <a:srgbClr val="212121"/>
                </a:solidFill>
                <a:effectLst/>
                <a:latin typeface="BlinkMacSystemFont"/>
              </a:rPr>
              <a:t>Lisocabtagene</a:t>
            </a:r>
            <a:r>
              <a:rPr lang="en-US" sz="1600" b="0" i="0" dirty="0">
                <a:solidFill>
                  <a:srgbClr val="212121"/>
                </a:solidFill>
                <a:effectLst/>
                <a:latin typeface="BlinkMacSystemFont"/>
              </a:rPr>
              <a:t> </a:t>
            </a:r>
            <a:r>
              <a:rPr lang="en-US" sz="1600" b="0" i="0" dirty="0" err="1">
                <a:solidFill>
                  <a:srgbClr val="212121"/>
                </a:solidFill>
                <a:effectLst/>
                <a:latin typeface="BlinkMacSystemFont"/>
              </a:rPr>
              <a:t>maraleucel</a:t>
            </a:r>
            <a:r>
              <a:rPr lang="en-US" sz="1600" b="0" i="0" dirty="0">
                <a:solidFill>
                  <a:srgbClr val="212121"/>
                </a:solidFill>
                <a:effectLst/>
                <a:latin typeface="BlinkMacSystemFont"/>
              </a:rPr>
              <a:t> versus standard of care with salvage chemotherapy followed by autologous stem cell transplantation as second-line treatment in patients with relapsed or refractory large B-cell lymphoma (TRANSFORM): results from an interim analysis of an open-label, </a:t>
            </a:r>
            <a:r>
              <a:rPr lang="en-US" sz="1600" b="0" i="0" dirty="0" err="1">
                <a:solidFill>
                  <a:srgbClr val="212121"/>
                </a:solidFill>
                <a:effectLst/>
                <a:latin typeface="BlinkMacSystemFont"/>
              </a:rPr>
              <a:t>randomised</a:t>
            </a:r>
            <a:r>
              <a:rPr lang="en-US" sz="1600" b="0" i="0" dirty="0">
                <a:solidFill>
                  <a:srgbClr val="212121"/>
                </a:solidFill>
                <a:effectLst/>
                <a:latin typeface="BlinkMacSystemFont"/>
              </a:rPr>
              <a:t>, phase 3 trial. Lancet. 2022 Jun 18;</a:t>
            </a:r>
          </a:p>
          <a:p>
            <a:r>
              <a:rPr lang="en-US" sz="1600" b="0" i="0" dirty="0">
                <a:solidFill>
                  <a:srgbClr val="212121"/>
                </a:solidFill>
                <a:effectLst/>
                <a:latin typeface="BlinkMacSystemFont"/>
              </a:rPr>
              <a:t>4. </a:t>
            </a:r>
            <a:r>
              <a:rPr lang="en-US" sz="1600" b="0" i="0" dirty="0" err="1">
                <a:solidFill>
                  <a:srgbClr val="212121"/>
                </a:solidFill>
                <a:effectLst/>
                <a:latin typeface="BlinkMacSystemFont"/>
              </a:rPr>
              <a:t>Neelapu</a:t>
            </a:r>
            <a:r>
              <a:rPr lang="en-US" sz="1600" b="0" i="0" dirty="0">
                <a:solidFill>
                  <a:srgbClr val="212121"/>
                </a:solidFill>
                <a:effectLst/>
                <a:latin typeface="BlinkMacSystemFont"/>
              </a:rPr>
              <a:t> SS, Locke FL et al (2021). Comparison of 2-year outcomes with CAR T cells (ZUMA-1) vs salvage chemotherapy in refractory large B-cell lymphoma. Blood Adv. 2021 Oct 26;5(20):4149-4155. </a:t>
            </a:r>
            <a:r>
              <a:rPr lang="en-US" sz="1600" b="0" i="0" dirty="0" err="1">
                <a:solidFill>
                  <a:srgbClr val="212121"/>
                </a:solidFill>
                <a:effectLst/>
                <a:latin typeface="BlinkMacSystemFont"/>
              </a:rPr>
              <a:t>doi</a:t>
            </a:r>
            <a:r>
              <a:rPr lang="en-US" sz="1600" b="0" i="0" dirty="0">
                <a:solidFill>
                  <a:srgbClr val="212121"/>
                </a:solidFill>
                <a:effectLst/>
                <a:latin typeface="BlinkMacSystemFont"/>
              </a:rPr>
              <a:t>: 10.1182/bloodadvances.2020003848. PMID: 34478487; PMCID: PMC8945634.</a:t>
            </a:r>
          </a:p>
          <a:p>
            <a:r>
              <a:rPr lang="en-US" sz="1600" dirty="0">
                <a:solidFill>
                  <a:srgbClr val="212121"/>
                </a:solidFill>
                <a:latin typeface="BlinkMacSystemFont"/>
              </a:rPr>
              <a:t>5. </a:t>
            </a:r>
            <a:r>
              <a:rPr lang="en-US" sz="1600" dirty="0">
                <a:solidFill>
                  <a:srgbClr val="212121"/>
                </a:solidFill>
                <a:latin typeface="BlinkMacSystemFont"/>
                <a:hlinkClick r:id="rId2"/>
              </a:rPr>
              <a:t>https://avalere.com/insights/car-t-reimbursement-updated-in-fy-2023-ipps-final-rule</a:t>
            </a:r>
            <a:r>
              <a:rPr lang="en-US" sz="1600" dirty="0">
                <a:solidFill>
                  <a:srgbClr val="212121"/>
                </a:solidFill>
                <a:latin typeface="BlinkMacSystemFont"/>
              </a:rPr>
              <a:t>  </a:t>
            </a:r>
            <a:endParaRPr lang="en-US" sz="1600" dirty="0"/>
          </a:p>
        </p:txBody>
      </p:sp>
      <p:sp>
        <p:nvSpPr>
          <p:cNvPr id="4" name="Slide Number Placeholder 3">
            <a:extLst>
              <a:ext uri="{FF2B5EF4-FFF2-40B4-BE49-F238E27FC236}">
                <a16:creationId xmlns:a16="http://schemas.microsoft.com/office/drawing/2014/main" id="{FAFC6BD2-4498-43E7-B4C8-A6720DC13385}"/>
              </a:ext>
            </a:extLst>
          </p:cNvPr>
          <p:cNvSpPr>
            <a:spLocks noGrp="1"/>
          </p:cNvSpPr>
          <p:nvPr>
            <p:ph type="sldNum" sz="quarter" idx="11"/>
          </p:nvPr>
        </p:nvSpPr>
        <p:spPr/>
        <p:txBody>
          <a:bodyPr/>
          <a:lstStyle/>
          <a:p>
            <a:pPr>
              <a:defRPr/>
            </a:pPr>
            <a:fld id="{5C56CD90-8224-413F-A5C5-11C249D26586}" type="slidenum">
              <a:rPr lang="en-US" smtClean="0"/>
              <a:pPr>
                <a:defRPr/>
              </a:pPr>
              <a:t>15</a:t>
            </a:fld>
            <a:endParaRPr lang="en-US" dirty="0"/>
          </a:p>
        </p:txBody>
      </p:sp>
      <p:sp>
        <p:nvSpPr>
          <p:cNvPr id="5" name="Footer Placeholder 4">
            <a:extLst>
              <a:ext uri="{FF2B5EF4-FFF2-40B4-BE49-F238E27FC236}">
                <a16:creationId xmlns:a16="http://schemas.microsoft.com/office/drawing/2014/main" id="{52280115-481C-4DA5-84E5-F3DC21890D95}"/>
              </a:ext>
            </a:extLst>
          </p:cNvPr>
          <p:cNvSpPr>
            <a:spLocks noGrp="1"/>
          </p:cNvSpPr>
          <p:nvPr>
            <p:ph type="ftr" sz="quarter" idx="3"/>
          </p:nvPr>
        </p:nvSpPr>
        <p:spPr/>
        <p:txBody>
          <a:bodyPr/>
          <a:lstStyle/>
          <a:p>
            <a:pPr>
              <a:defRPr/>
            </a:pPr>
            <a:endParaRPr lang="en-US" dirty="0"/>
          </a:p>
        </p:txBody>
      </p:sp>
    </p:spTree>
    <p:extLst>
      <p:ext uri="{BB962C8B-B14F-4D97-AF65-F5344CB8AC3E}">
        <p14:creationId xmlns:p14="http://schemas.microsoft.com/office/powerpoint/2010/main" val="254268347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858F71-164B-49D4-9AF8-157D8634B5D6}"/>
              </a:ext>
            </a:extLst>
          </p:cNvPr>
          <p:cNvSpPr>
            <a:spLocks noGrp="1"/>
          </p:cNvSpPr>
          <p:nvPr>
            <p:ph type="title"/>
          </p:nvPr>
        </p:nvSpPr>
        <p:spPr/>
        <p:txBody>
          <a:bodyPr/>
          <a:lstStyle/>
          <a:p>
            <a:r>
              <a:rPr lang="en-US" dirty="0"/>
              <a:t>Acknowledgments and Funding</a:t>
            </a:r>
          </a:p>
        </p:txBody>
      </p:sp>
      <p:sp>
        <p:nvSpPr>
          <p:cNvPr id="3" name="Content Placeholder 2">
            <a:extLst>
              <a:ext uri="{FF2B5EF4-FFF2-40B4-BE49-F238E27FC236}">
                <a16:creationId xmlns:a16="http://schemas.microsoft.com/office/drawing/2014/main" id="{F5275312-8BD6-4D09-B00D-8B79D93A7AA3}"/>
              </a:ext>
            </a:extLst>
          </p:cNvPr>
          <p:cNvSpPr>
            <a:spLocks noGrp="1"/>
          </p:cNvSpPr>
          <p:nvPr>
            <p:ph idx="1"/>
          </p:nvPr>
        </p:nvSpPr>
        <p:spPr>
          <a:xfrm>
            <a:off x="177799" y="868680"/>
            <a:ext cx="8236528" cy="3746976"/>
          </a:xfrm>
        </p:spPr>
        <p:txBody>
          <a:bodyPr/>
          <a:lstStyle/>
          <a:p>
            <a:pPr marL="168910" indent="-168910">
              <a:spcBef>
                <a:spcPts val="600"/>
              </a:spcBef>
              <a:spcAft>
                <a:spcPts val="600"/>
              </a:spcAft>
            </a:pPr>
            <a:r>
              <a:rPr lang="en-US" sz="1600" dirty="0"/>
              <a:t>The authors would like to thank Mrs. Leslie Carabuena for providing quality checks to the statistical coding for this study</a:t>
            </a:r>
          </a:p>
          <a:p>
            <a:pPr marL="168910" indent="-168910">
              <a:spcBef>
                <a:spcPts val="600"/>
              </a:spcBef>
              <a:spcAft>
                <a:spcPts val="600"/>
              </a:spcAft>
            </a:pPr>
            <a:r>
              <a:rPr lang="en-US" sz="1600" dirty="0"/>
              <a:t>This study was funded by Kite, a Gilead Company (May-December 2022)</a:t>
            </a:r>
          </a:p>
        </p:txBody>
      </p:sp>
      <p:sp>
        <p:nvSpPr>
          <p:cNvPr id="4" name="Footer Placeholder 3">
            <a:extLst>
              <a:ext uri="{FF2B5EF4-FFF2-40B4-BE49-F238E27FC236}">
                <a16:creationId xmlns:a16="http://schemas.microsoft.com/office/drawing/2014/main" id="{928B5370-23EE-4B3D-AE3A-AC0B2656DA12}"/>
              </a:ext>
            </a:extLst>
          </p:cNvPr>
          <p:cNvSpPr>
            <a:spLocks noGrp="1"/>
          </p:cNvSpPr>
          <p:nvPr>
            <p:ph type="ftr" sz="quarter" idx="3"/>
          </p:nvPr>
        </p:nvSpPr>
        <p:spPr>
          <a:xfrm>
            <a:off x="0" y="4721018"/>
            <a:ext cx="7836408" cy="230832"/>
          </a:xfrm>
        </p:spPr>
        <p:txBody>
          <a:bodyPr/>
          <a:lstStyle/>
          <a:p>
            <a:pPr>
              <a:defRPr/>
            </a:pPr>
            <a:endParaRPr lang="en-US" dirty="0"/>
          </a:p>
        </p:txBody>
      </p:sp>
      <p:sp>
        <p:nvSpPr>
          <p:cNvPr id="5" name="Slide Number Placeholder 4">
            <a:extLst>
              <a:ext uri="{FF2B5EF4-FFF2-40B4-BE49-F238E27FC236}">
                <a16:creationId xmlns:a16="http://schemas.microsoft.com/office/drawing/2014/main" id="{A56EB477-F172-4781-92FB-839E49247376}"/>
              </a:ext>
            </a:extLst>
          </p:cNvPr>
          <p:cNvSpPr>
            <a:spLocks noGrp="1"/>
          </p:cNvSpPr>
          <p:nvPr>
            <p:ph type="sldNum" sz="quarter" idx="11"/>
          </p:nvPr>
        </p:nvSpPr>
        <p:spPr/>
        <p:txBody>
          <a:bodyPr/>
          <a:lstStyle/>
          <a:p>
            <a:pPr>
              <a:defRPr/>
            </a:pPr>
            <a:fld id="{5C56CD90-8224-413F-A5C5-11C249D26586}" type="slidenum">
              <a:rPr lang="en-US" smtClean="0"/>
              <a:pPr>
                <a:defRPr/>
              </a:pPr>
              <a:t>16</a:t>
            </a:fld>
            <a:endParaRPr lang="en-US" dirty="0"/>
          </a:p>
        </p:txBody>
      </p:sp>
      <p:sp>
        <p:nvSpPr>
          <p:cNvPr id="6" name="TextBox 5">
            <a:extLst>
              <a:ext uri="{FF2B5EF4-FFF2-40B4-BE49-F238E27FC236}">
                <a16:creationId xmlns:a16="http://schemas.microsoft.com/office/drawing/2014/main" id="{734B5D6B-8928-4539-A388-B7D812F23100}"/>
              </a:ext>
            </a:extLst>
          </p:cNvPr>
          <p:cNvSpPr txBox="1"/>
          <p:nvPr/>
        </p:nvSpPr>
        <p:spPr>
          <a:xfrm>
            <a:off x="3098164" y="4058545"/>
            <a:ext cx="2395796" cy="861774"/>
          </a:xfrm>
          <a:prstGeom prst="rect">
            <a:avLst/>
          </a:prstGeom>
          <a:noFill/>
        </p:spPr>
        <p:txBody>
          <a:bodyPr wrap="square">
            <a:spAutoFit/>
          </a:bodyPr>
          <a:lstStyle/>
          <a:p>
            <a:pPr algn="just"/>
            <a:r>
              <a:rPr lang="en-US" sz="1000" b="0" u="none" strike="noStrike" baseline="0" dirty="0">
                <a:solidFill>
                  <a:srgbClr val="221E1F"/>
                </a:solidFill>
                <a:latin typeface="+mj-lt"/>
              </a:rPr>
              <a:t>Copies of this presentation obtained through Quick Response Code are for personal use only and may not be reproduced without permission from the author of this poster.</a:t>
            </a:r>
            <a:endParaRPr lang="en-US" sz="1000" dirty="0">
              <a:latin typeface="+mj-lt"/>
            </a:endParaRPr>
          </a:p>
        </p:txBody>
      </p:sp>
      <p:pic>
        <p:nvPicPr>
          <p:cNvPr id="8" name="Picture 7" descr="Qr code&#10;&#10;Description automatically generated">
            <a:extLst>
              <a:ext uri="{FF2B5EF4-FFF2-40B4-BE49-F238E27FC236}">
                <a16:creationId xmlns:a16="http://schemas.microsoft.com/office/drawing/2014/main" id="{A9AEF2F7-28CF-4015-A31B-25DD28D7B192}"/>
              </a:ext>
            </a:extLst>
          </p:cNvPr>
          <p:cNvPicPr>
            <a:picLocks noChangeAspect="1"/>
          </p:cNvPicPr>
          <p:nvPr/>
        </p:nvPicPr>
        <p:blipFill>
          <a:blip r:embed="rId3"/>
          <a:stretch>
            <a:fillRect/>
          </a:stretch>
        </p:blipFill>
        <p:spPr>
          <a:xfrm>
            <a:off x="3247037" y="1981632"/>
            <a:ext cx="2098051" cy="2013217"/>
          </a:xfrm>
          <a:prstGeom prst="rect">
            <a:avLst/>
          </a:prstGeom>
        </p:spPr>
      </p:pic>
    </p:spTree>
    <p:extLst>
      <p:ext uri="{BB962C8B-B14F-4D97-AF65-F5344CB8AC3E}">
        <p14:creationId xmlns:p14="http://schemas.microsoft.com/office/powerpoint/2010/main" val="11468611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2E34C5-3872-4D57-B4E7-6D18778D01EF}"/>
              </a:ext>
            </a:extLst>
          </p:cNvPr>
          <p:cNvSpPr>
            <a:spLocks noGrp="1"/>
          </p:cNvSpPr>
          <p:nvPr>
            <p:ph type="title"/>
          </p:nvPr>
        </p:nvSpPr>
        <p:spPr/>
        <p:txBody>
          <a:bodyPr/>
          <a:lstStyle/>
          <a:p>
            <a:r>
              <a:rPr lang="en-US" dirty="0"/>
              <a:t>Background</a:t>
            </a:r>
          </a:p>
        </p:txBody>
      </p:sp>
      <p:sp>
        <p:nvSpPr>
          <p:cNvPr id="3" name="Content Placeholder 2">
            <a:extLst>
              <a:ext uri="{FF2B5EF4-FFF2-40B4-BE49-F238E27FC236}">
                <a16:creationId xmlns:a16="http://schemas.microsoft.com/office/drawing/2014/main" id="{AEDE4C83-48BC-498E-AC61-55096F9DAC08}"/>
              </a:ext>
            </a:extLst>
          </p:cNvPr>
          <p:cNvSpPr>
            <a:spLocks noGrp="1"/>
          </p:cNvSpPr>
          <p:nvPr>
            <p:ph idx="1"/>
          </p:nvPr>
        </p:nvSpPr>
        <p:spPr>
          <a:xfrm>
            <a:off x="105771" y="774437"/>
            <a:ext cx="9000699" cy="3746976"/>
          </a:xfrm>
        </p:spPr>
        <p:txBody>
          <a:bodyPr/>
          <a:lstStyle/>
          <a:p>
            <a:r>
              <a:rPr lang="en-US" sz="1600" dirty="0"/>
              <a:t>CAR T-cell therapies approved and marketed in the US for relapsed or refractory LBCL are </a:t>
            </a:r>
            <a:r>
              <a:rPr lang="en-US" sz="1600" dirty="0" err="1"/>
              <a:t>axi-cel</a:t>
            </a:r>
            <a:r>
              <a:rPr lang="en-US" sz="1600" dirty="0"/>
              <a:t> and </a:t>
            </a:r>
            <a:r>
              <a:rPr lang="en-US" sz="1600" dirty="0" err="1"/>
              <a:t>liso-cel</a:t>
            </a:r>
            <a:r>
              <a:rPr lang="en-US" sz="1600" dirty="0"/>
              <a:t> after first-line chemoimmunotherapy*, and </a:t>
            </a:r>
            <a:r>
              <a:rPr lang="en-US" sz="1600" dirty="0" err="1"/>
              <a:t>tisa-cel</a:t>
            </a:r>
            <a:r>
              <a:rPr lang="en-US" sz="1600" dirty="0"/>
              <a:t> after two or more lines of systemic therapies</a:t>
            </a:r>
          </a:p>
          <a:p>
            <a:pPr lvl="1"/>
            <a:r>
              <a:rPr lang="en-US" sz="1333" dirty="0"/>
              <a:t>Previous phase 3 RCT trials demonstrated that CAR T is superior to standard of care (SoC) in terms of event-free survival  and quality of life after first line chemoimmunotherapy* </a:t>
            </a:r>
            <a:r>
              <a:rPr lang="en-US" sz="1333" baseline="30000" dirty="0"/>
              <a:t>1, 2, 3</a:t>
            </a:r>
            <a:r>
              <a:rPr lang="en-US" sz="1333" dirty="0"/>
              <a:t> </a:t>
            </a:r>
          </a:p>
          <a:p>
            <a:pPr lvl="1"/>
            <a:r>
              <a:rPr lang="en-US" sz="1333" dirty="0"/>
              <a:t>And indirect comparison of </a:t>
            </a:r>
            <a:r>
              <a:rPr lang="en-US" sz="1333" dirty="0" err="1"/>
              <a:t>axi-cel</a:t>
            </a:r>
            <a:r>
              <a:rPr lang="en-US" sz="1333" dirty="0"/>
              <a:t> vs standard of care also demonstrated survival superiority over SoC after two or more systematic therapies</a:t>
            </a:r>
            <a:r>
              <a:rPr lang="en-US" sz="1100" baseline="30000" dirty="0"/>
              <a:t>4</a:t>
            </a:r>
            <a:endParaRPr lang="en-US" sz="933" dirty="0"/>
          </a:p>
          <a:p>
            <a:r>
              <a:rPr lang="en-US" sz="1600" dirty="0"/>
              <a:t>Hospital system costs and healthcare resource use (HRU) comparing CAR T-cell therapy and auto- and </a:t>
            </a:r>
            <a:r>
              <a:rPr lang="en-US" sz="1600" dirty="0" err="1"/>
              <a:t>allo</a:t>
            </a:r>
            <a:r>
              <a:rPr lang="en-US" sz="1600" dirty="0"/>
              <a:t>-SCT are largely unknown, even though costs and treatment patterns provide important context for treatment planning</a:t>
            </a:r>
          </a:p>
        </p:txBody>
      </p:sp>
      <p:sp>
        <p:nvSpPr>
          <p:cNvPr id="5" name="Slide Number Placeholder 4">
            <a:extLst>
              <a:ext uri="{FF2B5EF4-FFF2-40B4-BE49-F238E27FC236}">
                <a16:creationId xmlns:a16="http://schemas.microsoft.com/office/drawing/2014/main" id="{E677588F-5E5F-4E96-A02F-69B70BBAFC9E}"/>
              </a:ext>
            </a:extLst>
          </p:cNvPr>
          <p:cNvSpPr>
            <a:spLocks noGrp="1"/>
          </p:cNvSpPr>
          <p:nvPr>
            <p:ph type="sldNum" sz="quarter" idx="11"/>
          </p:nvPr>
        </p:nvSpPr>
        <p:spPr/>
        <p:txBody>
          <a:bodyPr/>
          <a:lstStyle/>
          <a:p>
            <a:pPr>
              <a:defRPr/>
            </a:pPr>
            <a:fld id="{5C56CD90-8224-413F-A5C5-11C249D26586}" type="slidenum">
              <a:rPr lang="en-US" smtClean="0"/>
              <a:pPr>
                <a:defRPr/>
              </a:pPr>
              <a:t>2</a:t>
            </a:fld>
            <a:endParaRPr lang="en-US" dirty="0"/>
          </a:p>
        </p:txBody>
      </p:sp>
      <p:sp>
        <p:nvSpPr>
          <p:cNvPr id="9" name="Content Placeholder 3">
            <a:extLst>
              <a:ext uri="{FF2B5EF4-FFF2-40B4-BE49-F238E27FC236}">
                <a16:creationId xmlns:a16="http://schemas.microsoft.com/office/drawing/2014/main" id="{0F9B6E68-B42B-42C4-96F7-45695727D401}"/>
              </a:ext>
            </a:extLst>
          </p:cNvPr>
          <p:cNvSpPr txBox="1">
            <a:spLocks/>
          </p:cNvSpPr>
          <p:nvPr/>
        </p:nvSpPr>
        <p:spPr>
          <a:xfrm>
            <a:off x="287866" y="2970758"/>
            <a:ext cx="8655340" cy="1745142"/>
          </a:xfrm>
          <a:prstGeom prst="rect">
            <a:avLst/>
          </a:prstGeom>
          <a:solidFill>
            <a:srgbClr val="DFEEF7"/>
          </a:solidFill>
        </p:spPr>
        <p:txBody>
          <a:bodyPr lIns="82058" tIns="41029" rIns="82058" bIns="41029"/>
          <a:lstStyle>
            <a:lvl1pPr marL="231775" indent="-231775" algn="l" defTabSz="819815" rtl="0" eaLnBrk="1" latinLnBrk="0" hangingPunct="1">
              <a:lnSpc>
                <a:spcPct val="100000"/>
              </a:lnSpc>
              <a:spcBef>
                <a:spcPts val="0"/>
              </a:spcBef>
              <a:spcAft>
                <a:spcPts val="900"/>
              </a:spcAft>
              <a:buClr>
                <a:schemeClr val="accent1"/>
              </a:buClr>
              <a:buSzPct val="100000"/>
              <a:buFont typeface="Arial" pitchFamily="34" charset="0"/>
              <a:buChar char="●"/>
              <a:defRPr lang="en-US" sz="1800" kern="0" dirty="0" smtClean="0">
                <a:solidFill>
                  <a:schemeClr val="tx1"/>
                </a:solidFill>
                <a:latin typeface="Arial" pitchFamily="34" charset="0"/>
                <a:ea typeface="+mn-ea"/>
                <a:cs typeface="Arial" pitchFamily="34" charset="0"/>
              </a:defRPr>
            </a:lvl1pPr>
            <a:lvl2pPr marL="619711" indent="-209420" algn="l" defTabSz="457039" rtl="0" eaLnBrk="1" latinLnBrk="0" hangingPunct="1">
              <a:lnSpc>
                <a:spcPct val="100000"/>
              </a:lnSpc>
              <a:spcBef>
                <a:spcPts val="0"/>
              </a:spcBef>
              <a:spcAft>
                <a:spcPts val="900"/>
              </a:spcAft>
              <a:buClr>
                <a:schemeClr val="accent1"/>
              </a:buClr>
              <a:buFont typeface="Courier New" pitchFamily="49" charset="0"/>
              <a:buChar char="o"/>
              <a:defRPr lang="en-US" sz="1800" kern="0" dirty="0" smtClean="0">
                <a:solidFill>
                  <a:schemeClr val="tx1"/>
                </a:solidFill>
                <a:latin typeface="Arial" pitchFamily="34" charset="0"/>
                <a:ea typeface="+mn-ea"/>
                <a:cs typeface="Arial" pitchFamily="34" charset="0"/>
              </a:defRPr>
            </a:lvl2pPr>
            <a:lvl3pPr marL="820583" indent="-200872" algn="l" defTabSz="457039" rtl="0" eaLnBrk="1" latinLnBrk="0" hangingPunct="1">
              <a:lnSpc>
                <a:spcPct val="100000"/>
              </a:lnSpc>
              <a:spcBef>
                <a:spcPts val="0"/>
              </a:spcBef>
              <a:spcAft>
                <a:spcPts val="900"/>
              </a:spcAft>
              <a:buClr>
                <a:schemeClr val="accent1"/>
              </a:buClr>
              <a:buFont typeface="Arial" pitchFamily="34" charset="0"/>
              <a:buChar char="−"/>
              <a:defRPr sz="1800" kern="1200">
                <a:solidFill>
                  <a:schemeClr val="tx1"/>
                </a:solidFill>
                <a:latin typeface="+mn-lt"/>
                <a:ea typeface="+mn-ea"/>
                <a:cs typeface="+mn-cs"/>
              </a:defRPr>
            </a:lvl3pPr>
            <a:lvl4pPr marL="1030003" indent="-209420" algn="l" defTabSz="457039" rtl="0" eaLnBrk="1" latinLnBrk="0" hangingPunct="1">
              <a:lnSpc>
                <a:spcPct val="100000"/>
              </a:lnSpc>
              <a:spcBef>
                <a:spcPts val="0"/>
              </a:spcBef>
              <a:spcAft>
                <a:spcPts val="900"/>
              </a:spcAft>
              <a:buClr>
                <a:schemeClr val="accent1"/>
              </a:buClr>
              <a:buFont typeface="Arial" pitchFamily="34" charset="0"/>
              <a:buChar char="»"/>
              <a:defRPr sz="1800" kern="1200">
                <a:solidFill>
                  <a:schemeClr val="tx1"/>
                </a:solidFill>
                <a:latin typeface="+mn-lt"/>
                <a:ea typeface="+mn-ea"/>
                <a:cs typeface="+mn-cs"/>
              </a:defRPr>
            </a:lvl4pPr>
            <a:lvl5pPr marL="1230874" indent="-200872" algn="l" defTabSz="457039" rtl="0" eaLnBrk="1" latinLnBrk="0" hangingPunct="1">
              <a:lnSpc>
                <a:spcPct val="100000"/>
              </a:lnSpc>
              <a:spcBef>
                <a:spcPts val="0"/>
              </a:spcBef>
              <a:spcAft>
                <a:spcPts val="900"/>
              </a:spcAft>
              <a:buClr>
                <a:schemeClr val="accent1"/>
              </a:buClr>
              <a:buFont typeface="Wingdings" pitchFamily="2" charset="2"/>
              <a:buChar char="§"/>
              <a:defRPr sz="1800" kern="1200">
                <a:solidFill>
                  <a:schemeClr val="tx1"/>
                </a:solidFill>
                <a:latin typeface="+mn-lt"/>
                <a:ea typeface="+mn-ea"/>
                <a:cs typeface="+mn-cs"/>
              </a:defRPr>
            </a:lvl5pPr>
            <a:lvl6pPr marL="2513718" indent="-228519" algn="l" defTabSz="457039" rtl="0" eaLnBrk="1" latinLnBrk="0" hangingPunct="1">
              <a:spcBef>
                <a:spcPct val="20000"/>
              </a:spcBef>
              <a:buFont typeface="Arial"/>
              <a:buChar char="•"/>
              <a:defRPr sz="2000" kern="1200">
                <a:solidFill>
                  <a:schemeClr val="tx1"/>
                </a:solidFill>
                <a:latin typeface="+mn-lt"/>
                <a:ea typeface="+mn-ea"/>
                <a:cs typeface="+mn-cs"/>
              </a:defRPr>
            </a:lvl6pPr>
            <a:lvl7pPr marL="2970758" indent="-228519" algn="l" defTabSz="457039" rtl="0" eaLnBrk="1" latinLnBrk="0" hangingPunct="1">
              <a:spcBef>
                <a:spcPct val="20000"/>
              </a:spcBef>
              <a:buFont typeface="Arial"/>
              <a:buChar char="•"/>
              <a:defRPr sz="2000" kern="1200">
                <a:solidFill>
                  <a:schemeClr val="tx1"/>
                </a:solidFill>
                <a:latin typeface="+mn-lt"/>
                <a:ea typeface="+mn-ea"/>
                <a:cs typeface="+mn-cs"/>
              </a:defRPr>
            </a:lvl7pPr>
            <a:lvl8pPr marL="3427797" indent="-228519" algn="l" defTabSz="457039" rtl="0" eaLnBrk="1" latinLnBrk="0" hangingPunct="1">
              <a:spcBef>
                <a:spcPct val="20000"/>
              </a:spcBef>
              <a:buFont typeface="Arial"/>
              <a:buChar char="•"/>
              <a:defRPr sz="2000" kern="1200">
                <a:solidFill>
                  <a:schemeClr val="tx1"/>
                </a:solidFill>
                <a:latin typeface="+mn-lt"/>
                <a:ea typeface="+mn-ea"/>
                <a:cs typeface="+mn-cs"/>
              </a:defRPr>
            </a:lvl8pPr>
            <a:lvl9pPr marL="3884837" indent="-228519" algn="l" defTabSz="457039" rtl="0" eaLnBrk="1" latinLnBrk="0" hangingPunct="1">
              <a:spcBef>
                <a:spcPct val="20000"/>
              </a:spcBef>
              <a:buFont typeface="Arial"/>
              <a:buChar char="•"/>
              <a:defRPr sz="2000" kern="1200">
                <a:solidFill>
                  <a:schemeClr val="tx1"/>
                </a:solidFill>
                <a:latin typeface="+mn-lt"/>
                <a:ea typeface="+mn-ea"/>
                <a:cs typeface="+mn-cs"/>
              </a:defRPr>
            </a:lvl9pPr>
          </a:lstStyle>
          <a:p>
            <a:pPr marL="0" indent="0">
              <a:buFont typeface="Arial" pitchFamily="34" charset="0"/>
              <a:buNone/>
            </a:pPr>
            <a:r>
              <a:rPr lang="en-US" sz="1600" b="1" dirty="0">
                <a:solidFill>
                  <a:schemeClr val="bg2">
                    <a:lumMod val="50000"/>
                  </a:schemeClr>
                </a:solidFill>
                <a:latin typeface="+mj-lt"/>
              </a:rPr>
              <a:t>Objectives</a:t>
            </a:r>
            <a:endParaRPr lang="en-US" sz="1600" dirty="0">
              <a:latin typeface="+mj-lt"/>
            </a:endParaRPr>
          </a:p>
          <a:p>
            <a:pPr>
              <a:spcAft>
                <a:spcPts val="600"/>
              </a:spcAft>
            </a:pPr>
            <a:r>
              <a:rPr lang="en-US" sz="1600" dirty="0">
                <a:latin typeface="+mj-lt"/>
              </a:rPr>
              <a:t>To describe and compare the provider cost and HRU during the CAR T and SCT procedure, preparatory therapies prior to index, and post-index periods for CAR T-cell, auto- and </a:t>
            </a:r>
            <a:r>
              <a:rPr lang="en-US" sz="1600" dirty="0" err="1">
                <a:latin typeface="+mj-lt"/>
              </a:rPr>
              <a:t>allo</a:t>
            </a:r>
            <a:r>
              <a:rPr lang="en-US" sz="1600" dirty="0">
                <a:latin typeface="+mj-lt"/>
              </a:rPr>
              <a:t>-SCT patients</a:t>
            </a:r>
          </a:p>
          <a:p>
            <a:r>
              <a:rPr lang="en-US" sz="1600" dirty="0">
                <a:latin typeface="+mj-lt"/>
              </a:rPr>
              <a:t>To describe adverse events that occurred among LBCL patients receiving CAR T-cell therapy, auto- and </a:t>
            </a:r>
            <a:r>
              <a:rPr lang="en-US" sz="1600" dirty="0" err="1">
                <a:latin typeface="+mj-lt"/>
              </a:rPr>
              <a:t>allo</a:t>
            </a:r>
            <a:r>
              <a:rPr lang="en-US" sz="1600" dirty="0">
                <a:latin typeface="+mj-lt"/>
              </a:rPr>
              <a:t>-SCT</a:t>
            </a:r>
          </a:p>
        </p:txBody>
      </p:sp>
      <p:sp>
        <p:nvSpPr>
          <p:cNvPr id="4" name="TextBox 3">
            <a:extLst>
              <a:ext uri="{FF2B5EF4-FFF2-40B4-BE49-F238E27FC236}">
                <a16:creationId xmlns:a16="http://schemas.microsoft.com/office/drawing/2014/main" id="{DE08DDBC-14C2-44F4-A558-A880FAA26528}"/>
              </a:ext>
            </a:extLst>
          </p:cNvPr>
          <p:cNvSpPr txBox="1"/>
          <p:nvPr/>
        </p:nvSpPr>
        <p:spPr>
          <a:xfrm>
            <a:off x="287866" y="4705421"/>
            <a:ext cx="7106194" cy="215444"/>
          </a:xfrm>
          <a:prstGeom prst="rect">
            <a:avLst/>
          </a:prstGeom>
          <a:noFill/>
        </p:spPr>
        <p:txBody>
          <a:bodyPr wrap="square" rtlCol="0">
            <a:spAutoFit/>
          </a:bodyPr>
          <a:lstStyle/>
          <a:p>
            <a:r>
              <a:rPr lang="en-US" sz="800" dirty="0"/>
              <a:t>*Refractory to first-line chemoimmunotherapy or that relapses within 12 months of first-line chemoimmunotherapy</a:t>
            </a:r>
          </a:p>
        </p:txBody>
      </p:sp>
    </p:spTree>
    <p:extLst>
      <p:ext uri="{BB962C8B-B14F-4D97-AF65-F5344CB8AC3E}">
        <p14:creationId xmlns:p14="http://schemas.microsoft.com/office/powerpoint/2010/main" val="11895558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2E34C5-3872-4D57-B4E7-6D18778D01EF}"/>
              </a:ext>
            </a:extLst>
          </p:cNvPr>
          <p:cNvSpPr>
            <a:spLocks noGrp="1"/>
          </p:cNvSpPr>
          <p:nvPr>
            <p:ph type="title"/>
          </p:nvPr>
        </p:nvSpPr>
        <p:spPr/>
        <p:txBody>
          <a:bodyPr/>
          <a:lstStyle/>
          <a:p>
            <a:r>
              <a:rPr lang="en-US" dirty="0"/>
              <a:t>Methods</a:t>
            </a:r>
          </a:p>
        </p:txBody>
      </p:sp>
      <p:sp>
        <p:nvSpPr>
          <p:cNvPr id="3" name="Content Placeholder 2">
            <a:extLst>
              <a:ext uri="{FF2B5EF4-FFF2-40B4-BE49-F238E27FC236}">
                <a16:creationId xmlns:a16="http://schemas.microsoft.com/office/drawing/2014/main" id="{AEDE4C83-48BC-498E-AC61-55096F9DAC08}"/>
              </a:ext>
            </a:extLst>
          </p:cNvPr>
          <p:cNvSpPr>
            <a:spLocks noGrp="1"/>
          </p:cNvSpPr>
          <p:nvPr>
            <p:ph idx="1"/>
          </p:nvPr>
        </p:nvSpPr>
        <p:spPr>
          <a:xfrm>
            <a:off x="177800" y="868680"/>
            <a:ext cx="8788400" cy="3851308"/>
          </a:xfrm>
        </p:spPr>
        <p:txBody>
          <a:bodyPr/>
          <a:lstStyle/>
          <a:p>
            <a:r>
              <a:rPr lang="en-US" sz="1800" b="1" dirty="0">
                <a:solidFill>
                  <a:srgbClr val="00B0F0"/>
                </a:solidFill>
              </a:rPr>
              <a:t>Data Source:</a:t>
            </a:r>
            <a:r>
              <a:rPr lang="en-US" sz="1800" dirty="0"/>
              <a:t> Premier’s PINC AI™ Healthcare Database (PHD)</a:t>
            </a:r>
          </a:p>
          <a:p>
            <a:pPr lvl="1"/>
            <a:r>
              <a:rPr lang="en-US" sz="1533" dirty="0"/>
              <a:t>A large, geographically diverse, hospital discharge database</a:t>
            </a:r>
          </a:p>
          <a:p>
            <a:pPr lvl="1"/>
            <a:r>
              <a:rPr lang="en-US" sz="1533" dirty="0"/>
              <a:t>~25% of US inpatient admissions and outpatient encounters of over 244 million unique patients </a:t>
            </a:r>
          </a:p>
          <a:p>
            <a:r>
              <a:rPr lang="en-US" sz="1800" b="1" dirty="0">
                <a:solidFill>
                  <a:srgbClr val="00B0F0"/>
                </a:solidFill>
              </a:rPr>
              <a:t>Patient Selection Criteria</a:t>
            </a:r>
            <a:endParaRPr lang="en-US" sz="1533" b="1" dirty="0">
              <a:solidFill>
                <a:srgbClr val="00B0F0"/>
              </a:solidFill>
            </a:endParaRPr>
          </a:p>
          <a:p>
            <a:pPr lvl="1"/>
            <a:r>
              <a:rPr lang="en-US" sz="1450" dirty="0"/>
              <a:t>Inpatient or hospital-based outpatient discharge with principal or secondary discharge diagnosis of LBCL (ICD-10 diagnosis codes: C83.3x, C83.8x, C83.9x, C85.1x, C85.2x, and C85.8x) and concurrent CAR T-cell infusion, auto- or </a:t>
            </a:r>
            <a:r>
              <a:rPr lang="en-US" sz="1450" dirty="0" err="1"/>
              <a:t>allo</a:t>
            </a:r>
            <a:r>
              <a:rPr lang="en-US" sz="1450" dirty="0"/>
              <a:t>-SCT procedure between 1/1/2017 - 4/30/2021 </a:t>
            </a:r>
            <a:r>
              <a:rPr lang="en-US" sz="1450" i="1" u="sng" dirty="0"/>
              <a:t>(Index visit)</a:t>
            </a:r>
          </a:p>
          <a:p>
            <a:pPr lvl="1"/>
            <a:r>
              <a:rPr lang="en-US" sz="1450" dirty="0"/>
              <a:t>Age ≥18 years</a:t>
            </a:r>
          </a:p>
          <a:p>
            <a:pPr lvl="1"/>
            <a:r>
              <a:rPr lang="en-US" sz="1450" dirty="0"/>
              <a:t>≥1 inpatient/outpatient visit(s) with LBCL diagnosis within 90 days prior to the admission date of index visit</a:t>
            </a:r>
          </a:p>
          <a:p>
            <a:pPr lvl="1"/>
            <a:r>
              <a:rPr lang="en-US" sz="1450" dirty="0"/>
              <a:t>Index visit at hospital with continuous data submission during the 365-day look-back and 180-day follow-up period</a:t>
            </a:r>
          </a:p>
          <a:p>
            <a:pPr lvl="1"/>
            <a:r>
              <a:rPr lang="en-US" sz="1450" dirty="0"/>
              <a:t>Exclude patients having ≥2 CAR T-cell infusions and/or SCT transfusions done during the study period</a:t>
            </a:r>
          </a:p>
          <a:p>
            <a:pPr marL="0" indent="0">
              <a:buNone/>
            </a:pPr>
            <a:endParaRPr lang="en-US" sz="1800" dirty="0"/>
          </a:p>
        </p:txBody>
      </p:sp>
      <p:sp>
        <p:nvSpPr>
          <p:cNvPr id="5" name="Slide Number Placeholder 4">
            <a:extLst>
              <a:ext uri="{FF2B5EF4-FFF2-40B4-BE49-F238E27FC236}">
                <a16:creationId xmlns:a16="http://schemas.microsoft.com/office/drawing/2014/main" id="{E677588F-5E5F-4E96-A02F-69B70BBAFC9E}"/>
              </a:ext>
            </a:extLst>
          </p:cNvPr>
          <p:cNvSpPr>
            <a:spLocks noGrp="1"/>
          </p:cNvSpPr>
          <p:nvPr>
            <p:ph type="sldNum" sz="quarter" idx="11"/>
          </p:nvPr>
        </p:nvSpPr>
        <p:spPr/>
        <p:txBody>
          <a:bodyPr/>
          <a:lstStyle/>
          <a:p>
            <a:pPr>
              <a:defRPr/>
            </a:pPr>
            <a:fld id="{5C56CD90-8224-413F-A5C5-11C249D26586}" type="slidenum">
              <a:rPr lang="en-US" smtClean="0"/>
              <a:pPr>
                <a:defRPr/>
              </a:pPr>
              <a:t>3</a:t>
            </a:fld>
            <a:endParaRPr lang="en-US" dirty="0"/>
          </a:p>
        </p:txBody>
      </p:sp>
    </p:spTree>
    <p:extLst>
      <p:ext uri="{BB962C8B-B14F-4D97-AF65-F5344CB8AC3E}">
        <p14:creationId xmlns:p14="http://schemas.microsoft.com/office/powerpoint/2010/main" val="36055552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386252-F2A8-4D38-4C9C-97953DA4B3B2}"/>
              </a:ext>
            </a:extLst>
          </p:cNvPr>
          <p:cNvSpPr>
            <a:spLocks noGrp="1"/>
          </p:cNvSpPr>
          <p:nvPr>
            <p:ph type="title"/>
          </p:nvPr>
        </p:nvSpPr>
        <p:spPr/>
        <p:txBody>
          <a:bodyPr/>
          <a:lstStyle/>
          <a:p>
            <a:r>
              <a:rPr lang="en-US" dirty="0"/>
              <a:t>Methods – Study Timeline</a:t>
            </a:r>
          </a:p>
        </p:txBody>
      </p:sp>
      <p:sp>
        <p:nvSpPr>
          <p:cNvPr id="4" name="Slide Number Placeholder 3">
            <a:extLst>
              <a:ext uri="{FF2B5EF4-FFF2-40B4-BE49-F238E27FC236}">
                <a16:creationId xmlns:a16="http://schemas.microsoft.com/office/drawing/2014/main" id="{EEDB3172-8E4A-3A4D-F042-7A807C186F9A}"/>
              </a:ext>
            </a:extLst>
          </p:cNvPr>
          <p:cNvSpPr>
            <a:spLocks noGrp="1"/>
          </p:cNvSpPr>
          <p:nvPr>
            <p:ph type="sldNum" sz="quarter" idx="11"/>
          </p:nvPr>
        </p:nvSpPr>
        <p:spPr/>
        <p:txBody>
          <a:bodyPr/>
          <a:lstStyle/>
          <a:p>
            <a:pPr>
              <a:defRPr/>
            </a:pPr>
            <a:fld id="{5C56CD90-8224-413F-A5C5-11C249D26586}" type="slidenum">
              <a:rPr lang="en-US" smtClean="0"/>
              <a:pPr>
                <a:defRPr/>
              </a:pPr>
              <a:t>4</a:t>
            </a:fld>
            <a:endParaRPr lang="en-US" dirty="0"/>
          </a:p>
        </p:txBody>
      </p:sp>
      <p:grpSp>
        <p:nvGrpSpPr>
          <p:cNvPr id="17" name="Group 16">
            <a:extLst>
              <a:ext uri="{FF2B5EF4-FFF2-40B4-BE49-F238E27FC236}">
                <a16:creationId xmlns:a16="http://schemas.microsoft.com/office/drawing/2014/main" id="{3178D002-F84B-7B8C-963D-6F45A26F743F}"/>
              </a:ext>
            </a:extLst>
          </p:cNvPr>
          <p:cNvGrpSpPr/>
          <p:nvPr/>
        </p:nvGrpSpPr>
        <p:grpSpPr>
          <a:xfrm>
            <a:off x="169666" y="1890798"/>
            <a:ext cx="8516616" cy="1344165"/>
            <a:chOff x="169666" y="1080677"/>
            <a:chExt cx="8516616" cy="1344165"/>
          </a:xfrm>
        </p:grpSpPr>
        <p:cxnSp>
          <p:nvCxnSpPr>
            <p:cNvPr id="6" name="Straight Connector 5">
              <a:extLst>
                <a:ext uri="{FF2B5EF4-FFF2-40B4-BE49-F238E27FC236}">
                  <a16:creationId xmlns:a16="http://schemas.microsoft.com/office/drawing/2014/main" id="{B587801B-A831-E671-84C1-EFFAD3D15C19}"/>
                </a:ext>
              </a:extLst>
            </p:cNvPr>
            <p:cNvCxnSpPr>
              <a:cxnSpLocks/>
            </p:cNvCxnSpPr>
            <p:nvPr/>
          </p:nvCxnSpPr>
          <p:spPr>
            <a:xfrm>
              <a:off x="2512489" y="1080677"/>
              <a:ext cx="9589" cy="1314743"/>
            </a:xfrm>
            <a:prstGeom prst="line">
              <a:avLst/>
            </a:prstGeom>
            <a:ln w="19050"/>
          </p:spPr>
          <p:style>
            <a:lnRef idx="1">
              <a:schemeClr val="accent1"/>
            </a:lnRef>
            <a:fillRef idx="0">
              <a:schemeClr val="accent1"/>
            </a:fillRef>
            <a:effectRef idx="0">
              <a:schemeClr val="accent1"/>
            </a:effectRef>
            <a:fontRef idx="minor">
              <a:schemeClr val="tx1"/>
            </a:fontRef>
          </p:style>
        </p:cxnSp>
        <p:grpSp>
          <p:nvGrpSpPr>
            <p:cNvPr id="7" name="Group 6">
              <a:extLst>
                <a:ext uri="{FF2B5EF4-FFF2-40B4-BE49-F238E27FC236}">
                  <a16:creationId xmlns:a16="http://schemas.microsoft.com/office/drawing/2014/main" id="{2BAB55F1-6DA2-A45B-CFCB-F239031BFDB8}"/>
                </a:ext>
              </a:extLst>
            </p:cNvPr>
            <p:cNvGrpSpPr/>
            <p:nvPr/>
          </p:nvGrpSpPr>
          <p:grpSpPr>
            <a:xfrm>
              <a:off x="169666" y="1080678"/>
              <a:ext cx="8516616" cy="1344164"/>
              <a:chOff x="9225" y="0"/>
              <a:chExt cx="5368728" cy="1627166"/>
            </a:xfrm>
          </p:grpSpPr>
          <p:cxnSp>
            <p:nvCxnSpPr>
              <p:cNvPr id="8" name="Straight Connector 7">
                <a:extLst>
                  <a:ext uri="{FF2B5EF4-FFF2-40B4-BE49-F238E27FC236}">
                    <a16:creationId xmlns:a16="http://schemas.microsoft.com/office/drawing/2014/main" id="{6CCF36F1-FD97-3061-34CE-E8B8E324E5AE}"/>
                  </a:ext>
                </a:extLst>
              </p:cNvPr>
              <p:cNvCxnSpPr>
                <a:cxnSpLocks/>
              </p:cNvCxnSpPr>
              <p:nvPr/>
            </p:nvCxnSpPr>
            <p:spPr>
              <a:xfrm>
                <a:off x="9225" y="84897"/>
                <a:ext cx="0" cy="1506654"/>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9E6DC572-C3AF-A10F-CE48-64D3A0AD12C3}"/>
                  </a:ext>
                </a:extLst>
              </p:cNvPr>
              <p:cNvCxnSpPr>
                <a:cxnSpLocks/>
              </p:cNvCxnSpPr>
              <p:nvPr/>
            </p:nvCxnSpPr>
            <p:spPr>
              <a:xfrm>
                <a:off x="4135890" y="0"/>
                <a:ext cx="6045" cy="1591551"/>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5842F65F-E0F1-586A-922E-2AF2BCD92663}"/>
                  </a:ext>
                </a:extLst>
              </p:cNvPr>
              <p:cNvCxnSpPr>
                <a:cxnSpLocks/>
              </p:cNvCxnSpPr>
              <p:nvPr/>
            </p:nvCxnSpPr>
            <p:spPr>
              <a:xfrm>
                <a:off x="5377953" y="84897"/>
                <a:ext cx="0" cy="1506654"/>
              </a:xfrm>
              <a:prstGeom prst="line">
                <a:avLst/>
              </a:prstGeom>
              <a:ln w="19050"/>
            </p:spPr>
            <p:style>
              <a:lnRef idx="1">
                <a:schemeClr val="accent1"/>
              </a:lnRef>
              <a:fillRef idx="0">
                <a:schemeClr val="accent1"/>
              </a:fillRef>
              <a:effectRef idx="0">
                <a:schemeClr val="accent1"/>
              </a:effectRef>
              <a:fontRef idx="minor">
                <a:schemeClr val="tx1"/>
              </a:fontRef>
            </p:style>
          </p:cxnSp>
          <p:sp>
            <p:nvSpPr>
              <p:cNvPr id="11" name="Text Box 2">
                <a:extLst>
                  <a:ext uri="{FF2B5EF4-FFF2-40B4-BE49-F238E27FC236}">
                    <a16:creationId xmlns:a16="http://schemas.microsoft.com/office/drawing/2014/main" id="{088E8CD4-7A7E-58C5-EF4A-FB5974BD7932}"/>
                  </a:ext>
                </a:extLst>
              </p:cNvPr>
              <p:cNvSpPr txBox="1">
                <a:spLocks noChangeArrowheads="1"/>
              </p:cNvSpPr>
              <p:nvPr/>
            </p:nvSpPr>
            <p:spPr bwMode="auto">
              <a:xfrm>
                <a:off x="4136819" y="446747"/>
                <a:ext cx="1229847" cy="389407"/>
              </a:xfrm>
              <a:prstGeom prst="rect">
                <a:avLst/>
              </a:prstGeom>
              <a:solidFill>
                <a:schemeClr val="accent6"/>
              </a:solidFill>
              <a:ln w="9525">
                <a:solidFill>
                  <a:srgbClr val="000000"/>
                </a:solidFill>
                <a:miter lim="800000"/>
                <a:headEnd/>
                <a:tailEnd/>
              </a:ln>
            </p:spPr>
            <p:txBody>
              <a:bodyPr rot="0" vert="horz" wrap="square" lIns="91440" tIns="45720" rIns="91440" bIns="45720" anchor="t" anchorCtr="0">
                <a:noAutofit/>
              </a:bodyPr>
              <a:lstStyle/>
              <a:p>
                <a:pPr marL="0" marR="0" algn="ctr">
                  <a:spcBef>
                    <a:spcPts val="0"/>
                  </a:spcBef>
                  <a:spcAft>
                    <a:spcPts val="0"/>
                  </a:spcAft>
                </a:pPr>
                <a:r>
                  <a:rPr lang="en-US" sz="800" b="1" kern="1200" dirty="0">
                    <a:effectLst/>
                    <a:latin typeface="Arial" panose="020B0604020202020204" pitchFamily="34" charset="0"/>
                    <a:ea typeface="Calibri" panose="020F0502020204030204" pitchFamily="34" charset="0"/>
                  </a:rPr>
                  <a:t>Follow-up: </a:t>
                </a:r>
                <a:endParaRPr lang="en-US" sz="800" b="1" dirty="0">
                  <a:latin typeface="Arial" panose="020B0604020202020204" pitchFamily="34" charset="0"/>
                  <a:ea typeface="Calibri" panose="020F0502020204030204" pitchFamily="34" charset="0"/>
                </a:endParaRPr>
              </a:p>
              <a:p>
                <a:pPr marL="0" marR="0" algn="ctr">
                  <a:spcBef>
                    <a:spcPts val="0"/>
                  </a:spcBef>
                  <a:spcAft>
                    <a:spcPts val="0"/>
                  </a:spcAft>
                </a:pPr>
                <a:r>
                  <a:rPr lang="en-US" sz="800" b="1" kern="1200" dirty="0">
                    <a:effectLst/>
                    <a:latin typeface="Arial" panose="020B0604020202020204" pitchFamily="34" charset="0"/>
                    <a:ea typeface="Calibri" panose="020F0502020204030204" pitchFamily="34" charset="0"/>
                  </a:rPr>
                  <a:t>180 days post index discharge date</a:t>
                </a:r>
                <a:endParaRPr lang="en-US" sz="800" dirty="0">
                  <a:effectLst/>
                  <a:latin typeface="Times New Roman" panose="02020603050405020304" pitchFamily="18" charset="0"/>
                  <a:ea typeface="Calibri" panose="020F0502020204030204" pitchFamily="34" charset="0"/>
                </a:endParaRPr>
              </a:p>
            </p:txBody>
          </p:sp>
          <p:sp>
            <p:nvSpPr>
              <p:cNvPr id="12" name="Text Box 2">
                <a:extLst>
                  <a:ext uri="{FF2B5EF4-FFF2-40B4-BE49-F238E27FC236}">
                    <a16:creationId xmlns:a16="http://schemas.microsoft.com/office/drawing/2014/main" id="{192CC7AB-80FF-94DE-8DBC-4281392070CF}"/>
                  </a:ext>
                </a:extLst>
              </p:cNvPr>
              <p:cNvSpPr txBox="1">
                <a:spLocks noChangeArrowheads="1"/>
              </p:cNvSpPr>
              <p:nvPr/>
            </p:nvSpPr>
            <p:spPr bwMode="auto">
              <a:xfrm>
                <a:off x="15270" y="447019"/>
                <a:ext cx="1469576" cy="404436"/>
              </a:xfrm>
              <a:prstGeom prst="rect">
                <a:avLst/>
              </a:prstGeom>
              <a:solidFill>
                <a:schemeClr val="accent2">
                  <a:lumMod val="40000"/>
                  <a:lumOff val="60000"/>
                </a:schemeClr>
              </a:solidFill>
              <a:ln w="9525">
                <a:solidFill>
                  <a:srgbClr val="000000"/>
                </a:solidFill>
                <a:miter lim="800000"/>
                <a:headEnd/>
                <a:tailEnd/>
              </a:ln>
            </p:spPr>
            <p:txBody>
              <a:bodyPr rot="0" vert="horz" wrap="square" lIns="91440" tIns="45720" rIns="91440" bIns="45720" anchor="t" anchorCtr="0">
                <a:noAutofit/>
              </a:bodyPr>
              <a:lstStyle/>
              <a:p>
                <a:pPr marL="0" marR="0" algn="ctr">
                  <a:spcBef>
                    <a:spcPts val="0"/>
                  </a:spcBef>
                  <a:spcAft>
                    <a:spcPts val="0"/>
                  </a:spcAft>
                </a:pPr>
                <a:r>
                  <a:rPr lang="en-US" sz="800" b="1" kern="1200" dirty="0">
                    <a:effectLst/>
                    <a:latin typeface="Arial" panose="020B0604020202020204" pitchFamily="34" charset="0"/>
                    <a:ea typeface="Calibri" panose="020F0502020204030204" pitchFamily="34" charset="0"/>
                    <a:cs typeface="Arial" panose="020B0604020202020204" pitchFamily="34" charset="0"/>
                  </a:rPr>
                  <a:t>Pre-index: </a:t>
                </a:r>
                <a:endParaRPr lang="en-US" sz="800" dirty="0">
                  <a:effectLst/>
                  <a:latin typeface="Arial" panose="020B0604020202020204" pitchFamily="34" charset="0"/>
                  <a:ea typeface="Calibri" panose="020F0502020204030204" pitchFamily="34" charset="0"/>
                  <a:cs typeface="Arial" panose="020B0604020202020204" pitchFamily="34" charset="0"/>
                </a:endParaRPr>
              </a:p>
              <a:p>
                <a:pPr marL="0" marR="0" algn="ctr">
                  <a:spcBef>
                    <a:spcPts val="0"/>
                  </a:spcBef>
                  <a:spcAft>
                    <a:spcPts val="0"/>
                  </a:spcAft>
                </a:pPr>
                <a:r>
                  <a:rPr lang="en-US" sz="800" b="1" dirty="0">
                    <a:latin typeface="Arial" panose="020B0604020202020204" pitchFamily="34" charset="0"/>
                    <a:ea typeface="Calibri" panose="020F0502020204030204" pitchFamily="34" charset="0"/>
                    <a:cs typeface="Arial" panose="020B0604020202020204" pitchFamily="34" charset="0"/>
                  </a:rPr>
                  <a:t>365</a:t>
                </a:r>
                <a:r>
                  <a:rPr lang="en-US" sz="800" b="1" kern="1200" dirty="0">
                    <a:effectLst/>
                    <a:latin typeface="Arial" panose="020B0604020202020204" pitchFamily="34" charset="0"/>
                    <a:ea typeface="Calibri" panose="020F0502020204030204" pitchFamily="34" charset="0"/>
                    <a:cs typeface="Arial" panose="020B0604020202020204" pitchFamily="34" charset="0"/>
                  </a:rPr>
                  <a:t> days prior to index date</a:t>
                </a:r>
                <a:endParaRPr lang="en-US" sz="800" dirty="0">
                  <a:effectLst/>
                  <a:latin typeface="Arial" panose="020B0604020202020204" pitchFamily="34" charset="0"/>
                  <a:ea typeface="Calibri" panose="020F0502020204030204" pitchFamily="34" charset="0"/>
                  <a:cs typeface="Arial" panose="020B0604020202020204" pitchFamily="34" charset="0"/>
                </a:endParaRPr>
              </a:p>
            </p:txBody>
          </p:sp>
          <p:sp>
            <p:nvSpPr>
              <p:cNvPr id="13" name="Text Box 2">
                <a:extLst>
                  <a:ext uri="{FF2B5EF4-FFF2-40B4-BE49-F238E27FC236}">
                    <a16:creationId xmlns:a16="http://schemas.microsoft.com/office/drawing/2014/main" id="{76B1D433-E885-A727-E8F0-BFC9345B5761}"/>
                  </a:ext>
                </a:extLst>
              </p:cNvPr>
              <p:cNvSpPr txBox="1">
                <a:spLocks noChangeArrowheads="1"/>
              </p:cNvSpPr>
              <p:nvPr/>
            </p:nvSpPr>
            <p:spPr bwMode="auto">
              <a:xfrm>
                <a:off x="1486959" y="446867"/>
                <a:ext cx="2649860" cy="389406"/>
              </a:xfrm>
              <a:prstGeom prst="rect">
                <a:avLst/>
              </a:prstGeom>
              <a:solidFill>
                <a:srgbClr val="92D050"/>
              </a:solidFill>
              <a:ln w="9525">
                <a:solidFill>
                  <a:srgbClr val="000000"/>
                </a:solidFill>
                <a:miter lim="800000"/>
                <a:headEnd/>
                <a:tailEnd/>
              </a:ln>
            </p:spPr>
            <p:txBody>
              <a:bodyPr rot="0" vert="horz" wrap="square" lIns="91440" tIns="45720" rIns="91440" bIns="45720" anchor="t" anchorCtr="0">
                <a:noAutofit/>
              </a:bodyPr>
              <a:lstStyle/>
              <a:p>
                <a:pPr marL="0" marR="0" algn="ctr">
                  <a:lnSpc>
                    <a:spcPct val="150000"/>
                  </a:lnSpc>
                  <a:spcBef>
                    <a:spcPts val="0"/>
                  </a:spcBef>
                  <a:spcAft>
                    <a:spcPts val="0"/>
                  </a:spcAft>
                </a:pPr>
                <a:r>
                  <a:rPr lang="en-US" sz="800" b="1" kern="1200" dirty="0">
                    <a:effectLst/>
                    <a:latin typeface="Arial" panose="020B0604020202020204" pitchFamily="34" charset="0"/>
                    <a:ea typeface="Calibri" panose="020F0502020204030204" pitchFamily="34" charset="0"/>
                    <a:cs typeface="Arial" panose="020B0604020202020204" pitchFamily="34" charset="0"/>
                  </a:rPr>
                  <a:t>Index </a:t>
                </a:r>
                <a:r>
                  <a:rPr lang="en-US" sz="800" b="1" dirty="0">
                    <a:latin typeface="Arial" panose="020B0604020202020204" pitchFamily="34" charset="0"/>
                    <a:ea typeface="Calibri" panose="020F0502020204030204" pitchFamily="34" charset="0"/>
                    <a:cs typeface="Arial" panose="020B0604020202020204" pitchFamily="34" charset="0"/>
                  </a:rPr>
                  <a:t>Visit</a:t>
                </a:r>
                <a:endParaRPr lang="en-US" sz="800" dirty="0">
                  <a:effectLst/>
                  <a:latin typeface="Arial" panose="020B0604020202020204" pitchFamily="34" charset="0"/>
                  <a:ea typeface="Calibri" panose="020F0502020204030204" pitchFamily="34" charset="0"/>
                  <a:cs typeface="Arial" panose="020B0604020202020204" pitchFamily="34" charset="0"/>
                </a:endParaRPr>
              </a:p>
            </p:txBody>
          </p:sp>
          <p:sp>
            <p:nvSpPr>
              <p:cNvPr id="14" name="Text Box 2">
                <a:extLst>
                  <a:ext uri="{FF2B5EF4-FFF2-40B4-BE49-F238E27FC236}">
                    <a16:creationId xmlns:a16="http://schemas.microsoft.com/office/drawing/2014/main" id="{756554CA-0994-B66B-6660-4392428BAB0D}"/>
                  </a:ext>
                </a:extLst>
              </p:cNvPr>
              <p:cNvSpPr txBox="1">
                <a:spLocks noChangeArrowheads="1"/>
              </p:cNvSpPr>
              <p:nvPr/>
            </p:nvSpPr>
            <p:spPr bwMode="auto">
              <a:xfrm>
                <a:off x="1486958" y="851455"/>
                <a:ext cx="3879708" cy="389406"/>
              </a:xfrm>
              <a:prstGeom prst="rect">
                <a:avLst/>
              </a:prstGeom>
              <a:solidFill>
                <a:schemeClr val="accent6">
                  <a:lumMod val="40000"/>
                  <a:lumOff val="60000"/>
                </a:schemeClr>
              </a:solidFill>
              <a:ln w="9525">
                <a:solidFill>
                  <a:srgbClr val="000000"/>
                </a:solidFill>
                <a:miter lim="800000"/>
                <a:headEnd/>
                <a:tailEnd/>
              </a:ln>
            </p:spPr>
            <p:txBody>
              <a:bodyPr rot="0" vert="horz" wrap="square" lIns="91440" tIns="45720" rIns="91440" bIns="45720" anchor="t" anchorCtr="0">
                <a:noAutofit/>
              </a:bodyPr>
              <a:lstStyle/>
              <a:p>
                <a:pPr marL="0" marR="0" algn="ctr">
                  <a:lnSpc>
                    <a:spcPct val="150000"/>
                  </a:lnSpc>
                  <a:spcBef>
                    <a:spcPts val="0"/>
                  </a:spcBef>
                  <a:spcAft>
                    <a:spcPts val="0"/>
                  </a:spcAft>
                </a:pPr>
                <a:r>
                  <a:rPr lang="en-US" sz="800" i="1" kern="1200" dirty="0">
                    <a:effectLst/>
                    <a:latin typeface="Arial" panose="020B0604020202020204" pitchFamily="34" charset="0"/>
                    <a:ea typeface="Calibri" panose="020F0502020204030204" pitchFamily="34" charset="0"/>
                    <a:cs typeface="Arial" panose="020B0604020202020204" pitchFamily="34" charset="0"/>
                  </a:rPr>
                  <a:t>Assess study exposures, covariates, and outcomes</a:t>
                </a:r>
                <a:endParaRPr lang="en-US" sz="800" dirty="0">
                  <a:effectLst/>
                  <a:latin typeface="Arial" panose="020B0604020202020204" pitchFamily="34" charset="0"/>
                  <a:ea typeface="Calibri" panose="020F0502020204030204" pitchFamily="34" charset="0"/>
                  <a:cs typeface="Arial" panose="020B0604020202020204" pitchFamily="34" charset="0"/>
                </a:endParaRPr>
              </a:p>
            </p:txBody>
          </p:sp>
          <p:sp>
            <p:nvSpPr>
              <p:cNvPr id="15" name="Text Box 2">
                <a:extLst>
                  <a:ext uri="{FF2B5EF4-FFF2-40B4-BE49-F238E27FC236}">
                    <a16:creationId xmlns:a16="http://schemas.microsoft.com/office/drawing/2014/main" id="{B141AF5B-8621-E323-98DD-ACC256897D5A}"/>
                  </a:ext>
                </a:extLst>
              </p:cNvPr>
              <p:cNvSpPr txBox="1">
                <a:spLocks noChangeArrowheads="1"/>
              </p:cNvSpPr>
              <p:nvPr/>
            </p:nvSpPr>
            <p:spPr bwMode="auto">
              <a:xfrm>
                <a:off x="14353" y="1244722"/>
                <a:ext cx="4127583" cy="382444"/>
              </a:xfrm>
              <a:prstGeom prst="rect">
                <a:avLst/>
              </a:prstGeom>
              <a:solidFill>
                <a:schemeClr val="accent2">
                  <a:lumMod val="20000"/>
                  <a:lumOff val="80000"/>
                </a:schemeClr>
              </a:solidFill>
              <a:ln w="9525">
                <a:solidFill>
                  <a:srgbClr val="000000"/>
                </a:solidFill>
                <a:miter lim="800000"/>
                <a:headEnd/>
                <a:tailEnd/>
              </a:ln>
            </p:spPr>
            <p:txBody>
              <a:bodyPr rot="0" vert="horz" wrap="square" lIns="91440" tIns="45720" rIns="91440" bIns="45720" anchor="t" anchorCtr="0">
                <a:noAutofit/>
              </a:bodyPr>
              <a:lstStyle/>
              <a:p>
                <a:pPr marL="0" marR="0" algn="ctr">
                  <a:lnSpc>
                    <a:spcPct val="150000"/>
                  </a:lnSpc>
                  <a:spcBef>
                    <a:spcPts val="0"/>
                  </a:spcBef>
                  <a:spcAft>
                    <a:spcPts val="0"/>
                  </a:spcAft>
                </a:pPr>
                <a:r>
                  <a:rPr lang="en-US" sz="800" b="1" kern="1200" dirty="0">
                    <a:effectLst/>
                    <a:latin typeface="Arial" panose="020B0604020202020204" pitchFamily="34" charset="0"/>
                    <a:ea typeface="Calibri" panose="020F0502020204030204" pitchFamily="34" charset="0"/>
                    <a:cs typeface="Arial" panose="020B0604020202020204" pitchFamily="34" charset="0"/>
                  </a:rPr>
                  <a:t>Look-back period: </a:t>
                </a:r>
                <a:r>
                  <a:rPr lang="en-US" sz="800" i="1" kern="1200" dirty="0">
                    <a:effectLst/>
                    <a:latin typeface="Arial" panose="020B0604020202020204" pitchFamily="34" charset="0"/>
                    <a:ea typeface="Calibri" panose="020F0502020204030204" pitchFamily="34" charset="0"/>
                    <a:cs typeface="Arial" panose="020B0604020202020204" pitchFamily="34" charset="0"/>
                  </a:rPr>
                  <a:t>Assess baseline comorbidities, preparative therapies*</a:t>
                </a:r>
                <a:endParaRPr lang="en-US" sz="800" dirty="0">
                  <a:effectLst/>
                  <a:latin typeface="Arial" panose="020B0604020202020204" pitchFamily="34" charset="0"/>
                  <a:ea typeface="Calibri" panose="020F0502020204030204" pitchFamily="34" charset="0"/>
                  <a:cs typeface="Arial" panose="020B0604020202020204" pitchFamily="34" charset="0"/>
                </a:endParaRPr>
              </a:p>
            </p:txBody>
          </p:sp>
          <p:sp>
            <p:nvSpPr>
              <p:cNvPr id="16" name="Arrow: Left-Right 15">
                <a:extLst>
                  <a:ext uri="{FF2B5EF4-FFF2-40B4-BE49-F238E27FC236}">
                    <a16:creationId xmlns:a16="http://schemas.microsoft.com/office/drawing/2014/main" id="{012ED568-861C-718D-0463-1FEFBCB851CE}"/>
                  </a:ext>
                </a:extLst>
              </p:cNvPr>
              <p:cNvSpPr/>
              <p:nvPr/>
            </p:nvSpPr>
            <p:spPr>
              <a:xfrm>
                <a:off x="15270" y="44691"/>
                <a:ext cx="5357556" cy="390613"/>
              </a:xfrm>
              <a:prstGeom prst="leftRightArrow">
                <a:avLst/>
              </a:prstGeom>
              <a:no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sz="800" dirty="0"/>
              </a:p>
            </p:txBody>
          </p:sp>
        </p:grpSp>
      </p:grpSp>
      <p:sp>
        <p:nvSpPr>
          <p:cNvPr id="18" name="Footer Placeholder 3">
            <a:extLst>
              <a:ext uri="{FF2B5EF4-FFF2-40B4-BE49-F238E27FC236}">
                <a16:creationId xmlns:a16="http://schemas.microsoft.com/office/drawing/2014/main" id="{F125DAD9-4A50-A53B-5268-4AC0E793B12D}"/>
              </a:ext>
            </a:extLst>
          </p:cNvPr>
          <p:cNvSpPr>
            <a:spLocks noGrp="1"/>
          </p:cNvSpPr>
          <p:nvPr>
            <p:ph type="ftr" sz="quarter" idx="3"/>
          </p:nvPr>
        </p:nvSpPr>
        <p:spPr>
          <a:xfrm>
            <a:off x="34502" y="4719988"/>
            <a:ext cx="8788398" cy="230832"/>
          </a:xfrm>
        </p:spPr>
        <p:txBody>
          <a:bodyPr/>
          <a:lstStyle/>
          <a:p>
            <a:r>
              <a:rPr lang="en-US"/>
              <a:t>* Baseline comorbidities were assessed within 365 days prior to index date; Preparative therapies were searched up to 180 days prior to index date.  </a:t>
            </a:r>
            <a:endParaRPr lang="en-US" dirty="0"/>
          </a:p>
        </p:txBody>
      </p:sp>
      <p:sp>
        <p:nvSpPr>
          <p:cNvPr id="19" name="TextBox 18">
            <a:extLst>
              <a:ext uri="{FF2B5EF4-FFF2-40B4-BE49-F238E27FC236}">
                <a16:creationId xmlns:a16="http://schemas.microsoft.com/office/drawing/2014/main" id="{3B4615B2-7ED7-EE3E-19F9-D5F0ED3D1FC6}"/>
              </a:ext>
            </a:extLst>
          </p:cNvPr>
          <p:cNvSpPr txBox="1"/>
          <p:nvPr/>
        </p:nvSpPr>
        <p:spPr>
          <a:xfrm>
            <a:off x="6496637" y="1681913"/>
            <a:ext cx="725625" cy="276999"/>
          </a:xfrm>
          <a:prstGeom prst="rect">
            <a:avLst/>
          </a:prstGeom>
          <a:noFill/>
        </p:spPr>
        <p:txBody>
          <a:bodyPr wrap="square" rtlCol="0">
            <a:spAutoFit/>
          </a:bodyPr>
          <a:lstStyle/>
          <a:p>
            <a:r>
              <a:rPr lang="en-US" sz="1200" dirty="0">
                <a:latin typeface="Arial" panose="020B0604020202020204" pitchFamily="34" charset="0"/>
                <a:cs typeface="Arial" panose="020B0604020202020204" pitchFamily="34" charset="0"/>
              </a:rPr>
              <a:t>4/30/21</a:t>
            </a:r>
          </a:p>
        </p:txBody>
      </p:sp>
      <p:sp>
        <p:nvSpPr>
          <p:cNvPr id="20" name="TextBox 19">
            <a:extLst>
              <a:ext uri="{FF2B5EF4-FFF2-40B4-BE49-F238E27FC236}">
                <a16:creationId xmlns:a16="http://schemas.microsoft.com/office/drawing/2014/main" id="{121E2057-69D0-BB80-F652-58B5F4057077}"/>
              </a:ext>
            </a:extLst>
          </p:cNvPr>
          <p:cNvSpPr txBox="1"/>
          <p:nvPr/>
        </p:nvSpPr>
        <p:spPr>
          <a:xfrm>
            <a:off x="2293083" y="1686707"/>
            <a:ext cx="682398" cy="276999"/>
          </a:xfrm>
          <a:prstGeom prst="rect">
            <a:avLst/>
          </a:prstGeom>
          <a:noFill/>
        </p:spPr>
        <p:txBody>
          <a:bodyPr wrap="square" rtlCol="0">
            <a:spAutoFit/>
          </a:bodyPr>
          <a:lstStyle/>
          <a:p>
            <a:r>
              <a:rPr lang="en-US" sz="1200" dirty="0">
                <a:latin typeface="Arial" panose="020B0604020202020204" pitchFamily="34" charset="0"/>
                <a:cs typeface="Arial" panose="020B0604020202020204" pitchFamily="34" charset="0"/>
              </a:rPr>
              <a:t>1/1/17</a:t>
            </a:r>
          </a:p>
        </p:txBody>
      </p:sp>
      <p:sp>
        <p:nvSpPr>
          <p:cNvPr id="21" name="TextBox 20">
            <a:extLst>
              <a:ext uri="{FF2B5EF4-FFF2-40B4-BE49-F238E27FC236}">
                <a16:creationId xmlns:a16="http://schemas.microsoft.com/office/drawing/2014/main" id="{921FDABD-7788-6BD7-059C-10A936E5380C}"/>
              </a:ext>
            </a:extLst>
          </p:cNvPr>
          <p:cNvSpPr txBox="1"/>
          <p:nvPr/>
        </p:nvSpPr>
        <p:spPr>
          <a:xfrm>
            <a:off x="8315342" y="1681913"/>
            <a:ext cx="815926" cy="276999"/>
          </a:xfrm>
          <a:prstGeom prst="rect">
            <a:avLst/>
          </a:prstGeom>
          <a:noFill/>
        </p:spPr>
        <p:txBody>
          <a:bodyPr wrap="square" rtlCol="0">
            <a:spAutoFit/>
          </a:bodyPr>
          <a:lstStyle/>
          <a:p>
            <a:r>
              <a:rPr lang="en-US" sz="1200" dirty="0">
                <a:latin typeface="Arial" panose="020B0604020202020204" pitchFamily="34" charset="0"/>
                <a:cs typeface="Arial" panose="020B0604020202020204" pitchFamily="34" charset="0"/>
              </a:rPr>
              <a:t>10/31/21</a:t>
            </a:r>
          </a:p>
        </p:txBody>
      </p:sp>
      <p:sp>
        <p:nvSpPr>
          <p:cNvPr id="22" name="TextBox 21">
            <a:extLst>
              <a:ext uri="{FF2B5EF4-FFF2-40B4-BE49-F238E27FC236}">
                <a16:creationId xmlns:a16="http://schemas.microsoft.com/office/drawing/2014/main" id="{359A14FD-76A5-AC30-C2C9-4492F8FE168C}"/>
              </a:ext>
            </a:extLst>
          </p:cNvPr>
          <p:cNvSpPr txBox="1"/>
          <p:nvPr/>
        </p:nvSpPr>
        <p:spPr>
          <a:xfrm>
            <a:off x="69513" y="1686707"/>
            <a:ext cx="682398" cy="276999"/>
          </a:xfrm>
          <a:prstGeom prst="rect">
            <a:avLst/>
          </a:prstGeom>
          <a:noFill/>
        </p:spPr>
        <p:txBody>
          <a:bodyPr wrap="square" rtlCol="0">
            <a:spAutoFit/>
          </a:bodyPr>
          <a:lstStyle/>
          <a:p>
            <a:r>
              <a:rPr lang="en-US" sz="1200" dirty="0">
                <a:latin typeface="Arial" panose="020B0604020202020204" pitchFamily="34" charset="0"/>
                <a:cs typeface="Arial" panose="020B0604020202020204" pitchFamily="34" charset="0"/>
              </a:rPr>
              <a:t>1/1/16</a:t>
            </a:r>
          </a:p>
        </p:txBody>
      </p:sp>
    </p:spTree>
    <p:extLst>
      <p:ext uri="{BB962C8B-B14F-4D97-AF65-F5344CB8AC3E}">
        <p14:creationId xmlns:p14="http://schemas.microsoft.com/office/powerpoint/2010/main" val="23687847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4972CAE2-6F17-074E-BF86-95B62E5ADFAC}"/>
              </a:ext>
            </a:extLst>
          </p:cNvPr>
          <p:cNvSpPr/>
          <p:nvPr/>
        </p:nvSpPr>
        <p:spPr>
          <a:xfrm>
            <a:off x="303233" y="2710721"/>
            <a:ext cx="8379724" cy="165829"/>
          </a:xfrm>
          <a:prstGeom prst="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7B342672-FC6E-89C1-7417-FE306B76C54B}"/>
              </a:ext>
            </a:extLst>
          </p:cNvPr>
          <p:cNvSpPr/>
          <p:nvPr/>
        </p:nvSpPr>
        <p:spPr>
          <a:xfrm>
            <a:off x="2091128" y="3777541"/>
            <a:ext cx="6576462" cy="629702"/>
          </a:xfrm>
          <a:prstGeom prst="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E2E34C5-3872-4D57-B4E7-6D18778D01EF}"/>
              </a:ext>
            </a:extLst>
          </p:cNvPr>
          <p:cNvSpPr>
            <a:spLocks noGrp="1"/>
          </p:cNvSpPr>
          <p:nvPr>
            <p:ph type="title"/>
          </p:nvPr>
        </p:nvSpPr>
        <p:spPr/>
        <p:txBody>
          <a:bodyPr/>
          <a:lstStyle/>
          <a:p>
            <a:r>
              <a:rPr lang="en-US" dirty="0"/>
              <a:t>Results – Study Population</a:t>
            </a:r>
          </a:p>
        </p:txBody>
      </p:sp>
      <p:sp>
        <p:nvSpPr>
          <p:cNvPr id="10" name="Content Placeholder 2">
            <a:extLst>
              <a:ext uri="{FF2B5EF4-FFF2-40B4-BE49-F238E27FC236}">
                <a16:creationId xmlns:a16="http://schemas.microsoft.com/office/drawing/2014/main" id="{E6F245AE-874E-4025-9799-863AD90E5CA9}"/>
              </a:ext>
            </a:extLst>
          </p:cNvPr>
          <p:cNvSpPr>
            <a:spLocks noGrp="1"/>
          </p:cNvSpPr>
          <p:nvPr>
            <p:ph idx="1"/>
          </p:nvPr>
        </p:nvSpPr>
        <p:spPr>
          <a:xfrm>
            <a:off x="177800" y="868680"/>
            <a:ext cx="8788400" cy="3899388"/>
          </a:xfrm>
        </p:spPr>
        <p:txBody>
          <a:bodyPr/>
          <a:lstStyle/>
          <a:p>
            <a:r>
              <a:rPr lang="en-US" sz="1600" dirty="0"/>
              <a:t>852 patients were included: 208 with CAR T and 644 with auto- and </a:t>
            </a:r>
            <a:r>
              <a:rPr lang="en-US" sz="1600" dirty="0" err="1"/>
              <a:t>allo</a:t>
            </a:r>
            <a:r>
              <a:rPr lang="en-US" sz="1600" dirty="0"/>
              <a:t>-SCT procedure</a:t>
            </a:r>
          </a:p>
          <a:p>
            <a:r>
              <a:rPr lang="en-US" sz="1600" dirty="0"/>
              <a:t>Overall, the mean age was 60 years. 38.6% of patients were female, and 76.8% were white</a:t>
            </a:r>
          </a:p>
          <a:p>
            <a:r>
              <a:rPr lang="en-US" sz="1600" dirty="0"/>
              <a:t>Key characteristics (age, sex, race, health coverage, comorbidity) were similar across procedure types</a:t>
            </a:r>
          </a:p>
          <a:p>
            <a:r>
              <a:rPr lang="en-US" sz="1600" dirty="0"/>
              <a:t>The most prevalent comorbidities were diabetes, chronic pulmonary disease, and renal disease*</a:t>
            </a:r>
          </a:p>
        </p:txBody>
      </p:sp>
      <p:sp>
        <p:nvSpPr>
          <p:cNvPr id="5" name="Slide Number Placeholder 4">
            <a:extLst>
              <a:ext uri="{FF2B5EF4-FFF2-40B4-BE49-F238E27FC236}">
                <a16:creationId xmlns:a16="http://schemas.microsoft.com/office/drawing/2014/main" id="{E677588F-5E5F-4E96-A02F-69B70BBAFC9E}"/>
              </a:ext>
            </a:extLst>
          </p:cNvPr>
          <p:cNvSpPr>
            <a:spLocks noGrp="1"/>
          </p:cNvSpPr>
          <p:nvPr>
            <p:ph type="sldNum" sz="quarter" idx="11"/>
          </p:nvPr>
        </p:nvSpPr>
        <p:spPr/>
        <p:txBody>
          <a:bodyPr/>
          <a:lstStyle/>
          <a:p>
            <a:pPr>
              <a:defRPr/>
            </a:pPr>
            <a:fld id="{5C56CD90-8224-413F-A5C5-11C249D26586}" type="slidenum">
              <a:rPr lang="en-US" smtClean="0"/>
              <a:pPr>
                <a:defRPr/>
              </a:pPr>
              <a:t>5</a:t>
            </a:fld>
            <a:endParaRPr lang="en-US" dirty="0"/>
          </a:p>
        </p:txBody>
      </p:sp>
      <p:sp>
        <p:nvSpPr>
          <p:cNvPr id="4" name="Footer Placeholder 3">
            <a:extLst>
              <a:ext uri="{FF2B5EF4-FFF2-40B4-BE49-F238E27FC236}">
                <a16:creationId xmlns:a16="http://schemas.microsoft.com/office/drawing/2014/main" id="{4FC94234-1FDC-4A44-B3D6-099D1A464A2F}"/>
              </a:ext>
            </a:extLst>
          </p:cNvPr>
          <p:cNvSpPr>
            <a:spLocks noGrp="1"/>
          </p:cNvSpPr>
          <p:nvPr>
            <p:ph type="ftr" sz="quarter" idx="3"/>
          </p:nvPr>
        </p:nvSpPr>
        <p:spPr>
          <a:xfrm>
            <a:off x="0" y="4721018"/>
            <a:ext cx="7836408" cy="230832"/>
          </a:xfrm>
        </p:spPr>
        <p:txBody>
          <a:bodyPr/>
          <a:lstStyle/>
          <a:p>
            <a:pPr>
              <a:defRPr/>
            </a:pPr>
            <a:r>
              <a:rPr lang="en-US" dirty="0"/>
              <a:t>*Excluding malignancy</a:t>
            </a:r>
            <a:r>
              <a:rPr lang="en-US"/>
              <a:t>; **Key comorbidity </a:t>
            </a:r>
            <a:r>
              <a:rPr lang="en-US" dirty="0"/>
              <a:t>with &gt; 5% incidence in any of the study group.</a:t>
            </a:r>
          </a:p>
        </p:txBody>
      </p:sp>
      <p:sp>
        <p:nvSpPr>
          <p:cNvPr id="11" name="Content Placeholder 2">
            <a:extLst>
              <a:ext uri="{FF2B5EF4-FFF2-40B4-BE49-F238E27FC236}">
                <a16:creationId xmlns:a16="http://schemas.microsoft.com/office/drawing/2014/main" id="{1EC0F34D-6765-06CE-4CBA-208E0F9EB4DB}"/>
              </a:ext>
            </a:extLst>
          </p:cNvPr>
          <p:cNvSpPr txBox="1">
            <a:spLocks/>
          </p:cNvSpPr>
          <p:nvPr/>
        </p:nvSpPr>
        <p:spPr>
          <a:xfrm>
            <a:off x="177800" y="868680"/>
            <a:ext cx="8788400" cy="3095614"/>
          </a:xfrm>
          <a:prstGeom prst="rect">
            <a:avLst/>
          </a:prstGeom>
        </p:spPr>
        <p:txBody>
          <a:bodyPr vert="horz" lIns="0" tIns="0" rIns="0" bIns="0" rtlCol="0" anchor="t" anchorCtr="0">
            <a:noAutofit/>
          </a:bodyPr>
          <a:lstStyle>
            <a:lvl1pPr marL="169329" indent="-169329" algn="l" defTabSz="683667" rtl="0" fontAlgn="base">
              <a:spcBef>
                <a:spcPct val="0"/>
              </a:spcBef>
              <a:spcAft>
                <a:spcPts val="300"/>
              </a:spcAft>
              <a:buClr>
                <a:schemeClr val="accent1"/>
              </a:buClr>
              <a:buFont typeface="Arial" panose="020B0604020202020204" pitchFamily="34" charset="0"/>
              <a:buChar char="•"/>
              <a:defRPr sz="2000" kern="1200">
                <a:solidFill>
                  <a:schemeClr val="tx1"/>
                </a:solidFill>
                <a:latin typeface="+mn-lt"/>
                <a:ea typeface="+mn-ea"/>
                <a:cs typeface="+mn-cs"/>
              </a:defRPr>
            </a:lvl1pPr>
            <a:lvl2pPr marL="512221" indent="-169329" algn="l" defTabSz="683667" rtl="0" fontAlgn="base">
              <a:spcBef>
                <a:spcPct val="0"/>
              </a:spcBef>
              <a:spcAft>
                <a:spcPts val="300"/>
              </a:spcAft>
              <a:buClr>
                <a:schemeClr val="accent1"/>
              </a:buClr>
              <a:buFont typeface=".AppleSystemUIFont"/>
              <a:buChar char="-"/>
              <a:defRPr sz="1733" kern="1200">
                <a:solidFill>
                  <a:schemeClr val="tx1"/>
                </a:solidFill>
                <a:latin typeface="+mn-lt"/>
                <a:ea typeface="+mn-ea"/>
                <a:cs typeface="+mn-cs"/>
              </a:defRPr>
            </a:lvl2pPr>
            <a:lvl3pPr marL="855112" indent="-169329" algn="l" defTabSz="683667" rtl="0" fontAlgn="base">
              <a:spcBef>
                <a:spcPct val="0"/>
              </a:spcBef>
              <a:spcAft>
                <a:spcPts val="300"/>
              </a:spcAft>
              <a:buClr>
                <a:schemeClr val="accent1"/>
              </a:buClr>
              <a:buFont typeface="Arial" panose="020B0604020202020204" pitchFamily="34" charset="0"/>
              <a:buChar char="•"/>
              <a:defRPr sz="1600" kern="1200">
                <a:solidFill>
                  <a:schemeClr val="tx1"/>
                </a:solidFill>
                <a:latin typeface="+mn-lt"/>
                <a:ea typeface="+mn-ea"/>
                <a:cs typeface="+mn-cs"/>
              </a:defRPr>
            </a:lvl3pPr>
            <a:lvl4pPr marL="1198003" indent="-169329" algn="l" defTabSz="683667" rtl="0" fontAlgn="base">
              <a:spcBef>
                <a:spcPct val="0"/>
              </a:spcBef>
              <a:spcAft>
                <a:spcPts val="300"/>
              </a:spcAft>
              <a:buClr>
                <a:schemeClr val="accent1"/>
              </a:buClr>
              <a:buFont typeface=".AppleSystemUIFont"/>
              <a:buChar char="-"/>
              <a:defRPr sz="1200" kern="1200">
                <a:solidFill>
                  <a:schemeClr val="tx1"/>
                </a:solidFill>
                <a:latin typeface="+mn-lt"/>
                <a:ea typeface="+mn-ea"/>
                <a:cs typeface="+mn-cs"/>
              </a:defRPr>
            </a:lvl4pPr>
            <a:lvl5pPr marL="1540895" indent="-169329" algn="l" defTabSz="683667" rtl="0" fontAlgn="base">
              <a:spcBef>
                <a:spcPct val="0"/>
              </a:spcBef>
              <a:spcAft>
                <a:spcPts val="300"/>
              </a:spcAft>
              <a:buClr>
                <a:schemeClr val="accent1"/>
              </a:buClr>
              <a:buFont typeface="Arial" panose="020B0604020202020204" pitchFamily="34" charset="0"/>
              <a:buChar char="•"/>
              <a:defRPr sz="1200" kern="1200">
                <a:solidFill>
                  <a:schemeClr val="tx1"/>
                </a:solidFill>
                <a:latin typeface="+mn-lt"/>
                <a:ea typeface="+mn-ea"/>
                <a:cs typeface="+mn-cs"/>
              </a:defRPr>
            </a:lvl5pPr>
            <a:lvl6pPr marL="1885810" indent="-171438" algn="l" defTabSz="685750" rtl="0" eaLnBrk="1" latinLnBrk="0" hangingPunct="1">
              <a:lnSpc>
                <a:spcPct val="90000"/>
              </a:lnSpc>
              <a:spcBef>
                <a:spcPts val="375"/>
              </a:spcBef>
              <a:buFont typeface="Arial"/>
              <a:buChar char="•"/>
              <a:defRPr sz="1351" kern="1200">
                <a:solidFill>
                  <a:schemeClr val="tx1"/>
                </a:solidFill>
                <a:latin typeface="+mn-lt"/>
                <a:ea typeface="+mn-ea"/>
                <a:cs typeface="+mn-cs"/>
              </a:defRPr>
            </a:lvl6pPr>
            <a:lvl7pPr marL="2228683" indent="-171438" algn="l" defTabSz="685750" rtl="0" eaLnBrk="1" latinLnBrk="0" hangingPunct="1">
              <a:lnSpc>
                <a:spcPct val="90000"/>
              </a:lnSpc>
              <a:spcBef>
                <a:spcPts val="375"/>
              </a:spcBef>
              <a:buFont typeface="Arial"/>
              <a:buChar char="•"/>
              <a:defRPr sz="1351" kern="1200">
                <a:solidFill>
                  <a:schemeClr val="tx1"/>
                </a:solidFill>
                <a:latin typeface="+mn-lt"/>
                <a:ea typeface="+mn-ea"/>
                <a:cs typeface="+mn-cs"/>
              </a:defRPr>
            </a:lvl7pPr>
            <a:lvl8pPr marL="2571558" indent="-171438" algn="l" defTabSz="685750" rtl="0" eaLnBrk="1" latinLnBrk="0" hangingPunct="1">
              <a:lnSpc>
                <a:spcPct val="90000"/>
              </a:lnSpc>
              <a:spcBef>
                <a:spcPts val="375"/>
              </a:spcBef>
              <a:buFont typeface="Arial"/>
              <a:buChar char="•"/>
              <a:defRPr sz="1351" kern="1200">
                <a:solidFill>
                  <a:schemeClr val="tx1"/>
                </a:solidFill>
                <a:latin typeface="+mn-lt"/>
                <a:ea typeface="+mn-ea"/>
                <a:cs typeface="+mn-cs"/>
              </a:defRPr>
            </a:lvl8pPr>
            <a:lvl9pPr marL="2914434" indent="-171438" algn="l" defTabSz="685750" rtl="0" eaLnBrk="1" latinLnBrk="0" hangingPunct="1">
              <a:lnSpc>
                <a:spcPct val="90000"/>
              </a:lnSpc>
              <a:spcBef>
                <a:spcPts val="375"/>
              </a:spcBef>
              <a:buFont typeface="Arial"/>
              <a:buChar char="•"/>
              <a:defRPr sz="1351" kern="1200">
                <a:solidFill>
                  <a:schemeClr val="tx1"/>
                </a:solidFill>
                <a:latin typeface="+mn-lt"/>
                <a:ea typeface="+mn-ea"/>
                <a:cs typeface="+mn-cs"/>
              </a:defRPr>
            </a:lvl9pPr>
          </a:lstStyle>
          <a:p>
            <a:pPr marL="0" indent="0" eaLnBrk="1" hangingPunct="1">
              <a:buFont typeface="Arial" panose="020B0604020202020204" pitchFamily="34" charset="0"/>
              <a:buNone/>
            </a:pPr>
            <a:endParaRPr lang="en-US" sz="1800" dirty="0"/>
          </a:p>
        </p:txBody>
      </p:sp>
      <p:sp>
        <p:nvSpPr>
          <p:cNvPr id="12" name="Rectangle 11">
            <a:extLst>
              <a:ext uri="{FF2B5EF4-FFF2-40B4-BE49-F238E27FC236}">
                <a16:creationId xmlns:a16="http://schemas.microsoft.com/office/drawing/2014/main" id="{7A5BC2C1-DE3D-5CE4-789F-21B07E12A999}"/>
              </a:ext>
            </a:extLst>
          </p:cNvPr>
          <p:cNvSpPr/>
          <p:nvPr/>
        </p:nvSpPr>
        <p:spPr>
          <a:xfrm>
            <a:off x="2082271" y="3168738"/>
            <a:ext cx="6576463" cy="600851"/>
          </a:xfrm>
          <a:prstGeom prst="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7" name="Table 11">
            <a:extLst>
              <a:ext uri="{FF2B5EF4-FFF2-40B4-BE49-F238E27FC236}">
                <a16:creationId xmlns:a16="http://schemas.microsoft.com/office/drawing/2014/main" id="{6698C486-FF0C-605D-0B64-AC341A62CE12}"/>
              </a:ext>
            </a:extLst>
          </p:cNvPr>
          <p:cNvGraphicFramePr>
            <a:graphicFrameLocks noGrp="1"/>
          </p:cNvGraphicFramePr>
          <p:nvPr>
            <p:extLst>
              <p:ext uri="{D42A27DB-BD31-4B8C-83A1-F6EECF244321}">
                <p14:modId xmlns:p14="http://schemas.microsoft.com/office/powerpoint/2010/main" val="4034254238"/>
              </p:ext>
            </p:extLst>
          </p:nvPr>
        </p:nvGraphicFramePr>
        <p:xfrm>
          <a:off x="303233" y="2024225"/>
          <a:ext cx="8383567" cy="2525018"/>
        </p:xfrm>
        <a:graphic>
          <a:graphicData uri="http://schemas.openxmlformats.org/drawingml/2006/table">
            <a:tbl>
              <a:tblPr firstRow="1" firstCol="1" bandRow="1"/>
              <a:tblGrid>
                <a:gridCol w="1779140">
                  <a:extLst>
                    <a:ext uri="{9D8B030D-6E8A-4147-A177-3AD203B41FA5}">
                      <a16:colId xmlns:a16="http://schemas.microsoft.com/office/drawing/2014/main" val="3044639012"/>
                    </a:ext>
                  </a:extLst>
                </a:gridCol>
                <a:gridCol w="1934662">
                  <a:extLst>
                    <a:ext uri="{9D8B030D-6E8A-4147-A177-3AD203B41FA5}">
                      <a16:colId xmlns:a16="http://schemas.microsoft.com/office/drawing/2014/main" val="2427456103"/>
                    </a:ext>
                  </a:extLst>
                </a:gridCol>
                <a:gridCol w="340898">
                  <a:extLst>
                    <a:ext uri="{9D8B030D-6E8A-4147-A177-3AD203B41FA5}">
                      <a16:colId xmlns:a16="http://schemas.microsoft.com/office/drawing/2014/main" val="3301457282"/>
                    </a:ext>
                  </a:extLst>
                </a:gridCol>
                <a:gridCol w="466282">
                  <a:extLst>
                    <a:ext uri="{9D8B030D-6E8A-4147-A177-3AD203B41FA5}">
                      <a16:colId xmlns:a16="http://schemas.microsoft.com/office/drawing/2014/main" val="3052795271"/>
                    </a:ext>
                  </a:extLst>
                </a:gridCol>
                <a:gridCol w="319327">
                  <a:extLst>
                    <a:ext uri="{9D8B030D-6E8A-4147-A177-3AD203B41FA5}">
                      <a16:colId xmlns:a16="http://schemas.microsoft.com/office/drawing/2014/main" val="3743568241"/>
                    </a:ext>
                  </a:extLst>
                </a:gridCol>
                <a:gridCol w="345335">
                  <a:extLst>
                    <a:ext uri="{9D8B030D-6E8A-4147-A177-3AD203B41FA5}">
                      <a16:colId xmlns:a16="http://schemas.microsoft.com/office/drawing/2014/main" val="1138353777"/>
                    </a:ext>
                  </a:extLst>
                </a:gridCol>
                <a:gridCol w="1183342">
                  <a:extLst>
                    <a:ext uri="{9D8B030D-6E8A-4147-A177-3AD203B41FA5}">
                      <a16:colId xmlns:a16="http://schemas.microsoft.com/office/drawing/2014/main" val="920624052"/>
                    </a:ext>
                  </a:extLst>
                </a:gridCol>
                <a:gridCol w="414165">
                  <a:extLst>
                    <a:ext uri="{9D8B030D-6E8A-4147-A177-3AD203B41FA5}">
                      <a16:colId xmlns:a16="http://schemas.microsoft.com/office/drawing/2014/main" val="1550194243"/>
                    </a:ext>
                  </a:extLst>
                </a:gridCol>
                <a:gridCol w="437363">
                  <a:extLst>
                    <a:ext uri="{9D8B030D-6E8A-4147-A177-3AD203B41FA5}">
                      <a16:colId xmlns:a16="http://schemas.microsoft.com/office/drawing/2014/main" val="3465048165"/>
                    </a:ext>
                  </a:extLst>
                </a:gridCol>
                <a:gridCol w="1163053">
                  <a:extLst>
                    <a:ext uri="{9D8B030D-6E8A-4147-A177-3AD203B41FA5}">
                      <a16:colId xmlns:a16="http://schemas.microsoft.com/office/drawing/2014/main" val="167151505"/>
                    </a:ext>
                  </a:extLst>
                </a:gridCol>
              </a:tblGrid>
              <a:tr h="150967">
                <a:tc gridSpan="2">
                  <a:txBody>
                    <a:bodyPr/>
                    <a:lstStyle/>
                    <a:p>
                      <a:pPr marL="0" marR="0" algn="ctr">
                        <a:lnSpc>
                          <a:spcPct val="107000"/>
                        </a:lnSpc>
                        <a:spcBef>
                          <a:spcPts val="0"/>
                        </a:spcBef>
                        <a:spcAft>
                          <a:spcPts val="0"/>
                        </a:spcAft>
                      </a:pPr>
                      <a:r>
                        <a:rPr lang="en-US" sz="9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900" dirty="0">
                        <a:effectLst/>
                        <a:latin typeface="Calibri" panose="020F0502020204030204" pitchFamily="34" charset="0"/>
                        <a:ea typeface="Calibri" panose="020F0502020204030204" pitchFamily="34" charset="0"/>
                        <a:cs typeface="Times New Roman" panose="02020603050405020304" pitchFamily="18" charset="0"/>
                      </a:endParaRPr>
                    </a:p>
                  </a:txBody>
                  <a:tcPr marL="65631" marR="6563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hMerge="1">
                  <a:txBody>
                    <a:bodyPr/>
                    <a:lstStyle/>
                    <a:p>
                      <a:endParaRPr lang="en-US"/>
                    </a:p>
                  </a:txBody>
                  <a:tcPr/>
                </a:tc>
                <a:tc gridSpan="2">
                  <a:txBody>
                    <a:bodyPr/>
                    <a:lstStyle/>
                    <a:p>
                      <a:pPr marL="0" marR="0" algn="ctr">
                        <a:lnSpc>
                          <a:spcPct val="107000"/>
                        </a:lnSpc>
                        <a:spcBef>
                          <a:spcPts val="0"/>
                        </a:spcBef>
                        <a:spcAft>
                          <a:spcPts val="0"/>
                        </a:spcAft>
                      </a:pPr>
                      <a:r>
                        <a:rPr lang="en-US" sz="900" b="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CAR T</a:t>
                      </a:r>
                      <a:endParaRPr lang="en-US" sz="900" dirty="0">
                        <a:effectLst/>
                        <a:latin typeface="Calibri" panose="020F0502020204030204" pitchFamily="34" charset="0"/>
                        <a:ea typeface="Calibri" panose="020F0502020204030204" pitchFamily="34" charset="0"/>
                        <a:cs typeface="Times New Roman" panose="02020603050405020304" pitchFamily="18" charset="0"/>
                      </a:endParaRPr>
                    </a:p>
                  </a:txBody>
                  <a:tcPr marL="65631" marR="6563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hMerge="1">
                  <a:txBody>
                    <a:bodyPr/>
                    <a:lstStyle/>
                    <a:p>
                      <a:endParaRPr lang="en-US"/>
                    </a:p>
                  </a:txBody>
                  <a:tcPr/>
                </a:tc>
                <a:tc gridSpan="2">
                  <a:txBody>
                    <a:bodyPr/>
                    <a:lstStyle/>
                    <a:p>
                      <a:pPr marL="0" marR="0" algn="ctr">
                        <a:lnSpc>
                          <a:spcPct val="107000"/>
                        </a:lnSpc>
                        <a:spcBef>
                          <a:spcPts val="0"/>
                        </a:spcBef>
                        <a:spcAft>
                          <a:spcPts val="0"/>
                        </a:spcAft>
                      </a:pPr>
                      <a:r>
                        <a:rPr lang="en-US" sz="900" b="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auto-SCT</a:t>
                      </a:r>
                      <a:endParaRPr lang="en-US" sz="900" dirty="0">
                        <a:effectLst/>
                        <a:latin typeface="Calibri" panose="020F0502020204030204" pitchFamily="34" charset="0"/>
                        <a:ea typeface="Calibri" panose="020F0502020204030204" pitchFamily="34" charset="0"/>
                        <a:cs typeface="Times New Roman" panose="02020603050405020304" pitchFamily="18" charset="0"/>
                      </a:endParaRPr>
                    </a:p>
                  </a:txBody>
                  <a:tcPr marL="65631" marR="6563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hMerge="1">
                  <a:txBody>
                    <a:bodyPr/>
                    <a:lstStyle/>
                    <a:p>
                      <a:endParaRPr lang="en-US"/>
                    </a:p>
                  </a:txBody>
                  <a:tcPr/>
                </a:tc>
                <a:tc>
                  <a:txBody>
                    <a:bodyPr/>
                    <a:lstStyle/>
                    <a:p>
                      <a:pPr marL="0" marR="0" algn="ctr">
                        <a:lnSpc>
                          <a:spcPct val="107000"/>
                        </a:lnSpc>
                        <a:spcBef>
                          <a:spcPts val="0"/>
                        </a:spcBef>
                        <a:spcAft>
                          <a:spcPts val="0"/>
                        </a:spcAft>
                      </a:pPr>
                      <a:r>
                        <a:rPr lang="en-US" sz="900" b="1" i="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p-values</a:t>
                      </a:r>
                      <a:endParaRPr lang="en-US" sz="900" i="1" dirty="0">
                        <a:effectLst/>
                        <a:latin typeface="Calibri" panose="020F0502020204030204" pitchFamily="34" charset="0"/>
                        <a:ea typeface="Calibri" panose="020F0502020204030204" pitchFamily="34" charset="0"/>
                        <a:cs typeface="Times New Roman" panose="02020603050405020304" pitchFamily="18" charset="0"/>
                      </a:endParaRPr>
                    </a:p>
                  </a:txBody>
                  <a:tcPr marL="65631" marR="65631" marT="0" marB="0" anchor="b">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noFill/>
                  </a:tcPr>
                </a:tc>
                <a:tc gridSpan="2">
                  <a:txBody>
                    <a:bodyPr/>
                    <a:lstStyle/>
                    <a:p>
                      <a:pPr marL="0" marR="0" algn="ctr">
                        <a:lnSpc>
                          <a:spcPct val="107000"/>
                        </a:lnSpc>
                        <a:spcBef>
                          <a:spcPts val="0"/>
                        </a:spcBef>
                        <a:spcAft>
                          <a:spcPts val="0"/>
                        </a:spcAft>
                      </a:pPr>
                      <a:r>
                        <a:rPr lang="en-US" sz="900" b="1" dirty="0" err="1">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allo</a:t>
                      </a:r>
                      <a:r>
                        <a:rPr lang="en-US" sz="900" b="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-SCT</a:t>
                      </a:r>
                      <a:endParaRPr lang="en-US" sz="900" dirty="0">
                        <a:effectLst/>
                        <a:latin typeface="Calibri" panose="020F0502020204030204" pitchFamily="34" charset="0"/>
                        <a:ea typeface="Calibri" panose="020F0502020204030204" pitchFamily="34" charset="0"/>
                        <a:cs typeface="Times New Roman" panose="02020603050405020304" pitchFamily="18" charset="0"/>
                      </a:endParaRPr>
                    </a:p>
                  </a:txBody>
                  <a:tcPr marL="65631" marR="65631" marT="0" marB="0" anchor="b">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hMerge="1">
                  <a:txBody>
                    <a:bodyPr/>
                    <a:lstStyle/>
                    <a:p>
                      <a:endParaRPr lang="en-US"/>
                    </a:p>
                  </a:txBody>
                  <a:tcPr/>
                </a:tc>
                <a:tc>
                  <a:txBody>
                    <a:bodyPr/>
                    <a:lstStyle/>
                    <a:p>
                      <a:pPr marL="0" marR="0" algn="ctr">
                        <a:lnSpc>
                          <a:spcPct val="107000"/>
                        </a:lnSpc>
                        <a:spcBef>
                          <a:spcPts val="0"/>
                        </a:spcBef>
                        <a:spcAft>
                          <a:spcPts val="0"/>
                        </a:spcAft>
                      </a:pPr>
                      <a:r>
                        <a:rPr lang="en-US" sz="900" b="1" i="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p-values</a:t>
                      </a:r>
                      <a:endParaRPr lang="en-US" sz="900" i="1" dirty="0">
                        <a:effectLst/>
                        <a:latin typeface="Calibri" panose="020F0502020204030204" pitchFamily="34" charset="0"/>
                        <a:ea typeface="Calibri" panose="020F0502020204030204" pitchFamily="34" charset="0"/>
                        <a:cs typeface="Times New Roman" panose="02020603050405020304" pitchFamily="18" charset="0"/>
                      </a:endParaRPr>
                    </a:p>
                  </a:txBody>
                  <a:tcPr marL="65631" marR="6563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noFill/>
                  </a:tcPr>
                </a:tc>
                <a:extLst>
                  <a:ext uri="{0D108BD9-81ED-4DB2-BD59-A6C34878D82A}">
                    <a16:rowId xmlns:a16="http://schemas.microsoft.com/office/drawing/2014/main" val="1508355926"/>
                  </a:ext>
                </a:extLst>
              </a:tr>
              <a:tr h="236160">
                <a:tc gridSpan="2">
                  <a:txBody>
                    <a:bodyPr/>
                    <a:lstStyle/>
                    <a:p>
                      <a:pPr marL="0" marR="0" algn="ctr">
                        <a:lnSpc>
                          <a:spcPct val="107000"/>
                        </a:lnSpc>
                        <a:spcBef>
                          <a:spcPts val="0"/>
                        </a:spcBef>
                        <a:spcAft>
                          <a:spcPts val="0"/>
                        </a:spcAft>
                      </a:pPr>
                      <a:r>
                        <a:rPr lang="en-US" sz="9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900" dirty="0">
                        <a:effectLst/>
                        <a:latin typeface="Calibri" panose="020F0502020204030204" pitchFamily="34" charset="0"/>
                        <a:ea typeface="Calibri" panose="020F0502020204030204" pitchFamily="34" charset="0"/>
                        <a:cs typeface="Times New Roman" panose="02020603050405020304" pitchFamily="18" charset="0"/>
                      </a:endParaRPr>
                    </a:p>
                  </a:txBody>
                  <a:tcPr marL="65631" marR="6563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hMerge="1">
                  <a:txBody>
                    <a:bodyPr/>
                    <a:lstStyle/>
                    <a:p>
                      <a:endParaRPr lang="en-US"/>
                    </a:p>
                  </a:txBody>
                  <a:tcPr/>
                </a:tc>
                <a:tc gridSpan="2">
                  <a:txBody>
                    <a:bodyPr/>
                    <a:lstStyle/>
                    <a:p>
                      <a:pPr marL="0" marR="0" algn="ctr">
                        <a:lnSpc>
                          <a:spcPct val="107000"/>
                        </a:lnSpc>
                        <a:spcBef>
                          <a:spcPts val="0"/>
                        </a:spcBef>
                        <a:spcAft>
                          <a:spcPts val="0"/>
                        </a:spcAft>
                      </a:pPr>
                      <a:r>
                        <a:rPr lang="en-US" sz="9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(N = 208)</a:t>
                      </a:r>
                      <a:endParaRPr lang="en-US" sz="900" dirty="0">
                        <a:effectLst/>
                        <a:latin typeface="Calibri" panose="020F0502020204030204" pitchFamily="34" charset="0"/>
                        <a:ea typeface="Calibri" panose="020F0502020204030204" pitchFamily="34" charset="0"/>
                        <a:cs typeface="Times New Roman" panose="02020603050405020304" pitchFamily="18" charset="0"/>
                      </a:endParaRPr>
                    </a:p>
                  </a:txBody>
                  <a:tcPr marL="65631" marR="6563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hMerge="1">
                  <a:txBody>
                    <a:bodyPr/>
                    <a:lstStyle/>
                    <a:p>
                      <a:endParaRPr lang="en-US"/>
                    </a:p>
                  </a:txBody>
                  <a:tcPr/>
                </a:tc>
                <a:tc gridSpan="2">
                  <a:txBody>
                    <a:bodyPr/>
                    <a:lstStyle/>
                    <a:p>
                      <a:pPr marL="0" marR="0" algn="ctr">
                        <a:lnSpc>
                          <a:spcPct val="107000"/>
                        </a:lnSpc>
                        <a:spcBef>
                          <a:spcPts val="0"/>
                        </a:spcBef>
                        <a:spcAft>
                          <a:spcPts val="0"/>
                        </a:spcAft>
                      </a:pPr>
                      <a:r>
                        <a:rPr lang="en-US" sz="9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(N = 595)</a:t>
                      </a:r>
                      <a:endParaRPr lang="en-US" sz="900" dirty="0">
                        <a:effectLst/>
                        <a:latin typeface="Calibri" panose="020F0502020204030204" pitchFamily="34" charset="0"/>
                        <a:ea typeface="Calibri" panose="020F0502020204030204" pitchFamily="34" charset="0"/>
                        <a:cs typeface="Times New Roman" panose="02020603050405020304" pitchFamily="18" charset="0"/>
                      </a:endParaRPr>
                    </a:p>
                  </a:txBody>
                  <a:tcPr marL="65631" marR="6563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hMerge="1">
                  <a:txBody>
                    <a:bodyPr/>
                    <a:lstStyle/>
                    <a:p>
                      <a:endParaRPr lang="en-US"/>
                    </a:p>
                  </a:txBody>
                  <a:tcPr/>
                </a:tc>
                <a:tc>
                  <a:txBody>
                    <a:bodyPr/>
                    <a:lstStyle/>
                    <a:p>
                      <a:pPr marL="0" marR="0" algn="ctr">
                        <a:lnSpc>
                          <a:spcPct val="107000"/>
                        </a:lnSpc>
                        <a:spcBef>
                          <a:spcPts val="0"/>
                        </a:spcBef>
                        <a:spcAft>
                          <a:spcPts val="0"/>
                        </a:spcAft>
                      </a:pPr>
                      <a:r>
                        <a:rPr lang="en-US" sz="9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CAR T vs auto-SCT</a:t>
                      </a:r>
                      <a:endParaRPr lang="en-US" sz="900" dirty="0">
                        <a:effectLst/>
                        <a:latin typeface="Calibri" panose="020F0502020204030204" pitchFamily="34" charset="0"/>
                        <a:ea typeface="Calibri" panose="020F0502020204030204" pitchFamily="34" charset="0"/>
                        <a:cs typeface="Times New Roman" panose="02020603050405020304" pitchFamily="18" charset="0"/>
                      </a:endParaRPr>
                    </a:p>
                  </a:txBody>
                  <a:tcPr marL="65631" marR="65631" marT="0" marB="0"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noFill/>
                  </a:tcPr>
                </a:tc>
                <a:tc gridSpan="2">
                  <a:txBody>
                    <a:bodyPr/>
                    <a:lstStyle/>
                    <a:p>
                      <a:pPr marL="0" marR="0" algn="ctr">
                        <a:lnSpc>
                          <a:spcPct val="107000"/>
                        </a:lnSpc>
                        <a:spcBef>
                          <a:spcPts val="0"/>
                        </a:spcBef>
                        <a:spcAft>
                          <a:spcPts val="0"/>
                        </a:spcAft>
                      </a:pPr>
                      <a:r>
                        <a:rPr lang="en-US" sz="9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(N=49)</a:t>
                      </a:r>
                      <a:endParaRPr lang="en-US" sz="900" dirty="0">
                        <a:effectLst/>
                        <a:latin typeface="Calibri" panose="020F0502020204030204" pitchFamily="34" charset="0"/>
                        <a:ea typeface="Calibri" panose="020F0502020204030204" pitchFamily="34" charset="0"/>
                        <a:cs typeface="Times New Roman" panose="02020603050405020304" pitchFamily="18" charset="0"/>
                      </a:endParaRPr>
                    </a:p>
                  </a:txBody>
                  <a:tcPr marL="65631" marR="65631" marT="0" marB="0"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hMerge="1">
                  <a:txBody>
                    <a:bodyPr/>
                    <a:lstStyle/>
                    <a:p>
                      <a:endParaRPr lang="en-US"/>
                    </a:p>
                  </a:txBody>
                  <a:tcPr/>
                </a:tc>
                <a:tc>
                  <a:txBody>
                    <a:bodyPr/>
                    <a:lstStyle/>
                    <a:p>
                      <a:pPr marL="0" marR="0" algn="ctr">
                        <a:lnSpc>
                          <a:spcPct val="107000"/>
                        </a:lnSpc>
                        <a:spcBef>
                          <a:spcPts val="0"/>
                        </a:spcBef>
                        <a:spcAft>
                          <a:spcPts val="0"/>
                        </a:spcAft>
                      </a:pPr>
                      <a:r>
                        <a:rPr lang="en-US" sz="900" dirty="0">
                          <a:effectLst/>
                          <a:latin typeface="Arial" panose="020B0604020202020204" pitchFamily="34" charset="0"/>
                          <a:ea typeface="Times New Roman" panose="02020603050405020304" pitchFamily="18" charset="0"/>
                          <a:cs typeface="Times New Roman" panose="02020603050405020304" pitchFamily="18" charset="0"/>
                        </a:rPr>
                        <a:t>CAR T vs </a:t>
                      </a:r>
                      <a:r>
                        <a:rPr lang="en-US" sz="900" dirty="0" err="1">
                          <a:effectLst/>
                          <a:latin typeface="Arial" panose="020B0604020202020204" pitchFamily="34" charset="0"/>
                          <a:ea typeface="Times New Roman" panose="02020603050405020304" pitchFamily="18" charset="0"/>
                          <a:cs typeface="Times New Roman" panose="02020603050405020304" pitchFamily="18" charset="0"/>
                        </a:rPr>
                        <a:t>allo</a:t>
                      </a:r>
                      <a:r>
                        <a:rPr lang="en-US" sz="900" dirty="0">
                          <a:effectLst/>
                          <a:latin typeface="Arial" panose="020B0604020202020204" pitchFamily="34" charset="0"/>
                          <a:ea typeface="Times New Roman" panose="02020603050405020304" pitchFamily="18" charset="0"/>
                          <a:cs typeface="Times New Roman" panose="02020603050405020304" pitchFamily="18" charset="0"/>
                        </a:rPr>
                        <a:t>-SCT</a:t>
                      </a:r>
                      <a:endParaRPr lang="en-US" sz="900" dirty="0">
                        <a:effectLst/>
                        <a:latin typeface="Calibri" panose="020F0502020204030204" pitchFamily="34" charset="0"/>
                        <a:ea typeface="Calibri" panose="020F0502020204030204" pitchFamily="34" charset="0"/>
                        <a:cs typeface="Times New Roman" panose="02020603050405020304" pitchFamily="18" charset="0"/>
                      </a:endParaRPr>
                    </a:p>
                  </a:txBody>
                  <a:tcPr marL="65631" marR="6563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961407396"/>
                  </a:ext>
                </a:extLst>
              </a:tr>
              <a:tr h="150967">
                <a:tc>
                  <a:txBody>
                    <a:bodyPr/>
                    <a:lstStyle/>
                    <a:p>
                      <a:pPr marL="0" marR="0">
                        <a:lnSpc>
                          <a:spcPct val="107000"/>
                        </a:lnSpc>
                        <a:spcBef>
                          <a:spcPts val="0"/>
                        </a:spcBef>
                        <a:spcAft>
                          <a:spcPts val="0"/>
                        </a:spcAft>
                      </a:pPr>
                      <a:r>
                        <a:rPr lang="en-US" sz="9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Age, years</a:t>
                      </a:r>
                      <a:endParaRPr lang="en-US" sz="900" dirty="0">
                        <a:effectLst/>
                        <a:latin typeface="Arial" panose="020B0604020202020204" pitchFamily="34" charset="0"/>
                        <a:ea typeface="Calibri" panose="020F0502020204030204" pitchFamily="34" charset="0"/>
                        <a:cs typeface="Arial" panose="020B0604020202020204" pitchFamily="34" charset="0"/>
                      </a:endParaRPr>
                    </a:p>
                  </a:txBody>
                  <a:tcPr marL="65631" marR="656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nSpc>
                          <a:spcPct val="107000"/>
                        </a:lnSpc>
                        <a:spcBef>
                          <a:spcPts val="0"/>
                        </a:spcBef>
                        <a:spcAft>
                          <a:spcPts val="0"/>
                        </a:spcAft>
                      </a:pPr>
                      <a:r>
                        <a:rPr lang="en-US" sz="900" dirty="0">
                          <a:effectLst/>
                          <a:latin typeface="Arial" panose="020B0604020202020204" pitchFamily="34" charset="0"/>
                          <a:ea typeface="Times New Roman" panose="02020603050405020304" pitchFamily="18" charset="0"/>
                          <a:cs typeface="Times New Roman" panose="02020603050405020304" pitchFamily="18" charset="0"/>
                        </a:rPr>
                        <a:t>Mean (SD)</a:t>
                      </a:r>
                      <a:endParaRPr lang="en-US" sz="900" dirty="0">
                        <a:effectLst/>
                        <a:latin typeface="Calibri" panose="020F0502020204030204" pitchFamily="34" charset="0"/>
                        <a:ea typeface="Calibri" panose="020F0502020204030204" pitchFamily="34" charset="0"/>
                        <a:cs typeface="Times New Roman" panose="02020603050405020304" pitchFamily="18" charset="0"/>
                      </a:endParaRPr>
                    </a:p>
                  </a:txBody>
                  <a:tcPr marL="65631" marR="656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t"/>
                      <a:r>
                        <a:rPr lang="en-US" sz="900" b="0" i="0" u="none" strike="noStrike" dirty="0">
                          <a:solidFill>
                            <a:srgbClr val="000000"/>
                          </a:solidFill>
                          <a:effectLst/>
                          <a:latin typeface="Arial" panose="020B0604020202020204" pitchFamily="34" charset="0"/>
                        </a:rPr>
                        <a:t>60</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t"/>
                      <a:r>
                        <a:rPr lang="en-US" sz="900" b="0" i="0" u="none" strike="noStrike" dirty="0">
                          <a:solidFill>
                            <a:srgbClr val="000000"/>
                          </a:solidFill>
                          <a:effectLst/>
                          <a:latin typeface="Arial" panose="020B0604020202020204" pitchFamily="34" charset="0"/>
                        </a:rPr>
                        <a:t>±13</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t"/>
                      <a:r>
                        <a:rPr lang="en-US" sz="900" b="0" i="0" u="none" strike="noStrike" dirty="0">
                          <a:solidFill>
                            <a:srgbClr val="000000"/>
                          </a:solidFill>
                          <a:effectLst/>
                          <a:latin typeface="Arial" panose="020B0604020202020204" pitchFamily="34" charset="0"/>
                        </a:rPr>
                        <a:t>60</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t"/>
                      <a:r>
                        <a:rPr lang="en-US" sz="900" b="0" i="0" u="none" strike="noStrike" dirty="0">
                          <a:solidFill>
                            <a:srgbClr val="000000"/>
                          </a:solidFill>
                          <a:effectLst/>
                          <a:latin typeface="Arial" panose="020B0604020202020204" pitchFamily="34" charset="0"/>
                        </a:rPr>
                        <a:t>±12</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rtl="0" fontAlgn="t"/>
                      <a:r>
                        <a:rPr lang="en-US" sz="900" b="0" i="0" u="none" strike="noStrike" dirty="0">
                          <a:solidFill>
                            <a:srgbClr val="000000"/>
                          </a:solidFill>
                          <a:effectLst/>
                          <a:latin typeface="Arial" panose="020B0604020202020204" pitchFamily="34" charset="0"/>
                        </a:rPr>
                        <a:t>0.47</a:t>
                      </a:r>
                    </a:p>
                  </a:txBody>
                  <a:tcPr marL="9525" marR="9525" marT="9525" marB="0">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t"/>
                      <a:r>
                        <a:rPr lang="en-US" sz="900" b="0" i="0" u="none" strike="noStrike" dirty="0">
                          <a:solidFill>
                            <a:srgbClr val="000000"/>
                          </a:solidFill>
                          <a:effectLst/>
                          <a:latin typeface="Arial" panose="020B0604020202020204" pitchFamily="34" charset="0"/>
                        </a:rPr>
                        <a:t>58</a:t>
                      </a:r>
                    </a:p>
                  </a:txBody>
                  <a:tcPr marL="9525" marR="9525" marT="9525" marB="0">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t"/>
                      <a:r>
                        <a:rPr lang="en-US" sz="900" b="0" i="0" u="none" strike="noStrike" dirty="0">
                          <a:solidFill>
                            <a:srgbClr val="000000"/>
                          </a:solidFill>
                          <a:effectLst/>
                          <a:latin typeface="Arial" panose="020B0604020202020204" pitchFamily="34" charset="0"/>
                        </a:rPr>
                        <a:t>±11</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rtl="0" fontAlgn="t"/>
                      <a:r>
                        <a:rPr lang="en-US" sz="900" b="0" i="0" u="none" strike="noStrike">
                          <a:solidFill>
                            <a:srgbClr val="000000"/>
                          </a:solidFill>
                          <a:effectLst/>
                          <a:latin typeface="Arial" panose="020B0604020202020204" pitchFamily="34" charset="0"/>
                        </a:rPr>
                        <a:t>0.22</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573399050"/>
                  </a:ext>
                </a:extLst>
              </a:tr>
              <a:tr h="150967">
                <a:tc>
                  <a:txBody>
                    <a:bodyPr/>
                    <a:lstStyle/>
                    <a:p>
                      <a:pPr marL="0" marR="0">
                        <a:lnSpc>
                          <a:spcPct val="107000"/>
                        </a:lnSpc>
                        <a:spcBef>
                          <a:spcPts val="0"/>
                        </a:spcBef>
                        <a:spcAft>
                          <a:spcPts val="0"/>
                        </a:spcAft>
                      </a:pPr>
                      <a:r>
                        <a:rPr lang="en-US" sz="9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Sex</a:t>
                      </a:r>
                      <a:endParaRPr lang="en-US" sz="900" dirty="0">
                        <a:effectLst/>
                        <a:latin typeface="Arial" panose="020B0604020202020204" pitchFamily="34" charset="0"/>
                        <a:ea typeface="Calibri" panose="020F0502020204030204" pitchFamily="34" charset="0"/>
                        <a:cs typeface="Arial" panose="020B0604020202020204" pitchFamily="34" charset="0"/>
                      </a:endParaRPr>
                    </a:p>
                  </a:txBody>
                  <a:tcPr marL="65631" marR="656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nSpc>
                          <a:spcPct val="107000"/>
                        </a:lnSpc>
                        <a:spcBef>
                          <a:spcPts val="0"/>
                        </a:spcBef>
                        <a:spcAft>
                          <a:spcPts val="0"/>
                        </a:spcAft>
                      </a:pPr>
                      <a:r>
                        <a:rPr lang="en-US" sz="9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Female</a:t>
                      </a:r>
                      <a:endParaRPr lang="en-US" sz="900" dirty="0">
                        <a:effectLst/>
                        <a:latin typeface="Calibri" panose="020F0502020204030204" pitchFamily="34" charset="0"/>
                        <a:ea typeface="Calibri" panose="020F0502020204030204" pitchFamily="34" charset="0"/>
                        <a:cs typeface="Times New Roman" panose="02020603050405020304" pitchFamily="18" charset="0"/>
                      </a:endParaRPr>
                    </a:p>
                  </a:txBody>
                  <a:tcPr marL="65631" marR="656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t"/>
                      <a:r>
                        <a:rPr lang="en-US" sz="900" b="0" i="0" u="none" strike="noStrike" dirty="0">
                          <a:solidFill>
                            <a:srgbClr val="000000"/>
                          </a:solidFill>
                          <a:effectLst/>
                          <a:latin typeface="Arial" panose="020B0604020202020204" pitchFamily="34" charset="0"/>
                        </a:rPr>
                        <a:t>70</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t"/>
                      <a:r>
                        <a:rPr lang="en-US" sz="900" b="0" i="0" u="none" strike="noStrike" dirty="0">
                          <a:solidFill>
                            <a:srgbClr val="000000"/>
                          </a:solidFill>
                          <a:effectLst/>
                          <a:latin typeface="Arial" panose="020B0604020202020204" pitchFamily="34" charset="0"/>
                        </a:rPr>
                        <a:t>34%</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t"/>
                      <a:r>
                        <a:rPr lang="en-US" sz="900" b="0" i="0" u="none" strike="noStrike" dirty="0">
                          <a:solidFill>
                            <a:srgbClr val="000000"/>
                          </a:solidFill>
                          <a:effectLst/>
                          <a:latin typeface="Arial" panose="020B0604020202020204" pitchFamily="34" charset="0"/>
                        </a:rPr>
                        <a:t>243</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t"/>
                      <a:r>
                        <a:rPr lang="en-US" sz="900" b="0" i="0" u="none" strike="noStrike" dirty="0">
                          <a:solidFill>
                            <a:srgbClr val="000000"/>
                          </a:solidFill>
                          <a:effectLst/>
                          <a:latin typeface="Arial" panose="020B0604020202020204" pitchFamily="34" charset="0"/>
                        </a:rPr>
                        <a:t>41%</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rtl="0" fontAlgn="t"/>
                      <a:r>
                        <a:rPr lang="en-US" sz="900" b="0" i="0" u="none" strike="noStrike" dirty="0">
                          <a:solidFill>
                            <a:srgbClr val="000000"/>
                          </a:solidFill>
                          <a:effectLst/>
                          <a:latin typeface="Arial" panose="020B0604020202020204" pitchFamily="34" charset="0"/>
                        </a:rPr>
                        <a:t>0.07</a:t>
                      </a:r>
                    </a:p>
                  </a:txBody>
                  <a:tcPr marL="9525" marR="9525" marT="9525" marB="0">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t"/>
                      <a:r>
                        <a:rPr lang="en-US" sz="900" b="0" i="0" u="none" strike="noStrike" dirty="0">
                          <a:solidFill>
                            <a:srgbClr val="000000"/>
                          </a:solidFill>
                          <a:effectLst/>
                          <a:latin typeface="Arial" panose="020B0604020202020204" pitchFamily="34" charset="0"/>
                        </a:rPr>
                        <a:t>16</a:t>
                      </a:r>
                    </a:p>
                  </a:txBody>
                  <a:tcPr marL="9525" marR="9525" marT="9525" marB="0">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t"/>
                      <a:r>
                        <a:rPr lang="en-US" sz="900" b="0" i="0" u="none" strike="noStrike" dirty="0">
                          <a:solidFill>
                            <a:srgbClr val="000000"/>
                          </a:solidFill>
                          <a:effectLst/>
                          <a:latin typeface="Arial" panose="020B0604020202020204" pitchFamily="34" charset="0"/>
                        </a:rPr>
                        <a:t>33%</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rtl="0" fontAlgn="t"/>
                      <a:r>
                        <a:rPr lang="en-US" sz="900" b="0" i="0" u="none" strike="noStrike">
                          <a:solidFill>
                            <a:srgbClr val="000000"/>
                          </a:solidFill>
                          <a:effectLst/>
                          <a:latin typeface="Arial" panose="020B0604020202020204" pitchFamily="34" charset="0"/>
                        </a:rPr>
                        <a:t>0.89</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907980946"/>
                  </a:ext>
                </a:extLst>
              </a:tr>
              <a:tr h="150967">
                <a:tc>
                  <a:txBody>
                    <a:bodyPr/>
                    <a:lstStyle/>
                    <a:p>
                      <a:pPr marL="0" marR="0">
                        <a:lnSpc>
                          <a:spcPct val="107000"/>
                        </a:lnSpc>
                        <a:spcBef>
                          <a:spcPts val="0"/>
                        </a:spcBef>
                        <a:spcAft>
                          <a:spcPts val="0"/>
                        </a:spcAft>
                      </a:pPr>
                      <a:r>
                        <a:rPr lang="en-US" sz="9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Race</a:t>
                      </a:r>
                      <a:endParaRPr lang="en-US" sz="900" dirty="0">
                        <a:effectLst/>
                        <a:latin typeface="Arial" panose="020B0604020202020204" pitchFamily="34" charset="0"/>
                        <a:ea typeface="Calibri" panose="020F0502020204030204" pitchFamily="34" charset="0"/>
                        <a:cs typeface="Arial" panose="020B0604020202020204" pitchFamily="34" charset="0"/>
                      </a:endParaRPr>
                    </a:p>
                  </a:txBody>
                  <a:tcPr marL="65631" marR="656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noFill/>
                  </a:tcPr>
                </a:tc>
                <a:tc>
                  <a:txBody>
                    <a:bodyPr/>
                    <a:lstStyle/>
                    <a:p>
                      <a:pPr marL="0" marR="0">
                        <a:lnSpc>
                          <a:spcPct val="107000"/>
                        </a:lnSpc>
                        <a:spcBef>
                          <a:spcPts val="0"/>
                        </a:spcBef>
                        <a:spcAft>
                          <a:spcPts val="0"/>
                        </a:spcAft>
                      </a:pPr>
                      <a:r>
                        <a:rPr lang="en-US" sz="9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White</a:t>
                      </a:r>
                      <a:endParaRPr lang="en-US" sz="900" dirty="0">
                        <a:effectLst/>
                        <a:latin typeface="Calibri" panose="020F0502020204030204" pitchFamily="34" charset="0"/>
                        <a:ea typeface="Calibri" panose="020F0502020204030204" pitchFamily="34" charset="0"/>
                        <a:cs typeface="Times New Roman" panose="02020603050405020304" pitchFamily="18" charset="0"/>
                      </a:endParaRPr>
                    </a:p>
                  </a:txBody>
                  <a:tcPr marL="65631" marR="656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t"/>
                      <a:r>
                        <a:rPr lang="en-US" sz="900" b="0" i="0" u="none" strike="noStrike" dirty="0">
                          <a:solidFill>
                            <a:srgbClr val="000000"/>
                          </a:solidFill>
                          <a:effectLst/>
                          <a:latin typeface="Arial" panose="020B0604020202020204" pitchFamily="34" charset="0"/>
                        </a:rPr>
                        <a:t>155</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rtl="0" fontAlgn="t"/>
                      <a:r>
                        <a:rPr lang="en-US" sz="900" b="0" i="0" u="none" strike="noStrike" dirty="0">
                          <a:solidFill>
                            <a:srgbClr val="000000"/>
                          </a:solidFill>
                          <a:effectLst/>
                          <a:latin typeface="Arial" panose="020B0604020202020204" pitchFamily="34" charset="0"/>
                        </a:rPr>
                        <a:t>75%</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t"/>
                      <a:r>
                        <a:rPr lang="en-US" sz="900" b="0" i="0" u="none" strike="noStrike" dirty="0">
                          <a:solidFill>
                            <a:srgbClr val="000000"/>
                          </a:solidFill>
                          <a:effectLst/>
                          <a:latin typeface="Arial" panose="020B0604020202020204" pitchFamily="34" charset="0"/>
                        </a:rPr>
                        <a:t>460</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rtl="0" fontAlgn="t"/>
                      <a:r>
                        <a:rPr lang="en-US" sz="900" b="0" i="0" u="none" strike="noStrike">
                          <a:solidFill>
                            <a:srgbClr val="000000"/>
                          </a:solidFill>
                          <a:effectLst/>
                          <a:latin typeface="Arial" panose="020B0604020202020204" pitchFamily="34" charset="0"/>
                        </a:rPr>
                        <a:t>77%</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rtl="0" fontAlgn="t"/>
                      <a:r>
                        <a:rPr lang="en-US" sz="900" b="0" i="0" u="none" strike="noStrike" dirty="0">
                          <a:solidFill>
                            <a:srgbClr val="000000"/>
                          </a:solidFill>
                          <a:effectLst/>
                          <a:latin typeface="Arial" panose="020B0604020202020204" pitchFamily="34" charset="0"/>
                        </a:rPr>
                        <a:t>0.53</a:t>
                      </a:r>
                    </a:p>
                  </a:txBody>
                  <a:tcPr marL="9525" marR="9525" marT="9525" marB="0">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noFill/>
                  </a:tcPr>
                </a:tc>
                <a:tc>
                  <a:txBody>
                    <a:bodyPr/>
                    <a:lstStyle/>
                    <a:p>
                      <a:pPr algn="ctr" fontAlgn="t"/>
                      <a:r>
                        <a:rPr lang="en-US" sz="900" b="0" i="0" u="none" strike="noStrike" dirty="0">
                          <a:solidFill>
                            <a:srgbClr val="000000"/>
                          </a:solidFill>
                          <a:effectLst/>
                          <a:latin typeface="Arial" panose="020B0604020202020204" pitchFamily="34" charset="0"/>
                        </a:rPr>
                        <a:t>39</a:t>
                      </a:r>
                    </a:p>
                  </a:txBody>
                  <a:tcPr marL="9525" marR="9525" marT="9525" marB="0">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rtl="0" fontAlgn="t"/>
                      <a:r>
                        <a:rPr lang="en-US" sz="900" b="0" i="0" u="none" strike="noStrike" dirty="0">
                          <a:solidFill>
                            <a:srgbClr val="000000"/>
                          </a:solidFill>
                          <a:effectLst/>
                          <a:latin typeface="Arial" panose="020B0604020202020204" pitchFamily="34" charset="0"/>
                        </a:rPr>
                        <a:t>80%</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rtl="0" fontAlgn="t"/>
                      <a:r>
                        <a:rPr lang="en-US" sz="900" b="0" i="0" u="none" strike="noStrike" dirty="0">
                          <a:solidFill>
                            <a:srgbClr val="000000"/>
                          </a:solidFill>
                          <a:effectLst/>
                          <a:latin typeface="Arial" panose="020B0604020202020204" pitchFamily="34" charset="0"/>
                        </a:rPr>
                        <a:t>0.70</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noFill/>
                  </a:tcPr>
                </a:tc>
                <a:extLst>
                  <a:ext uri="{0D108BD9-81ED-4DB2-BD59-A6C34878D82A}">
                    <a16:rowId xmlns:a16="http://schemas.microsoft.com/office/drawing/2014/main" val="2228159362"/>
                  </a:ext>
                </a:extLst>
              </a:tr>
              <a:tr h="150967">
                <a:tc>
                  <a:txBody>
                    <a:bodyPr/>
                    <a:lstStyle/>
                    <a:p>
                      <a:pPr marL="0" marR="0">
                        <a:lnSpc>
                          <a:spcPct val="107000"/>
                        </a:lnSpc>
                        <a:spcBef>
                          <a:spcPts val="0"/>
                        </a:spcBef>
                        <a:spcAft>
                          <a:spcPts val="0"/>
                        </a:spcAft>
                      </a:pPr>
                      <a:r>
                        <a:rPr lang="en-US" sz="9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endParaRPr lang="en-US" sz="900" dirty="0">
                        <a:effectLst/>
                        <a:latin typeface="Arial" panose="020B0604020202020204" pitchFamily="34" charset="0"/>
                        <a:ea typeface="Calibri" panose="020F0502020204030204" pitchFamily="34" charset="0"/>
                        <a:cs typeface="Arial" panose="020B0604020202020204" pitchFamily="34" charset="0"/>
                      </a:endParaRPr>
                    </a:p>
                  </a:txBody>
                  <a:tcPr marL="65631" marR="656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marL="0" marR="0">
                        <a:lnSpc>
                          <a:spcPct val="107000"/>
                        </a:lnSpc>
                        <a:spcBef>
                          <a:spcPts val="0"/>
                        </a:spcBef>
                        <a:spcAft>
                          <a:spcPts val="0"/>
                        </a:spcAft>
                      </a:pPr>
                      <a:r>
                        <a:rPr lang="en-US" sz="9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Non-white</a:t>
                      </a:r>
                      <a:endParaRPr lang="en-US" sz="900" dirty="0">
                        <a:effectLst/>
                        <a:latin typeface="Calibri" panose="020F0502020204030204" pitchFamily="34" charset="0"/>
                        <a:ea typeface="Calibri" panose="020F0502020204030204" pitchFamily="34" charset="0"/>
                        <a:cs typeface="Times New Roman" panose="02020603050405020304" pitchFamily="18" charset="0"/>
                      </a:endParaRPr>
                    </a:p>
                  </a:txBody>
                  <a:tcPr marL="65631" marR="656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t"/>
                      <a:r>
                        <a:rPr lang="en-US" sz="900" b="0" i="0" u="none" strike="noStrike" dirty="0">
                          <a:solidFill>
                            <a:srgbClr val="000000"/>
                          </a:solidFill>
                          <a:effectLst/>
                          <a:latin typeface="Arial" panose="020B0604020202020204" pitchFamily="34" charset="0"/>
                        </a:rPr>
                        <a:t>45</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rtl="0" fontAlgn="t"/>
                      <a:r>
                        <a:rPr lang="en-US" sz="900" b="0" i="0" u="none" strike="noStrike">
                          <a:solidFill>
                            <a:srgbClr val="000000"/>
                          </a:solidFill>
                          <a:effectLst/>
                          <a:latin typeface="Arial" panose="020B0604020202020204" pitchFamily="34" charset="0"/>
                        </a:rPr>
                        <a:t>22%</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t"/>
                      <a:r>
                        <a:rPr lang="en-US" sz="900" b="0" i="0" u="none" strike="noStrike" dirty="0">
                          <a:solidFill>
                            <a:srgbClr val="000000"/>
                          </a:solidFill>
                          <a:effectLst/>
                          <a:latin typeface="Arial" panose="020B0604020202020204" pitchFamily="34" charset="0"/>
                        </a:rPr>
                        <a:t>120</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rtl="0" fontAlgn="t"/>
                      <a:r>
                        <a:rPr lang="en-US" sz="900" b="0" i="0" u="none" strike="noStrike">
                          <a:solidFill>
                            <a:srgbClr val="000000"/>
                          </a:solidFill>
                          <a:effectLst/>
                          <a:latin typeface="Arial" panose="020B0604020202020204" pitchFamily="34" charset="0"/>
                        </a:rPr>
                        <a:t>20%</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rtl="0" fontAlgn="t"/>
                      <a:r>
                        <a:rPr lang="en-US" sz="900" b="0" i="0" u="none" strike="noStrike" dirty="0">
                          <a:solidFill>
                            <a:srgbClr val="000000"/>
                          </a:solidFill>
                          <a:effectLst/>
                          <a:latin typeface="Arial" panose="020B0604020202020204" pitchFamily="34" charset="0"/>
                        </a:rPr>
                        <a:t> </a:t>
                      </a:r>
                    </a:p>
                  </a:txBody>
                  <a:tcPr marL="9525" marR="9525" marT="9525" marB="0">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noFill/>
                  </a:tcPr>
                </a:tc>
                <a:tc>
                  <a:txBody>
                    <a:bodyPr/>
                    <a:lstStyle/>
                    <a:p>
                      <a:pPr algn="ctr" fontAlgn="t"/>
                      <a:r>
                        <a:rPr lang="en-US" sz="900" b="0" i="0" u="none" strike="noStrike">
                          <a:solidFill>
                            <a:srgbClr val="000000"/>
                          </a:solidFill>
                          <a:effectLst/>
                          <a:latin typeface="Arial" panose="020B0604020202020204" pitchFamily="34" charset="0"/>
                        </a:rPr>
                        <a:t>9</a:t>
                      </a:r>
                    </a:p>
                  </a:txBody>
                  <a:tcPr marL="9525" marR="9525" marT="9525" marB="0">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rtl="0" fontAlgn="t"/>
                      <a:r>
                        <a:rPr lang="en-US" sz="900" b="0" i="0" u="none" strike="noStrike" dirty="0">
                          <a:solidFill>
                            <a:srgbClr val="000000"/>
                          </a:solidFill>
                          <a:effectLst/>
                          <a:latin typeface="Arial" panose="020B0604020202020204" pitchFamily="34" charset="0"/>
                        </a:rPr>
                        <a:t>18%</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rtl="0" fontAlgn="t"/>
                      <a:r>
                        <a:rPr lang="en-US" sz="900" b="0" i="0" u="none" strike="noStrike" dirty="0">
                          <a:solidFill>
                            <a:srgbClr val="000000"/>
                          </a:solidFill>
                          <a:effectLst/>
                          <a:latin typeface="Arial" panose="020B0604020202020204" pitchFamily="34" charset="0"/>
                        </a:rPr>
                        <a:t> </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extLst>
                  <a:ext uri="{0D108BD9-81ED-4DB2-BD59-A6C34878D82A}">
                    <a16:rowId xmlns:a16="http://schemas.microsoft.com/office/drawing/2014/main" val="1987687491"/>
                  </a:ext>
                </a:extLst>
              </a:tr>
              <a:tr h="150967">
                <a:tc>
                  <a:txBody>
                    <a:bodyPr/>
                    <a:lstStyle/>
                    <a:p>
                      <a:pPr marL="0" marR="0">
                        <a:lnSpc>
                          <a:spcPct val="107000"/>
                        </a:lnSpc>
                        <a:spcBef>
                          <a:spcPts val="0"/>
                        </a:spcBef>
                        <a:spcAft>
                          <a:spcPts val="0"/>
                        </a:spcAft>
                      </a:pPr>
                      <a:r>
                        <a:rPr lang="en-US" sz="9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endParaRPr lang="en-US" sz="900" dirty="0">
                        <a:effectLst/>
                        <a:latin typeface="Arial" panose="020B0604020202020204" pitchFamily="34" charset="0"/>
                        <a:ea typeface="Calibri" panose="020F0502020204030204" pitchFamily="34" charset="0"/>
                        <a:cs typeface="Arial" panose="020B0604020202020204" pitchFamily="34" charset="0"/>
                      </a:endParaRPr>
                    </a:p>
                  </a:txBody>
                  <a:tcPr marL="65631" marR="656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noFill/>
                  </a:tcPr>
                </a:tc>
                <a:tc>
                  <a:txBody>
                    <a:bodyPr/>
                    <a:lstStyle/>
                    <a:p>
                      <a:pPr marL="0" marR="0">
                        <a:lnSpc>
                          <a:spcPct val="107000"/>
                        </a:lnSpc>
                        <a:spcBef>
                          <a:spcPts val="0"/>
                        </a:spcBef>
                        <a:spcAft>
                          <a:spcPts val="0"/>
                        </a:spcAft>
                      </a:pPr>
                      <a:r>
                        <a:rPr lang="en-US" sz="9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Unknown</a:t>
                      </a:r>
                      <a:endParaRPr lang="en-US" sz="900" dirty="0">
                        <a:effectLst/>
                        <a:latin typeface="Calibri" panose="020F0502020204030204" pitchFamily="34" charset="0"/>
                        <a:ea typeface="Calibri" panose="020F0502020204030204" pitchFamily="34" charset="0"/>
                        <a:cs typeface="Times New Roman" panose="02020603050405020304" pitchFamily="18" charset="0"/>
                      </a:endParaRPr>
                    </a:p>
                  </a:txBody>
                  <a:tcPr marL="65631" marR="656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t"/>
                      <a:r>
                        <a:rPr lang="en-US" sz="900" b="0" i="0" u="none" strike="noStrike" dirty="0">
                          <a:solidFill>
                            <a:srgbClr val="000000"/>
                          </a:solidFill>
                          <a:effectLst/>
                          <a:latin typeface="Arial" panose="020B0604020202020204" pitchFamily="34" charset="0"/>
                        </a:rPr>
                        <a:t>8</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rtl="0" fontAlgn="t"/>
                      <a:r>
                        <a:rPr lang="en-US" sz="900" b="0" i="0" u="none" strike="noStrike" dirty="0">
                          <a:solidFill>
                            <a:srgbClr val="000000"/>
                          </a:solidFill>
                          <a:effectLst/>
                          <a:latin typeface="Arial" panose="020B0604020202020204" pitchFamily="34" charset="0"/>
                        </a:rPr>
                        <a:t>4%</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t"/>
                      <a:r>
                        <a:rPr lang="en-US" sz="900" b="0" i="0" u="none" strike="noStrike" dirty="0">
                          <a:solidFill>
                            <a:srgbClr val="000000"/>
                          </a:solidFill>
                          <a:effectLst/>
                          <a:latin typeface="Arial" panose="020B0604020202020204" pitchFamily="34" charset="0"/>
                        </a:rPr>
                        <a:t>15</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rtl="0" fontAlgn="t"/>
                      <a:r>
                        <a:rPr lang="en-US" sz="900" b="0" i="0" u="none" strike="noStrike" dirty="0">
                          <a:solidFill>
                            <a:srgbClr val="000000"/>
                          </a:solidFill>
                          <a:effectLst/>
                          <a:latin typeface="Arial" panose="020B0604020202020204" pitchFamily="34" charset="0"/>
                        </a:rPr>
                        <a:t>3%</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rtl="0" fontAlgn="t"/>
                      <a:r>
                        <a:rPr lang="en-US" sz="900" b="0" i="0" u="none" strike="noStrike" dirty="0">
                          <a:solidFill>
                            <a:srgbClr val="000000"/>
                          </a:solidFill>
                          <a:effectLst/>
                          <a:latin typeface="Arial" panose="020B0604020202020204" pitchFamily="34" charset="0"/>
                        </a:rPr>
                        <a:t> </a:t>
                      </a:r>
                    </a:p>
                  </a:txBody>
                  <a:tcPr marL="9525" marR="9525" marT="9525" marB="0">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noFill/>
                  </a:tcPr>
                </a:tc>
                <a:tc>
                  <a:txBody>
                    <a:bodyPr/>
                    <a:lstStyle/>
                    <a:p>
                      <a:pPr algn="ctr" fontAlgn="t"/>
                      <a:r>
                        <a:rPr lang="en-US" sz="900" b="0" i="0" u="none" strike="noStrike" dirty="0">
                          <a:solidFill>
                            <a:srgbClr val="000000"/>
                          </a:solidFill>
                          <a:effectLst/>
                          <a:latin typeface="Arial" panose="020B0604020202020204" pitchFamily="34" charset="0"/>
                        </a:rPr>
                        <a:t>1</a:t>
                      </a:r>
                    </a:p>
                  </a:txBody>
                  <a:tcPr marL="9525" marR="9525" marT="9525" marB="0">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rtl="0" fontAlgn="t"/>
                      <a:r>
                        <a:rPr lang="en-US" sz="900" b="0" i="0" u="none" strike="noStrike" dirty="0">
                          <a:solidFill>
                            <a:srgbClr val="000000"/>
                          </a:solidFill>
                          <a:effectLst/>
                          <a:latin typeface="Arial" panose="020B0604020202020204" pitchFamily="34" charset="0"/>
                        </a:rPr>
                        <a:t>2%</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rtl="0" fontAlgn="t"/>
                      <a:r>
                        <a:rPr lang="en-US" sz="900" b="0" i="0" u="none" strike="noStrike" dirty="0">
                          <a:solidFill>
                            <a:srgbClr val="000000"/>
                          </a:solidFill>
                          <a:effectLst/>
                          <a:latin typeface="Arial" panose="020B0604020202020204" pitchFamily="34" charset="0"/>
                        </a:rPr>
                        <a:t> </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67964452"/>
                  </a:ext>
                </a:extLst>
              </a:tr>
              <a:tr h="150967">
                <a:tc rowSpan="4">
                  <a:txBody>
                    <a:bodyPr/>
                    <a:lstStyle/>
                    <a:p>
                      <a:pPr marL="0" marR="0">
                        <a:lnSpc>
                          <a:spcPct val="107000"/>
                        </a:lnSpc>
                        <a:spcBef>
                          <a:spcPts val="0"/>
                        </a:spcBef>
                        <a:spcAft>
                          <a:spcPts val="0"/>
                        </a:spcAft>
                      </a:pPr>
                      <a:r>
                        <a:rPr lang="en-US" sz="9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Health care coverage</a:t>
                      </a:r>
                      <a:br>
                        <a:rPr lang="en-US" sz="9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br>
                      <a:r>
                        <a:rPr lang="en-US" sz="9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type / Primary payor</a:t>
                      </a:r>
                      <a:endParaRPr lang="en-US" sz="900" dirty="0">
                        <a:effectLst/>
                        <a:latin typeface="Arial" panose="020B0604020202020204" pitchFamily="34" charset="0"/>
                        <a:ea typeface="Calibri" panose="020F0502020204030204" pitchFamily="34" charset="0"/>
                        <a:cs typeface="Arial" panose="020B0604020202020204" pitchFamily="34" charset="0"/>
                      </a:endParaRPr>
                    </a:p>
                    <a:p>
                      <a:pPr marL="0" marR="0">
                        <a:lnSpc>
                          <a:spcPct val="107000"/>
                        </a:lnSpc>
                        <a:spcBef>
                          <a:spcPts val="0"/>
                        </a:spcBef>
                        <a:spcAft>
                          <a:spcPts val="0"/>
                        </a:spcAft>
                      </a:pPr>
                      <a:r>
                        <a:rPr lang="en-US" sz="9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endParaRPr lang="en-US" sz="900" dirty="0">
                        <a:effectLst/>
                        <a:latin typeface="Arial" panose="020B0604020202020204" pitchFamily="34" charset="0"/>
                        <a:ea typeface="Calibri" panose="020F0502020204030204" pitchFamily="34" charset="0"/>
                        <a:cs typeface="Arial" panose="020B0604020202020204" pitchFamily="34" charset="0"/>
                      </a:endParaRPr>
                    </a:p>
                    <a:p>
                      <a:pPr marL="0" marR="0">
                        <a:lnSpc>
                          <a:spcPct val="107000"/>
                        </a:lnSpc>
                        <a:spcBef>
                          <a:spcPts val="0"/>
                        </a:spcBef>
                        <a:spcAft>
                          <a:spcPts val="0"/>
                        </a:spcAft>
                      </a:pPr>
                      <a:r>
                        <a:rPr lang="en-US" sz="9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endParaRPr lang="en-US" sz="900" dirty="0">
                        <a:effectLst/>
                        <a:latin typeface="Arial" panose="020B0604020202020204" pitchFamily="34" charset="0"/>
                        <a:ea typeface="Calibri" panose="020F0502020204030204" pitchFamily="34" charset="0"/>
                        <a:cs typeface="Arial" panose="020B0604020202020204" pitchFamily="34" charset="0"/>
                      </a:endParaRPr>
                    </a:p>
                  </a:txBody>
                  <a:tcPr marL="65631" marR="656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nSpc>
                          <a:spcPct val="107000"/>
                        </a:lnSpc>
                        <a:spcBef>
                          <a:spcPts val="0"/>
                        </a:spcBef>
                        <a:spcAft>
                          <a:spcPts val="0"/>
                        </a:spcAft>
                      </a:pPr>
                      <a:r>
                        <a:rPr lang="en-US" sz="9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Medicare Traditional/FFS</a:t>
                      </a:r>
                      <a:endParaRPr lang="en-US" sz="900" dirty="0">
                        <a:effectLst/>
                        <a:latin typeface="Calibri" panose="020F0502020204030204" pitchFamily="34" charset="0"/>
                        <a:ea typeface="Calibri" panose="020F0502020204030204" pitchFamily="34" charset="0"/>
                        <a:cs typeface="Times New Roman" panose="02020603050405020304" pitchFamily="18" charset="0"/>
                      </a:endParaRPr>
                    </a:p>
                  </a:txBody>
                  <a:tcPr marL="65631" marR="656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t"/>
                      <a:r>
                        <a:rPr lang="en-US" sz="900" b="0" i="0" u="none" strike="noStrike" dirty="0">
                          <a:solidFill>
                            <a:srgbClr val="000000"/>
                          </a:solidFill>
                          <a:effectLst/>
                          <a:latin typeface="Arial" panose="020B0604020202020204" pitchFamily="34" charset="0"/>
                        </a:rPr>
                        <a:t>77</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rtl="0" fontAlgn="t"/>
                      <a:r>
                        <a:rPr lang="en-US" sz="900" b="0" i="0" u="none" strike="noStrike" dirty="0">
                          <a:solidFill>
                            <a:srgbClr val="000000"/>
                          </a:solidFill>
                          <a:effectLst/>
                          <a:latin typeface="Arial" panose="020B0604020202020204" pitchFamily="34" charset="0"/>
                        </a:rPr>
                        <a:t>37%</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t"/>
                      <a:r>
                        <a:rPr lang="en-US" sz="900" b="0" i="0" u="none" strike="noStrike" dirty="0">
                          <a:solidFill>
                            <a:srgbClr val="000000"/>
                          </a:solidFill>
                          <a:effectLst/>
                          <a:latin typeface="Arial" panose="020B0604020202020204" pitchFamily="34" charset="0"/>
                        </a:rPr>
                        <a:t>222</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rtl="0" fontAlgn="t"/>
                      <a:r>
                        <a:rPr lang="en-US" sz="900" b="0" i="0" u="none" strike="noStrike" dirty="0">
                          <a:solidFill>
                            <a:srgbClr val="000000"/>
                          </a:solidFill>
                          <a:effectLst/>
                          <a:latin typeface="Arial" panose="020B0604020202020204" pitchFamily="34" charset="0"/>
                        </a:rPr>
                        <a:t>37%</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rtl="0" fontAlgn="ctr"/>
                      <a:r>
                        <a:rPr lang="en-US" sz="900" b="0" i="0" u="none" strike="noStrike" dirty="0">
                          <a:solidFill>
                            <a:srgbClr val="000000"/>
                          </a:solidFill>
                          <a:effectLst/>
                          <a:latin typeface="Arial" panose="020B0604020202020204" pitchFamily="34" charset="0"/>
                        </a:rPr>
                        <a:t>0.28</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noFill/>
                  </a:tcPr>
                </a:tc>
                <a:tc>
                  <a:txBody>
                    <a:bodyPr/>
                    <a:lstStyle/>
                    <a:p>
                      <a:pPr algn="ctr" fontAlgn="t"/>
                      <a:r>
                        <a:rPr lang="en-US" sz="900" b="0" i="0" u="none" strike="noStrike" dirty="0">
                          <a:solidFill>
                            <a:srgbClr val="000000"/>
                          </a:solidFill>
                          <a:effectLst/>
                          <a:latin typeface="Arial" panose="020B0604020202020204" pitchFamily="34" charset="0"/>
                        </a:rPr>
                        <a:t>10</a:t>
                      </a:r>
                    </a:p>
                  </a:txBody>
                  <a:tcPr marL="9525" marR="9525" marT="9525" marB="0">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rtl="0" fontAlgn="t"/>
                      <a:r>
                        <a:rPr lang="en-US" sz="900" b="0" i="0" u="none" strike="noStrike" dirty="0">
                          <a:solidFill>
                            <a:srgbClr val="000000"/>
                          </a:solidFill>
                          <a:effectLst/>
                          <a:latin typeface="Arial" panose="020B0604020202020204" pitchFamily="34" charset="0"/>
                        </a:rPr>
                        <a:t>20%</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rtl="0" fontAlgn="t"/>
                      <a:r>
                        <a:rPr lang="en-US" sz="900" b="0" i="0" u="none" strike="noStrike" dirty="0">
                          <a:solidFill>
                            <a:srgbClr val="000000"/>
                          </a:solidFill>
                          <a:effectLst/>
                          <a:latin typeface="Arial" panose="020B0604020202020204" pitchFamily="34" charset="0"/>
                        </a:rPr>
                        <a:t>0.01</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noFill/>
                  </a:tcPr>
                </a:tc>
                <a:extLst>
                  <a:ext uri="{0D108BD9-81ED-4DB2-BD59-A6C34878D82A}">
                    <a16:rowId xmlns:a16="http://schemas.microsoft.com/office/drawing/2014/main" val="868592271"/>
                  </a:ext>
                </a:extLst>
              </a:tr>
              <a:tr h="150580">
                <a:tc vMerge="1">
                  <a:txBody>
                    <a:bodyPr/>
                    <a:lstStyle/>
                    <a:p>
                      <a:endParaRPr lang="en-US"/>
                    </a:p>
                  </a:txBody>
                  <a:tcPr/>
                </a:tc>
                <a:tc>
                  <a:txBody>
                    <a:bodyPr/>
                    <a:lstStyle/>
                    <a:p>
                      <a:pPr marL="0" marR="0">
                        <a:lnSpc>
                          <a:spcPct val="107000"/>
                        </a:lnSpc>
                        <a:spcBef>
                          <a:spcPts val="0"/>
                        </a:spcBef>
                        <a:spcAft>
                          <a:spcPts val="0"/>
                        </a:spcAft>
                      </a:pPr>
                      <a:r>
                        <a:rPr lang="en-US" sz="9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Medicaid</a:t>
                      </a:r>
                      <a:endParaRPr lang="en-US" sz="900" dirty="0">
                        <a:effectLst/>
                        <a:latin typeface="Calibri" panose="020F0502020204030204" pitchFamily="34" charset="0"/>
                        <a:ea typeface="Calibri" panose="020F0502020204030204" pitchFamily="34" charset="0"/>
                        <a:cs typeface="Times New Roman" panose="02020603050405020304" pitchFamily="18" charset="0"/>
                      </a:endParaRPr>
                    </a:p>
                  </a:txBody>
                  <a:tcPr marL="65631" marR="656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t"/>
                      <a:r>
                        <a:rPr lang="en-US" sz="900" b="0" i="0" u="none" strike="noStrike" dirty="0">
                          <a:solidFill>
                            <a:srgbClr val="000000"/>
                          </a:solidFill>
                          <a:effectLst/>
                          <a:latin typeface="Arial" panose="020B0604020202020204" pitchFamily="34" charset="0"/>
                        </a:rPr>
                        <a:t>29</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rtl="0" fontAlgn="t"/>
                      <a:r>
                        <a:rPr lang="en-US" sz="900" b="0" i="0" u="none" strike="noStrike" dirty="0">
                          <a:solidFill>
                            <a:srgbClr val="000000"/>
                          </a:solidFill>
                          <a:effectLst/>
                          <a:latin typeface="Arial" panose="020B0604020202020204" pitchFamily="34" charset="0"/>
                        </a:rPr>
                        <a:t>14%</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t"/>
                      <a:r>
                        <a:rPr lang="en-US" sz="900" b="0" i="0" u="none" strike="noStrike" dirty="0">
                          <a:solidFill>
                            <a:srgbClr val="000000"/>
                          </a:solidFill>
                          <a:effectLst/>
                          <a:latin typeface="Arial" panose="020B0604020202020204" pitchFamily="34" charset="0"/>
                        </a:rPr>
                        <a:t>65</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rtl="0" fontAlgn="t"/>
                      <a:r>
                        <a:rPr lang="en-US" sz="900" b="0" i="0" u="none" strike="noStrike">
                          <a:solidFill>
                            <a:srgbClr val="000000"/>
                          </a:solidFill>
                          <a:effectLst/>
                          <a:latin typeface="Arial" panose="020B0604020202020204" pitchFamily="34" charset="0"/>
                        </a:rPr>
                        <a:t>11%</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rtl="0" fontAlgn="t"/>
                      <a:r>
                        <a:rPr lang="en-US" sz="900" b="0" i="0" u="none" strike="noStrike" dirty="0">
                          <a:solidFill>
                            <a:srgbClr val="000000"/>
                          </a:solidFill>
                          <a:effectLst/>
                          <a:latin typeface="Arial" panose="020B0604020202020204" pitchFamily="34" charset="0"/>
                        </a:rPr>
                        <a:t> </a:t>
                      </a:r>
                    </a:p>
                  </a:txBody>
                  <a:tcPr marL="9525" marR="9525" marT="9525" marB="0">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noFill/>
                  </a:tcPr>
                </a:tc>
                <a:tc>
                  <a:txBody>
                    <a:bodyPr/>
                    <a:lstStyle/>
                    <a:p>
                      <a:pPr algn="ctr" fontAlgn="t"/>
                      <a:r>
                        <a:rPr lang="en-US" sz="900" b="0" i="0" u="none" strike="noStrike" dirty="0">
                          <a:solidFill>
                            <a:srgbClr val="000000"/>
                          </a:solidFill>
                          <a:effectLst/>
                          <a:latin typeface="Arial" panose="020B0604020202020204" pitchFamily="34" charset="0"/>
                        </a:rPr>
                        <a:t>5</a:t>
                      </a:r>
                    </a:p>
                  </a:txBody>
                  <a:tcPr marL="9525" marR="9525" marT="9525" marB="0">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rtl="0" fontAlgn="t"/>
                      <a:r>
                        <a:rPr lang="en-US" sz="900" b="0" i="0" u="none" strike="noStrike" dirty="0">
                          <a:solidFill>
                            <a:srgbClr val="000000"/>
                          </a:solidFill>
                          <a:effectLst/>
                          <a:latin typeface="Arial" panose="020B0604020202020204" pitchFamily="34" charset="0"/>
                        </a:rPr>
                        <a:t>10%</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rtl="0" fontAlgn="t"/>
                      <a:r>
                        <a:rPr lang="en-US" sz="900" b="0" i="0" u="none" strike="noStrike" dirty="0">
                          <a:solidFill>
                            <a:srgbClr val="000000"/>
                          </a:solidFill>
                          <a:effectLst/>
                          <a:latin typeface="Arial" panose="020B0604020202020204" pitchFamily="34" charset="0"/>
                        </a:rPr>
                        <a:t> </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extLst>
                  <a:ext uri="{0D108BD9-81ED-4DB2-BD59-A6C34878D82A}">
                    <a16:rowId xmlns:a16="http://schemas.microsoft.com/office/drawing/2014/main" val="3800163465"/>
                  </a:ext>
                </a:extLst>
              </a:tr>
              <a:tr h="150192">
                <a:tc vMerge="1">
                  <a:txBody>
                    <a:bodyPr/>
                    <a:lstStyle/>
                    <a:p>
                      <a:endParaRPr lang="en-US"/>
                    </a:p>
                  </a:txBody>
                  <a:tcPr>
                    <a:lnT w="12700" cap="flat" cmpd="sng" algn="ctr">
                      <a:solidFill>
                        <a:srgbClr val="000000"/>
                      </a:solidFill>
                      <a:prstDash val="solid"/>
                      <a:round/>
                      <a:headEnd type="none" w="med" len="med"/>
                      <a:tailEnd type="none" w="med" len="med"/>
                    </a:lnT>
                  </a:tcPr>
                </a:tc>
                <a:tc>
                  <a:txBody>
                    <a:bodyPr/>
                    <a:lstStyle/>
                    <a:p>
                      <a:pPr marL="0" marR="0">
                        <a:lnSpc>
                          <a:spcPct val="107000"/>
                        </a:lnSpc>
                        <a:spcBef>
                          <a:spcPts val="0"/>
                        </a:spcBef>
                        <a:spcAft>
                          <a:spcPts val="0"/>
                        </a:spcAft>
                      </a:pPr>
                      <a:r>
                        <a:rPr lang="en-US" sz="9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Private Insurance</a:t>
                      </a:r>
                      <a:endParaRPr lang="en-US" sz="900" dirty="0">
                        <a:effectLst/>
                        <a:latin typeface="Calibri" panose="020F0502020204030204" pitchFamily="34" charset="0"/>
                        <a:ea typeface="Calibri" panose="020F0502020204030204" pitchFamily="34" charset="0"/>
                        <a:cs typeface="Times New Roman" panose="02020603050405020304" pitchFamily="18" charset="0"/>
                      </a:endParaRPr>
                    </a:p>
                  </a:txBody>
                  <a:tcPr marL="65631" marR="65631" marT="0" marB="0">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t"/>
                      <a:r>
                        <a:rPr lang="en-US" sz="900" b="0" i="0" u="none" strike="noStrike" dirty="0">
                          <a:solidFill>
                            <a:srgbClr val="000000"/>
                          </a:solidFill>
                          <a:effectLst/>
                          <a:latin typeface="Arial" panose="020B0604020202020204" pitchFamily="34" charset="0"/>
                        </a:rPr>
                        <a:t>80</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rtl="0" fontAlgn="t"/>
                      <a:r>
                        <a:rPr lang="en-US" sz="900" b="0" i="0" u="none" strike="noStrike" dirty="0">
                          <a:solidFill>
                            <a:srgbClr val="000000"/>
                          </a:solidFill>
                          <a:effectLst/>
                          <a:latin typeface="Arial" panose="020B0604020202020204" pitchFamily="34" charset="0"/>
                        </a:rPr>
                        <a:t>39%</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t"/>
                      <a:r>
                        <a:rPr lang="en-US" sz="900" b="0" i="0" u="none" strike="noStrike" dirty="0">
                          <a:solidFill>
                            <a:srgbClr val="000000"/>
                          </a:solidFill>
                          <a:effectLst/>
                          <a:latin typeface="Arial" panose="020B0604020202020204" pitchFamily="34" charset="0"/>
                        </a:rPr>
                        <a:t>262</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rtl="0" fontAlgn="t"/>
                      <a:r>
                        <a:rPr lang="en-US" sz="900" b="0" i="0" u="none" strike="noStrike">
                          <a:solidFill>
                            <a:srgbClr val="000000"/>
                          </a:solidFill>
                          <a:effectLst/>
                          <a:latin typeface="Arial" panose="020B0604020202020204" pitchFamily="34" charset="0"/>
                        </a:rPr>
                        <a:t>44%</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rtl="0" fontAlgn="t"/>
                      <a:r>
                        <a:rPr lang="en-US" sz="900" b="0" i="0" u="none" strike="noStrike" dirty="0">
                          <a:solidFill>
                            <a:srgbClr val="000000"/>
                          </a:solidFill>
                          <a:effectLst/>
                          <a:latin typeface="Arial" panose="020B0604020202020204" pitchFamily="34" charset="0"/>
                        </a:rPr>
                        <a:t> </a:t>
                      </a:r>
                    </a:p>
                  </a:txBody>
                  <a:tcPr marL="9525" marR="9525" marT="9525" marB="0">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noFill/>
                  </a:tcPr>
                </a:tc>
                <a:tc>
                  <a:txBody>
                    <a:bodyPr/>
                    <a:lstStyle/>
                    <a:p>
                      <a:pPr algn="ctr" fontAlgn="t"/>
                      <a:r>
                        <a:rPr lang="en-US" sz="900" b="0" i="0" u="none" strike="noStrike" dirty="0">
                          <a:solidFill>
                            <a:srgbClr val="000000"/>
                          </a:solidFill>
                          <a:effectLst/>
                          <a:latin typeface="Arial" panose="020B0604020202020204" pitchFamily="34" charset="0"/>
                        </a:rPr>
                        <a:t>32</a:t>
                      </a:r>
                    </a:p>
                  </a:txBody>
                  <a:tcPr marL="9525" marR="9525" marT="9525" marB="0">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rtl="0" fontAlgn="t"/>
                      <a:r>
                        <a:rPr lang="en-US" sz="900" b="0" i="0" u="none" strike="noStrike" dirty="0">
                          <a:solidFill>
                            <a:srgbClr val="000000"/>
                          </a:solidFill>
                          <a:effectLst/>
                          <a:latin typeface="Arial" panose="020B0604020202020204" pitchFamily="34" charset="0"/>
                        </a:rPr>
                        <a:t>65%</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rtl="0" fontAlgn="t"/>
                      <a:r>
                        <a:rPr lang="en-US" sz="900" b="0" i="0" u="none" strike="noStrike" dirty="0">
                          <a:solidFill>
                            <a:srgbClr val="000000"/>
                          </a:solidFill>
                          <a:effectLst/>
                          <a:latin typeface="Arial" panose="020B0604020202020204" pitchFamily="34" charset="0"/>
                        </a:rPr>
                        <a:t> </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extLst>
                  <a:ext uri="{0D108BD9-81ED-4DB2-BD59-A6C34878D82A}">
                    <a16:rowId xmlns:a16="http://schemas.microsoft.com/office/drawing/2014/main" val="3951604618"/>
                  </a:ext>
                </a:extLst>
              </a:tr>
              <a:tr h="150773">
                <a:tc vMerge="1">
                  <a:txBody>
                    <a:bodyPr/>
                    <a:lstStyle/>
                    <a:p>
                      <a:endParaRPr lang="en-US"/>
                    </a:p>
                  </a:txBody>
                  <a:tcPr>
                    <a:lnT w="12700" cap="flat" cmpd="sng" algn="ctr">
                      <a:solidFill>
                        <a:srgbClr val="000000"/>
                      </a:solidFill>
                      <a:prstDash val="solid"/>
                      <a:round/>
                      <a:headEnd type="none" w="med" len="med"/>
                      <a:tailEnd type="none" w="med" len="med"/>
                    </a:lnT>
                  </a:tcPr>
                </a:tc>
                <a:tc>
                  <a:txBody>
                    <a:bodyPr/>
                    <a:lstStyle/>
                    <a:p>
                      <a:pPr marL="0" marR="0" lvl="0" indent="0" algn="l" defTabSz="685750" rtl="0" eaLnBrk="1" fontAlgn="auto" latinLnBrk="0" hangingPunct="1">
                        <a:lnSpc>
                          <a:spcPct val="107000"/>
                        </a:lnSpc>
                        <a:spcBef>
                          <a:spcPts val="0"/>
                        </a:spcBef>
                        <a:spcAft>
                          <a:spcPts val="0"/>
                        </a:spcAft>
                        <a:buClrTx/>
                        <a:buSzTx/>
                        <a:buFontTx/>
                        <a:buNone/>
                        <a:tabLst/>
                        <a:defRPr/>
                      </a:pPr>
                      <a:r>
                        <a:rPr lang="en-US" sz="9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Uninsured/Other/Unknown</a:t>
                      </a:r>
                      <a:endParaRPr lang="en-US" sz="900" dirty="0">
                        <a:effectLst/>
                        <a:latin typeface="Calibri" panose="020F0502020204030204" pitchFamily="34" charset="0"/>
                        <a:ea typeface="Calibri" panose="020F0502020204030204" pitchFamily="34" charset="0"/>
                        <a:cs typeface="Times New Roman" panose="02020603050405020304" pitchFamily="18" charset="0"/>
                      </a:endParaRPr>
                    </a:p>
                  </a:txBody>
                  <a:tcPr marL="65631" marR="65631" marT="0" marB="0">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t"/>
                      <a:r>
                        <a:rPr lang="en-US" sz="900" b="0" i="0" u="none" strike="noStrike" dirty="0">
                          <a:solidFill>
                            <a:srgbClr val="000000"/>
                          </a:solidFill>
                          <a:effectLst/>
                          <a:latin typeface="Arial" panose="020B0604020202020204" pitchFamily="34" charset="0"/>
                        </a:rPr>
                        <a:t>22</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t"/>
                      <a:r>
                        <a:rPr lang="en-US" sz="900" b="0" i="0" u="none" strike="noStrike">
                          <a:solidFill>
                            <a:srgbClr val="000000"/>
                          </a:solidFill>
                          <a:effectLst/>
                          <a:latin typeface="Arial" panose="020B0604020202020204" pitchFamily="34" charset="0"/>
                        </a:rPr>
                        <a:t>11%</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t"/>
                      <a:r>
                        <a:rPr lang="en-US" sz="900" b="0" i="0" u="none" strike="noStrike" dirty="0">
                          <a:solidFill>
                            <a:srgbClr val="000000"/>
                          </a:solidFill>
                          <a:effectLst/>
                          <a:latin typeface="Arial" panose="020B0604020202020204" pitchFamily="34" charset="0"/>
                        </a:rPr>
                        <a:t>46</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t"/>
                      <a:r>
                        <a:rPr lang="en-US" sz="900" b="0" i="0" u="none" strike="noStrike">
                          <a:solidFill>
                            <a:srgbClr val="000000"/>
                          </a:solidFill>
                          <a:effectLst/>
                          <a:latin typeface="Arial" panose="020B0604020202020204" pitchFamily="34" charset="0"/>
                        </a:rPr>
                        <a:t>8%</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en-US" sz="900" b="0" i="0" u="none" strike="noStrike" dirty="0">
                          <a:solidFill>
                            <a:srgbClr val="000000"/>
                          </a:solidFill>
                          <a:effectLst/>
                          <a:latin typeface="Arial" panose="020B0604020202020204" pitchFamily="34" charset="0"/>
                        </a:rPr>
                        <a:t>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noFill/>
                  </a:tcPr>
                </a:tc>
                <a:tc>
                  <a:txBody>
                    <a:bodyPr/>
                    <a:lstStyle/>
                    <a:p>
                      <a:pPr algn="ctr" fontAlgn="t"/>
                      <a:r>
                        <a:rPr lang="en-US" sz="900" b="0" i="0" u="none" strike="noStrike" dirty="0">
                          <a:solidFill>
                            <a:srgbClr val="000000"/>
                          </a:solidFill>
                          <a:effectLst/>
                          <a:latin typeface="Arial" panose="020B0604020202020204" pitchFamily="34" charset="0"/>
                        </a:rPr>
                        <a:t>2</a:t>
                      </a:r>
                    </a:p>
                  </a:txBody>
                  <a:tcPr marL="9525" marR="9525" marT="9525" marB="0">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t"/>
                      <a:r>
                        <a:rPr lang="en-US" sz="900" b="0" i="0" u="none" strike="noStrike">
                          <a:solidFill>
                            <a:srgbClr val="000000"/>
                          </a:solidFill>
                          <a:effectLst/>
                          <a:latin typeface="Arial" panose="020B0604020202020204" pitchFamily="34" charset="0"/>
                        </a:rPr>
                        <a:t>4%</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en-US" sz="900" b="0" i="0" u="none" strike="noStrike" dirty="0">
                          <a:solidFill>
                            <a:srgbClr val="000000"/>
                          </a:solidFill>
                          <a:effectLst/>
                          <a:latin typeface="Arial" panose="020B0604020202020204" pitchFamily="34" charset="0"/>
                        </a:rPr>
                        <a:t>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223617256"/>
                  </a:ext>
                </a:extLst>
              </a:tr>
              <a:tr h="156254">
                <a:tc rowSpan="4">
                  <a:txBody>
                    <a:bodyPr/>
                    <a:lstStyle/>
                    <a:p>
                      <a:pPr marL="0" marR="0">
                        <a:lnSpc>
                          <a:spcPct val="107000"/>
                        </a:lnSpc>
                        <a:spcBef>
                          <a:spcPts val="0"/>
                        </a:spcBef>
                        <a:spcAft>
                          <a:spcPts val="0"/>
                        </a:spcAft>
                      </a:pPr>
                      <a:r>
                        <a:rPr lang="en-US" sz="9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Charlson Comorbidities**</a:t>
                      </a:r>
                      <a:endParaRPr lang="en-US" sz="900" dirty="0">
                        <a:effectLst/>
                        <a:latin typeface="Arial" panose="020B0604020202020204" pitchFamily="34" charset="0"/>
                        <a:ea typeface="Calibri" panose="020F0502020204030204" pitchFamily="34" charset="0"/>
                        <a:cs typeface="Arial" panose="020B0604020202020204" pitchFamily="34" charset="0"/>
                      </a:endParaRPr>
                    </a:p>
                  </a:txBody>
                  <a:tcPr marL="65631" marR="656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nSpc>
                          <a:spcPct val="107000"/>
                        </a:lnSpc>
                        <a:spcBef>
                          <a:spcPts val="0"/>
                        </a:spcBef>
                        <a:spcAft>
                          <a:spcPts val="0"/>
                        </a:spcAft>
                      </a:pPr>
                      <a:r>
                        <a:rPr lang="en-US" sz="9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Diabetes</a:t>
                      </a:r>
                      <a:endParaRPr lang="en-US" sz="900" dirty="0">
                        <a:effectLst/>
                        <a:latin typeface="Calibri" panose="020F0502020204030204" pitchFamily="34" charset="0"/>
                        <a:ea typeface="Calibri" panose="020F0502020204030204" pitchFamily="34" charset="0"/>
                        <a:cs typeface="Times New Roman" panose="02020603050405020304" pitchFamily="18" charset="0"/>
                      </a:endParaRPr>
                    </a:p>
                  </a:txBody>
                  <a:tcPr marL="65631" marR="656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lvl="0" algn="ctr" defTabSz="685750" rtl="0" eaLnBrk="1" fontAlgn="t" latinLnBrk="0" hangingPunct="1">
                        <a:lnSpc>
                          <a:spcPct val="107000"/>
                        </a:lnSpc>
                        <a:spcBef>
                          <a:spcPts val="0"/>
                        </a:spcBef>
                        <a:spcAft>
                          <a:spcPts val="0"/>
                        </a:spcAft>
                      </a:pPr>
                      <a:r>
                        <a:rPr lang="en-US" sz="900" kern="1200" dirty="0">
                          <a:solidFill>
                            <a:schemeClr val="tx1"/>
                          </a:solidFill>
                          <a:effectLst/>
                          <a:latin typeface="Arial" panose="020B0604020202020204" pitchFamily="34" charset="0"/>
                          <a:cs typeface="Times New Roman" panose="02020603050405020304" pitchFamily="18" charset="0"/>
                        </a:rPr>
                        <a:t>32</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rtl="0" fontAlgn="t"/>
                      <a:r>
                        <a:rPr lang="en-US" sz="900" b="0" i="0" u="none" strike="noStrike" dirty="0">
                          <a:solidFill>
                            <a:srgbClr val="000000"/>
                          </a:solidFill>
                          <a:effectLst/>
                          <a:latin typeface="Arial" panose="020B0604020202020204" pitchFamily="34" charset="0"/>
                        </a:rPr>
                        <a:t>15%</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lvl="0" algn="ctr" fontAlgn="t"/>
                      <a:r>
                        <a:rPr lang="en-US" sz="900" b="0" i="0" u="none" strike="noStrike" dirty="0">
                          <a:solidFill>
                            <a:srgbClr val="000000"/>
                          </a:solidFill>
                          <a:effectLst/>
                          <a:latin typeface="Arial" panose="020B0604020202020204" pitchFamily="34" charset="0"/>
                        </a:rPr>
                        <a:t>113</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rtl="0" fontAlgn="t"/>
                      <a:r>
                        <a:rPr lang="en-US" sz="900" b="0" i="0" u="none" strike="noStrike" dirty="0">
                          <a:solidFill>
                            <a:srgbClr val="000000"/>
                          </a:solidFill>
                          <a:effectLst/>
                          <a:latin typeface="Arial" panose="020B0604020202020204" pitchFamily="34" charset="0"/>
                        </a:rPr>
                        <a:t>19%</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rtl="0" fontAlgn="t"/>
                      <a:r>
                        <a:rPr lang="en-US" sz="900" b="0" i="0" u="none" strike="noStrike" dirty="0">
                          <a:solidFill>
                            <a:srgbClr val="000000"/>
                          </a:solidFill>
                          <a:effectLst/>
                          <a:latin typeface="Arial" panose="020B0604020202020204" pitchFamily="34" charset="0"/>
                        </a:rPr>
                        <a:t>0.24</a:t>
                      </a:r>
                    </a:p>
                  </a:txBody>
                  <a:tcPr marL="9525" marR="9525" marT="9525" marB="0">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t"/>
                      <a:r>
                        <a:rPr lang="en-US" sz="900" b="0" i="0" u="none" strike="noStrike" dirty="0">
                          <a:solidFill>
                            <a:srgbClr val="000000"/>
                          </a:solidFill>
                          <a:effectLst/>
                          <a:latin typeface="Arial" panose="020B0604020202020204" pitchFamily="34" charset="0"/>
                        </a:rPr>
                        <a:t>9</a:t>
                      </a:r>
                    </a:p>
                  </a:txBody>
                  <a:tcPr marL="9525" marR="9525" marT="9525" marB="0">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rtl="0" fontAlgn="t"/>
                      <a:r>
                        <a:rPr lang="en-US" sz="900" b="0" i="0" u="none" strike="noStrike" dirty="0">
                          <a:solidFill>
                            <a:srgbClr val="000000"/>
                          </a:solidFill>
                          <a:effectLst/>
                          <a:latin typeface="Arial" panose="020B0604020202020204" pitchFamily="34" charset="0"/>
                        </a:rPr>
                        <a:t>18%</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rtl="0" fontAlgn="t"/>
                      <a:r>
                        <a:rPr lang="en-US" sz="900" b="0" i="0" u="none" strike="noStrike" dirty="0">
                          <a:solidFill>
                            <a:srgbClr val="000000"/>
                          </a:solidFill>
                          <a:effectLst/>
                          <a:latin typeface="Arial" panose="020B0604020202020204" pitchFamily="34" charset="0"/>
                        </a:rPr>
                        <a:t>0.61</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414101446"/>
                  </a:ext>
                </a:extLst>
              </a:tr>
              <a:tr h="155448">
                <a:tc vMerge="1">
                  <a:txBody>
                    <a:bodyPr/>
                    <a:lstStyle/>
                    <a:p>
                      <a:pPr marL="0" marR="0">
                        <a:lnSpc>
                          <a:spcPct val="107000"/>
                        </a:lnSpc>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5631" marR="656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nSpc>
                          <a:spcPct val="107000"/>
                        </a:lnSpc>
                        <a:spcBef>
                          <a:spcPts val="0"/>
                        </a:spcBef>
                        <a:spcAft>
                          <a:spcPts val="0"/>
                        </a:spcAft>
                      </a:pPr>
                      <a:r>
                        <a:rPr lang="en-US" sz="9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Chronic Pulmonary Disease</a:t>
                      </a:r>
                      <a:endParaRPr lang="en-US" sz="900" dirty="0">
                        <a:effectLst/>
                        <a:latin typeface="Calibri" panose="020F0502020204030204" pitchFamily="34" charset="0"/>
                        <a:ea typeface="Calibri" panose="020F0502020204030204" pitchFamily="34" charset="0"/>
                        <a:cs typeface="Times New Roman" panose="02020603050405020304" pitchFamily="18" charset="0"/>
                      </a:endParaRPr>
                    </a:p>
                  </a:txBody>
                  <a:tcPr marL="65631" marR="656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lvl="0" algn="ctr" defTabSz="685750" rtl="0" eaLnBrk="1" fontAlgn="t" latinLnBrk="0" hangingPunct="1">
                        <a:lnSpc>
                          <a:spcPct val="107000"/>
                        </a:lnSpc>
                        <a:spcBef>
                          <a:spcPts val="0"/>
                        </a:spcBef>
                        <a:spcAft>
                          <a:spcPts val="0"/>
                        </a:spcAft>
                      </a:pPr>
                      <a:r>
                        <a:rPr lang="en-US" sz="900" kern="1200" dirty="0">
                          <a:solidFill>
                            <a:schemeClr val="tx1"/>
                          </a:solidFill>
                          <a:effectLst/>
                          <a:latin typeface="Arial" panose="020B0604020202020204" pitchFamily="34" charset="0"/>
                          <a:cs typeface="Times New Roman" panose="02020603050405020304" pitchFamily="18" charset="0"/>
                        </a:rPr>
                        <a:t>28</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rtl="0" fontAlgn="t"/>
                      <a:r>
                        <a:rPr lang="en-US" sz="900" b="0" i="0" u="none" strike="noStrike" dirty="0">
                          <a:solidFill>
                            <a:srgbClr val="000000"/>
                          </a:solidFill>
                          <a:effectLst/>
                          <a:latin typeface="Arial" panose="020B0604020202020204" pitchFamily="34" charset="0"/>
                        </a:rPr>
                        <a:t>14%</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lvl="0" algn="ctr" fontAlgn="t"/>
                      <a:r>
                        <a:rPr lang="en-US" sz="900" b="0" i="0" u="none" strike="noStrike" dirty="0">
                          <a:solidFill>
                            <a:srgbClr val="000000"/>
                          </a:solidFill>
                          <a:effectLst/>
                          <a:latin typeface="Arial" panose="020B0604020202020204" pitchFamily="34" charset="0"/>
                        </a:rPr>
                        <a:t>87</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rtl="0" fontAlgn="t"/>
                      <a:r>
                        <a:rPr lang="en-US" sz="900" b="0" i="0" u="none" strike="noStrike" dirty="0">
                          <a:solidFill>
                            <a:srgbClr val="000000"/>
                          </a:solidFill>
                          <a:effectLst/>
                          <a:latin typeface="Arial" panose="020B0604020202020204" pitchFamily="34" charset="0"/>
                        </a:rPr>
                        <a:t>15%</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rtl="0" fontAlgn="t"/>
                      <a:r>
                        <a:rPr lang="en-US" sz="900" b="0" i="0" u="none" strike="noStrike" dirty="0">
                          <a:solidFill>
                            <a:srgbClr val="000000"/>
                          </a:solidFill>
                          <a:effectLst/>
                          <a:latin typeface="Arial" panose="020B0604020202020204" pitchFamily="34" charset="0"/>
                        </a:rPr>
                        <a:t>0.68</a:t>
                      </a:r>
                    </a:p>
                  </a:txBody>
                  <a:tcPr marL="9525" marR="9525" marT="9525" marB="0">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t"/>
                      <a:r>
                        <a:rPr lang="en-US" sz="900" b="0" i="0" u="none" strike="noStrike" dirty="0">
                          <a:solidFill>
                            <a:srgbClr val="000000"/>
                          </a:solidFill>
                          <a:effectLst/>
                          <a:latin typeface="Arial" panose="020B0604020202020204" pitchFamily="34" charset="0"/>
                        </a:rPr>
                        <a:t>10</a:t>
                      </a:r>
                    </a:p>
                  </a:txBody>
                  <a:tcPr marL="9525" marR="9525" marT="9525" marB="0">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rtl="0" fontAlgn="t"/>
                      <a:r>
                        <a:rPr lang="en-US" sz="900" b="0" i="0" u="none" strike="noStrike" dirty="0">
                          <a:solidFill>
                            <a:srgbClr val="000000"/>
                          </a:solidFill>
                          <a:effectLst/>
                          <a:latin typeface="Arial" panose="020B0604020202020204" pitchFamily="34" charset="0"/>
                        </a:rPr>
                        <a:t>20%</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rtl="0" fontAlgn="t"/>
                      <a:r>
                        <a:rPr lang="en-US" sz="900" b="0" i="0" u="none" strike="noStrike" dirty="0">
                          <a:solidFill>
                            <a:srgbClr val="000000"/>
                          </a:solidFill>
                          <a:effectLst/>
                          <a:latin typeface="Arial" panose="020B0604020202020204" pitchFamily="34" charset="0"/>
                        </a:rPr>
                        <a:t>0.22</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034063322"/>
                  </a:ext>
                </a:extLst>
              </a:tr>
              <a:tr h="156254">
                <a:tc vMerge="1">
                  <a:txBody>
                    <a:bodyPr/>
                    <a:lstStyle/>
                    <a:p>
                      <a:pPr marL="0" marR="0">
                        <a:lnSpc>
                          <a:spcPct val="107000"/>
                        </a:lnSpc>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5631" marR="656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nSpc>
                          <a:spcPct val="107000"/>
                        </a:lnSpc>
                        <a:spcBef>
                          <a:spcPts val="0"/>
                        </a:spcBef>
                        <a:spcAft>
                          <a:spcPts val="0"/>
                        </a:spcAft>
                      </a:pPr>
                      <a:r>
                        <a:rPr lang="en-US" sz="9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Moderate to Severe Renal Disease</a:t>
                      </a:r>
                      <a:endParaRPr lang="en-US" sz="900" dirty="0">
                        <a:effectLst/>
                        <a:latin typeface="Calibri" panose="020F0502020204030204" pitchFamily="34" charset="0"/>
                        <a:ea typeface="Calibri" panose="020F0502020204030204" pitchFamily="34" charset="0"/>
                        <a:cs typeface="Times New Roman" panose="02020603050405020304" pitchFamily="18" charset="0"/>
                      </a:endParaRPr>
                    </a:p>
                  </a:txBody>
                  <a:tcPr marL="65631" marR="656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lvl="0" algn="ctr" defTabSz="685750" rtl="0" eaLnBrk="1" fontAlgn="t" latinLnBrk="0" hangingPunct="1">
                        <a:lnSpc>
                          <a:spcPct val="107000"/>
                        </a:lnSpc>
                        <a:spcBef>
                          <a:spcPts val="0"/>
                        </a:spcBef>
                        <a:spcAft>
                          <a:spcPts val="0"/>
                        </a:spcAft>
                      </a:pPr>
                      <a:r>
                        <a:rPr lang="en-US" sz="900" kern="1200" dirty="0">
                          <a:solidFill>
                            <a:schemeClr val="tx1"/>
                          </a:solidFill>
                          <a:effectLst/>
                          <a:latin typeface="Arial" panose="020B0604020202020204" pitchFamily="34" charset="0"/>
                          <a:cs typeface="Times New Roman" panose="02020603050405020304" pitchFamily="18" charset="0"/>
                        </a:rPr>
                        <a:t>21</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rtl="0" fontAlgn="t"/>
                      <a:r>
                        <a:rPr lang="en-US" sz="900" b="0" i="0" u="none" strike="noStrike" dirty="0">
                          <a:solidFill>
                            <a:srgbClr val="000000"/>
                          </a:solidFill>
                          <a:effectLst/>
                          <a:latin typeface="Arial" panose="020B0604020202020204" pitchFamily="34" charset="0"/>
                        </a:rPr>
                        <a:t>10%</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lvl="0" algn="ctr" fontAlgn="t"/>
                      <a:r>
                        <a:rPr lang="en-US" sz="900" b="0" i="0" u="none" strike="noStrike" dirty="0">
                          <a:solidFill>
                            <a:srgbClr val="000000"/>
                          </a:solidFill>
                          <a:effectLst/>
                          <a:latin typeface="Arial" panose="020B0604020202020204" pitchFamily="34" charset="0"/>
                        </a:rPr>
                        <a:t>61</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rtl="0" fontAlgn="t"/>
                      <a:r>
                        <a:rPr lang="en-US" sz="900" b="0" i="0" u="none" strike="noStrike" dirty="0">
                          <a:solidFill>
                            <a:srgbClr val="000000"/>
                          </a:solidFill>
                          <a:effectLst/>
                          <a:latin typeface="Arial" panose="020B0604020202020204" pitchFamily="34" charset="0"/>
                        </a:rPr>
                        <a:t>10%</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rtl="0" fontAlgn="t"/>
                      <a:r>
                        <a:rPr lang="en-US" sz="900" b="0" i="0" u="none" strike="noStrike" dirty="0">
                          <a:solidFill>
                            <a:srgbClr val="000000"/>
                          </a:solidFill>
                          <a:effectLst/>
                          <a:latin typeface="Arial" panose="020B0604020202020204" pitchFamily="34" charset="0"/>
                        </a:rPr>
                        <a:t>0.95</a:t>
                      </a:r>
                    </a:p>
                  </a:txBody>
                  <a:tcPr marL="9525" marR="9525" marT="9525" marB="0">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t"/>
                      <a:r>
                        <a:rPr lang="en-US" sz="900" b="0" i="0" u="none" strike="noStrike" dirty="0">
                          <a:solidFill>
                            <a:srgbClr val="000000"/>
                          </a:solidFill>
                          <a:effectLst/>
                          <a:latin typeface="Arial" panose="020B0604020202020204" pitchFamily="34" charset="0"/>
                        </a:rPr>
                        <a:t>5</a:t>
                      </a:r>
                    </a:p>
                  </a:txBody>
                  <a:tcPr marL="9525" marR="9525" marT="9525" marB="0">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rtl="0" fontAlgn="t"/>
                      <a:r>
                        <a:rPr lang="en-US" sz="900" b="0" i="0" u="none" strike="noStrike" dirty="0">
                          <a:solidFill>
                            <a:srgbClr val="000000"/>
                          </a:solidFill>
                          <a:effectLst/>
                          <a:latin typeface="Arial" panose="020B0604020202020204" pitchFamily="34" charset="0"/>
                        </a:rPr>
                        <a:t>10%</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rtl="0" fontAlgn="t"/>
                      <a:r>
                        <a:rPr lang="en-US" sz="900" b="0" i="0" u="none" strike="noStrike" dirty="0">
                          <a:solidFill>
                            <a:srgbClr val="000000"/>
                          </a:solidFill>
                          <a:effectLst/>
                          <a:latin typeface="Arial" panose="020B0604020202020204" pitchFamily="34" charset="0"/>
                        </a:rPr>
                        <a:t>0.98</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523096605"/>
                  </a:ext>
                </a:extLst>
              </a:tr>
              <a:tr h="156254">
                <a:tc vMerge="1">
                  <a:txBody>
                    <a:bodyPr/>
                    <a:lstStyle/>
                    <a:p>
                      <a:pPr marL="0" marR="0">
                        <a:lnSpc>
                          <a:spcPct val="107000"/>
                        </a:lnSpc>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5631" marR="656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nSpc>
                          <a:spcPct val="107000"/>
                        </a:lnSpc>
                        <a:spcBef>
                          <a:spcPts val="0"/>
                        </a:spcBef>
                        <a:spcAft>
                          <a:spcPts val="0"/>
                        </a:spcAft>
                      </a:pPr>
                      <a:r>
                        <a:rPr lang="en-US" sz="9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Congestive Heart Failure</a:t>
                      </a:r>
                      <a:endParaRPr lang="en-US" sz="900" dirty="0">
                        <a:effectLst/>
                        <a:latin typeface="Calibri" panose="020F0502020204030204" pitchFamily="34" charset="0"/>
                        <a:ea typeface="Calibri" panose="020F0502020204030204" pitchFamily="34" charset="0"/>
                        <a:cs typeface="Times New Roman" panose="02020603050405020304" pitchFamily="18" charset="0"/>
                      </a:endParaRPr>
                    </a:p>
                  </a:txBody>
                  <a:tcPr marL="65631" marR="656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lvl="0" algn="ctr" defTabSz="685750" rtl="0" eaLnBrk="1" fontAlgn="t" latinLnBrk="0" hangingPunct="1">
                        <a:lnSpc>
                          <a:spcPct val="107000"/>
                        </a:lnSpc>
                        <a:spcBef>
                          <a:spcPts val="0"/>
                        </a:spcBef>
                        <a:spcAft>
                          <a:spcPts val="0"/>
                        </a:spcAft>
                      </a:pPr>
                      <a:r>
                        <a:rPr lang="en-US" sz="900" kern="1200" dirty="0">
                          <a:solidFill>
                            <a:schemeClr val="tx1"/>
                          </a:solidFill>
                          <a:effectLst/>
                          <a:latin typeface="Arial" panose="020B0604020202020204" pitchFamily="34" charset="0"/>
                          <a:cs typeface="Times New Roman" panose="02020603050405020304" pitchFamily="18" charset="0"/>
                        </a:rPr>
                        <a:t>19</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rtl="0" fontAlgn="t"/>
                      <a:r>
                        <a:rPr lang="en-US" sz="900" b="0" i="0" u="none" strike="noStrike" dirty="0">
                          <a:solidFill>
                            <a:srgbClr val="000000"/>
                          </a:solidFill>
                          <a:effectLst/>
                          <a:latin typeface="Arial" panose="020B0604020202020204" pitchFamily="34" charset="0"/>
                        </a:rPr>
                        <a:t>9%</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lvl="0" algn="ctr" fontAlgn="t"/>
                      <a:r>
                        <a:rPr lang="en-US" sz="900" b="0" i="0" u="none" strike="noStrike" dirty="0">
                          <a:solidFill>
                            <a:srgbClr val="000000"/>
                          </a:solidFill>
                          <a:effectLst/>
                          <a:latin typeface="Arial" panose="020B0604020202020204" pitchFamily="34" charset="0"/>
                        </a:rPr>
                        <a:t>54</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rtl="0" fontAlgn="t"/>
                      <a:r>
                        <a:rPr lang="en-US" sz="900" b="0" i="0" u="none" strike="noStrike" dirty="0">
                          <a:solidFill>
                            <a:srgbClr val="000000"/>
                          </a:solidFill>
                          <a:effectLst/>
                          <a:latin typeface="Arial" panose="020B0604020202020204" pitchFamily="34" charset="0"/>
                        </a:rPr>
                        <a:t>9%</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rtl="0" fontAlgn="t"/>
                      <a:r>
                        <a:rPr lang="en-US" sz="900" b="0" i="0" u="none" strike="noStrike" dirty="0">
                          <a:solidFill>
                            <a:srgbClr val="000000"/>
                          </a:solidFill>
                          <a:effectLst/>
                          <a:latin typeface="Arial" panose="020B0604020202020204" pitchFamily="34" charset="0"/>
                        </a:rPr>
                        <a:t>0.98</a:t>
                      </a:r>
                    </a:p>
                  </a:txBody>
                  <a:tcPr marL="9525" marR="9525" marT="9525" marB="0">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t"/>
                      <a:r>
                        <a:rPr lang="en-US" sz="900" b="0" i="0" u="none" strike="noStrike" dirty="0">
                          <a:solidFill>
                            <a:srgbClr val="000000"/>
                          </a:solidFill>
                          <a:effectLst/>
                          <a:latin typeface="Arial" panose="020B0604020202020204" pitchFamily="34" charset="0"/>
                        </a:rPr>
                        <a:t>6</a:t>
                      </a:r>
                    </a:p>
                  </a:txBody>
                  <a:tcPr marL="9525" marR="9525" marT="9525" marB="0">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rtl="0" fontAlgn="t"/>
                      <a:r>
                        <a:rPr lang="en-US" sz="900" b="0" i="0" u="none" strike="noStrike" dirty="0">
                          <a:solidFill>
                            <a:srgbClr val="000000"/>
                          </a:solidFill>
                          <a:effectLst/>
                          <a:latin typeface="Arial" panose="020B0604020202020204" pitchFamily="34" charset="0"/>
                        </a:rPr>
                        <a:t>12%</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rtl="0" fontAlgn="t"/>
                      <a:r>
                        <a:rPr lang="en-US" sz="900" b="0" i="0" u="none" strike="noStrike" dirty="0">
                          <a:solidFill>
                            <a:srgbClr val="000000"/>
                          </a:solidFill>
                          <a:effectLst/>
                          <a:latin typeface="Arial" panose="020B0604020202020204" pitchFamily="34" charset="0"/>
                        </a:rPr>
                        <a:t>0.51</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853028653"/>
                  </a:ext>
                </a:extLst>
              </a:tr>
              <a:tr h="155448">
                <a:tc>
                  <a:txBody>
                    <a:bodyPr/>
                    <a:lstStyle/>
                    <a:p>
                      <a:pPr marL="0" marR="0">
                        <a:lnSpc>
                          <a:spcPct val="100000"/>
                        </a:lnSpc>
                        <a:spcBef>
                          <a:spcPts val="0"/>
                        </a:spcBef>
                        <a:spcAft>
                          <a:spcPts val="0"/>
                        </a:spcAft>
                      </a:pPr>
                      <a:r>
                        <a:rPr lang="en-US" sz="900" b="1" dirty="0">
                          <a:effectLst/>
                          <a:latin typeface="Arial" panose="020B0604020202020204" pitchFamily="34" charset="0"/>
                          <a:ea typeface="Calibri" panose="020F0502020204030204" pitchFamily="34" charset="0"/>
                          <a:cs typeface="Arial" panose="020B0604020202020204" pitchFamily="34" charset="0"/>
                        </a:rPr>
                        <a:t>Charlson Comorbidity Index</a:t>
                      </a:r>
                    </a:p>
                  </a:txBody>
                  <a:tcPr marL="65631" marR="656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nSpc>
                          <a:spcPct val="100000"/>
                        </a:lnSpc>
                        <a:spcBef>
                          <a:spcPts val="0"/>
                        </a:spcBef>
                        <a:spcAft>
                          <a:spcPts val="0"/>
                        </a:spcAft>
                      </a:pPr>
                      <a:r>
                        <a:rPr lang="en-US" sz="900" dirty="0">
                          <a:effectLst/>
                          <a:latin typeface="Arial" panose="020B0604020202020204" pitchFamily="34" charset="0"/>
                          <a:ea typeface="Times New Roman" panose="02020603050405020304" pitchFamily="18" charset="0"/>
                          <a:cs typeface="Times New Roman" panose="02020603050405020304" pitchFamily="18" charset="0"/>
                        </a:rPr>
                        <a:t>Mean (SD)</a:t>
                      </a:r>
                      <a:endParaRPr lang="en-US" sz="900" dirty="0">
                        <a:effectLst/>
                        <a:latin typeface="Calibri" panose="020F0502020204030204" pitchFamily="34" charset="0"/>
                        <a:ea typeface="Calibri" panose="020F0502020204030204" pitchFamily="34" charset="0"/>
                        <a:cs typeface="Times New Roman" panose="02020603050405020304" pitchFamily="18" charset="0"/>
                      </a:endParaRPr>
                    </a:p>
                  </a:txBody>
                  <a:tcPr marL="65631" marR="656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t">
                        <a:lnSpc>
                          <a:spcPct val="100000"/>
                        </a:lnSpc>
                        <a:spcBef>
                          <a:spcPts val="0"/>
                        </a:spcBef>
                      </a:pPr>
                      <a:r>
                        <a:rPr lang="en-US" sz="900" b="0" i="0" u="none" strike="noStrike" dirty="0">
                          <a:solidFill>
                            <a:srgbClr val="000000"/>
                          </a:solidFill>
                          <a:effectLst/>
                          <a:latin typeface="Arial" panose="020B0604020202020204" pitchFamily="34" charset="0"/>
                        </a:rPr>
                        <a:t>4</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t">
                        <a:lnSpc>
                          <a:spcPct val="100000"/>
                        </a:lnSpc>
                        <a:spcBef>
                          <a:spcPts val="0"/>
                        </a:spcBef>
                      </a:pPr>
                      <a:r>
                        <a:rPr lang="en-US" sz="900" b="0" i="0" u="none" strike="noStrike" dirty="0">
                          <a:solidFill>
                            <a:srgbClr val="000000"/>
                          </a:solidFill>
                          <a:effectLst/>
                          <a:latin typeface="Arial" panose="020B0604020202020204" pitchFamily="34" charset="0"/>
                        </a:rPr>
                        <a:t>±3</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t">
                        <a:lnSpc>
                          <a:spcPct val="100000"/>
                        </a:lnSpc>
                        <a:spcBef>
                          <a:spcPts val="0"/>
                        </a:spcBef>
                      </a:pPr>
                      <a:r>
                        <a:rPr lang="en-US" sz="900" b="0" i="0" u="none" strike="noStrike" dirty="0">
                          <a:solidFill>
                            <a:srgbClr val="000000"/>
                          </a:solidFill>
                          <a:effectLst/>
                          <a:latin typeface="Arial" panose="020B0604020202020204" pitchFamily="34" charset="0"/>
                        </a:rPr>
                        <a:t>4</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t">
                        <a:lnSpc>
                          <a:spcPct val="100000"/>
                        </a:lnSpc>
                        <a:spcBef>
                          <a:spcPts val="0"/>
                        </a:spcBef>
                      </a:pPr>
                      <a:r>
                        <a:rPr lang="en-US" sz="900" b="0" i="0" u="none" strike="noStrike" dirty="0">
                          <a:solidFill>
                            <a:srgbClr val="000000"/>
                          </a:solidFill>
                          <a:effectLst/>
                          <a:latin typeface="Arial" panose="020B0604020202020204" pitchFamily="34" charset="0"/>
                        </a:rPr>
                        <a:t>±2</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rtl="0" fontAlgn="t">
                        <a:lnSpc>
                          <a:spcPct val="100000"/>
                        </a:lnSpc>
                        <a:spcBef>
                          <a:spcPts val="0"/>
                        </a:spcBef>
                      </a:pPr>
                      <a:r>
                        <a:rPr lang="en-US" sz="900" b="0" i="0" u="none" strike="noStrike" dirty="0">
                          <a:solidFill>
                            <a:srgbClr val="000000"/>
                          </a:solidFill>
                          <a:effectLst/>
                          <a:latin typeface="Arial" panose="020B0604020202020204" pitchFamily="34" charset="0"/>
                        </a:rPr>
                        <a:t>0.15</a:t>
                      </a:r>
                    </a:p>
                  </a:txBody>
                  <a:tcPr marL="9525" marR="9525" marT="9525" marB="0">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t">
                        <a:lnSpc>
                          <a:spcPct val="100000"/>
                        </a:lnSpc>
                        <a:spcBef>
                          <a:spcPts val="0"/>
                        </a:spcBef>
                      </a:pPr>
                      <a:r>
                        <a:rPr lang="en-US" sz="900" b="0" i="0" u="none" strike="noStrike" dirty="0">
                          <a:solidFill>
                            <a:srgbClr val="000000"/>
                          </a:solidFill>
                          <a:effectLst/>
                          <a:latin typeface="Arial" panose="020B0604020202020204" pitchFamily="34" charset="0"/>
                        </a:rPr>
                        <a:t>4</a:t>
                      </a:r>
                    </a:p>
                  </a:txBody>
                  <a:tcPr marL="9525" marR="9525" marT="9525" marB="0">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t">
                        <a:lnSpc>
                          <a:spcPct val="100000"/>
                        </a:lnSpc>
                        <a:spcBef>
                          <a:spcPts val="0"/>
                        </a:spcBef>
                      </a:pPr>
                      <a:r>
                        <a:rPr lang="en-US" sz="900" b="0" i="0" u="none" strike="noStrike" dirty="0">
                          <a:solidFill>
                            <a:srgbClr val="000000"/>
                          </a:solidFill>
                          <a:effectLst/>
                          <a:latin typeface="Arial" panose="020B0604020202020204" pitchFamily="34" charset="0"/>
                        </a:rPr>
                        <a:t>±3</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rtl="0" fontAlgn="t">
                        <a:lnSpc>
                          <a:spcPct val="100000"/>
                        </a:lnSpc>
                        <a:spcBef>
                          <a:spcPts val="0"/>
                        </a:spcBef>
                      </a:pPr>
                      <a:r>
                        <a:rPr lang="en-US" sz="900" b="0" i="0" u="none" strike="noStrike" dirty="0">
                          <a:solidFill>
                            <a:srgbClr val="000000"/>
                          </a:solidFill>
                          <a:effectLst/>
                          <a:latin typeface="Arial" panose="020B0604020202020204" pitchFamily="34" charset="0"/>
                        </a:rPr>
                        <a:t>0.79</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752207540"/>
                  </a:ext>
                </a:extLst>
              </a:tr>
            </a:tbl>
          </a:graphicData>
        </a:graphic>
      </p:graphicFrame>
    </p:spTree>
    <p:extLst>
      <p:ext uri="{BB962C8B-B14F-4D97-AF65-F5344CB8AC3E}">
        <p14:creationId xmlns:p14="http://schemas.microsoft.com/office/powerpoint/2010/main" val="30767509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1" presetClass="exit" presetSubtype="0" fill="hold" grpId="1" nodeType="clickEffect">
                                  <p:stCondLst>
                                    <p:cond delay="0"/>
                                  </p:stCondLst>
                                  <p:childTnLst>
                                    <p:set>
                                      <p:cBhvr>
                                        <p:cTn id="11" dur="1" fill="hold">
                                          <p:stCondLst>
                                            <p:cond delay="0"/>
                                          </p:stCondLst>
                                        </p:cTn>
                                        <p:tgtEl>
                                          <p:spTgt spid="8"/>
                                        </p:tgtEl>
                                        <p:attrNameLst>
                                          <p:attrName>style.visibility</p:attrName>
                                        </p:attrNameLst>
                                      </p:cBhvr>
                                      <p:to>
                                        <p:strVal val="hidden"/>
                                      </p:to>
                                    </p:set>
                                  </p:childTnLst>
                                </p:cTn>
                              </p:par>
                              <p:par>
                                <p:cTn id="12" presetID="10" presetClass="entr" presetSubtype="0" fill="hold" grpId="0" nodeType="withEffect">
                                  <p:stCondLst>
                                    <p:cond delay="0"/>
                                  </p:stCondLst>
                                  <p:childTnLst>
                                    <p:set>
                                      <p:cBhvr>
                                        <p:cTn id="13" dur="1" fill="hold">
                                          <p:stCondLst>
                                            <p:cond delay="0"/>
                                          </p:stCondLst>
                                        </p:cTn>
                                        <p:tgtEl>
                                          <p:spTgt spid="12"/>
                                        </p:tgtEl>
                                        <p:attrNameLst>
                                          <p:attrName>style.visibility</p:attrName>
                                        </p:attrNameLst>
                                      </p:cBhvr>
                                      <p:to>
                                        <p:strVal val="visible"/>
                                      </p:to>
                                    </p:set>
                                    <p:animEffect transition="in" filter="fade">
                                      <p:cBhvr>
                                        <p:cTn id="14" dur="500"/>
                                        <p:tgtEl>
                                          <p:spTgt spid="12"/>
                                        </p:tgtEl>
                                      </p:cBhvr>
                                    </p:animEffect>
                                  </p:childTnLst>
                                </p:cTn>
                              </p:par>
                            </p:childTnLst>
                          </p:cTn>
                        </p:par>
                      </p:childTnLst>
                    </p:cTn>
                  </p:par>
                  <p:par>
                    <p:cTn id="15" fill="hold">
                      <p:stCondLst>
                        <p:cond delay="indefinite"/>
                      </p:stCondLst>
                      <p:childTnLst>
                        <p:par>
                          <p:cTn id="16" fill="hold">
                            <p:stCondLst>
                              <p:cond delay="0"/>
                            </p:stCondLst>
                            <p:childTnLst>
                              <p:par>
                                <p:cTn id="17" presetID="1" presetClass="exit" presetSubtype="0" fill="hold" grpId="1" nodeType="clickEffect">
                                  <p:stCondLst>
                                    <p:cond delay="0"/>
                                  </p:stCondLst>
                                  <p:childTnLst>
                                    <p:set>
                                      <p:cBhvr>
                                        <p:cTn id="18" dur="1" fill="hold">
                                          <p:stCondLst>
                                            <p:cond delay="0"/>
                                          </p:stCondLst>
                                        </p:cTn>
                                        <p:tgtEl>
                                          <p:spTgt spid="12"/>
                                        </p:tgtEl>
                                        <p:attrNameLst>
                                          <p:attrName>style.visibility</p:attrName>
                                        </p:attrNameLst>
                                      </p:cBhvr>
                                      <p:to>
                                        <p:strVal val="hidden"/>
                                      </p:to>
                                    </p:set>
                                  </p:childTnLst>
                                </p:cTn>
                              </p:par>
                              <p:par>
                                <p:cTn id="19" presetID="10" presetClass="entr" presetSubtype="0" fill="hold" grpId="0" nodeType="withEffect">
                                  <p:stCondLst>
                                    <p:cond delay="0"/>
                                  </p:stCondLst>
                                  <p:childTnLst>
                                    <p:set>
                                      <p:cBhvr>
                                        <p:cTn id="20" dur="1" fill="hold">
                                          <p:stCondLst>
                                            <p:cond delay="0"/>
                                          </p:stCondLst>
                                        </p:cTn>
                                        <p:tgtEl>
                                          <p:spTgt spid="9"/>
                                        </p:tgtEl>
                                        <p:attrNameLst>
                                          <p:attrName>style.visibility</p:attrName>
                                        </p:attrNameLst>
                                      </p:cBhvr>
                                      <p:to>
                                        <p:strVal val="visible"/>
                                      </p:to>
                                    </p:set>
                                    <p:animEffect transition="in" filter="fade">
                                      <p:cBhvr>
                                        <p:cTn id="21"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8" grpId="1" animBg="1"/>
      <p:bldP spid="9" grpId="0" animBg="1"/>
      <p:bldP spid="12" grpId="0" animBg="1"/>
      <p:bldP spid="12" grpId="1"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ontent Placeholder 2">
            <a:extLst>
              <a:ext uri="{FF2B5EF4-FFF2-40B4-BE49-F238E27FC236}">
                <a16:creationId xmlns:a16="http://schemas.microsoft.com/office/drawing/2014/main" id="{E6F245AE-874E-4025-9799-863AD90E5CA9}"/>
              </a:ext>
            </a:extLst>
          </p:cNvPr>
          <p:cNvSpPr>
            <a:spLocks noGrp="1"/>
          </p:cNvSpPr>
          <p:nvPr>
            <p:ph idx="1"/>
          </p:nvPr>
        </p:nvSpPr>
        <p:spPr>
          <a:xfrm>
            <a:off x="177800" y="786385"/>
            <a:ext cx="8788400" cy="3829271"/>
          </a:xfrm>
        </p:spPr>
        <p:txBody>
          <a:bodyPr/>
          <a:lstStyle/>
          <a:p>
            <a:r>
              <a:rPr lang="en-US" sz="1600" dirty="0"/>
              <a:t>All the 19 CAR T centers had both CAR T and auto- or </a:t>
            </a:r>
            <a:r>
              <a:rPr lang="en-US" sz="1600" dirty="0" err="1"/>
              <a:t>allo</a:t>
            </a:r>
            <a:r>
              <a:rPr lang="en-US" sz="1600" dirty="0"/>
              <a:t>-SCT patients, whereas 18 hospitals had auto- and/or </a:t>
            </a:r>
            <a:r>
              <a:rPr lang="en-US" sz="1600" dirty="0" err="1"/>
              <a:t>allo</a:t>
            </a:r>
            <a:r>
              <a:rPr lang="en-US" sz="1600" dirty="0"/>
              <a:t>-SCT patients only.</a:t>
            </a:r>
          </a:p>
          <a:p>
            <a:r>
              <a:rPr lang="en-US" sz="1600" dirty="0"/>
              <a:t>Most patients were treated at large, teaching hospitals</a:t>
            </a:r>
          </a:p>
          <a:p>
            <a:r>
              <a:rPr lang="en-US" sz="1600" dirty="0"/>
              <a:t>Higher percentage of CAR T patients were from hospitals in the West (20%), whereas higher percentage of auto-SCT patients were from hospitals in the Midwest (28%)</a:t>
            </a:r>
          </a:p>
          <a:p>
            <a:pPr marL="0" indent="0">
              <a:buNone/>
            </a:pPr>
            <a:endParaRPr lang="en-US" sz="1600" dirty="0"/>
          </a:p>
          <a:p>
            <a:endParaRPr lang="en-US" sz="1600" dirty="0"/>
          </a:p>
          <a:p>
            <a:pPr marL="0" indent="0">
              <a:buNone/>
            </a:pPr>
            <a:endParaRPr lang="en-US" sz="1600" dirty="0"/>
          </a:p>
          <a:p>
            <a:pPr marL="0" indent="0">
              <a:buNone/>
            </a:pPr>
            <a:endParaRPr lang="en-US" sz="1600" dirty="0"/>
          </a:p>
          <a:p>
            <a:pPr marL="0" indent="0">
              <a:buNone/>
            </a:pPr>
            <a:endParaRPr lang="en-US" sz="1600" dirty="0"/>
          </a:p>
          <a:p>
            <a:endParaRPr lang="en-US" sz="1600" dirty="0"/>
          </a:p>
          <a:p>
            <a:endParaRPr lang="en-US" sz="1600" dirty="0"/>
          </a:p>
        </p:txBody>
      </p:sp>
      <p:sp>
        <p:nvSpPr>
          <p:cNvPr id="3" name="Rectangle 2">
            <a:extLst>
              <a:ext uri="{FF2B5EF4-FFF2-40B4-BE49-F238E27FC236}">
                <a16:creationId xmlns:a16="http://schemas.microsoft.com/office/drawing/2014/main" id="{0F26A452-26A8-768D-6AEE-BCA52B60AC85}"/>
              </a:ext>
            </a:extLst>
          </p:cNvPr>
          <p:cNvSpPr/>
          <p:nvPr/>
        </p:nvSpPr>
        <p:spPr>
          <a:xfrm>
            <a:off x="2645764" y="3162925"/>
            <a:ext cx="4594485" cy="179882"/>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a:extLst>
              <a:ext uri="{FF2B5EF4-FFF2-40B4-BE49-F238E27FC236}">
                <a16:creationId xmlns:a16="http://schemas.microsoft.com/office/drawing/2014/main" id="{FD767F7A-6442-E934-429F-CA0AB63FEC7C}"/>
              </a:ext>
            </a:extLst>
          </p:cNvPr>
          <p:cNvSpPr/>
          <p:nvPr/>
        </p:nvSpPr>
        <p:spPr>
          <a:xfrm>
            <a:off x="2645764" y="3874353"/>
            <a:ext cx="4594485" cy="179882"/>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0D39E7CF-A1DD-62AC-A171-87ED9A92C844}"/>
              </a:ext>
            </a:extLst>
          </p:cNvPr>
          <p:cNvSpPr/>
          <p:nvPr/>
        </p:nvSpPr>
        <p:spPr>
          <a:xfrm>
            <a:off x="2645764" y="4223027"/>
            <a:ext cx="4594485" cy="179882"/>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E2E34C5-3872-4D57-B4E7-6D18778D01EF}"/>
              </a:ext>
            </a:extLst>
          </p:cNvPr>
          <p:cNvSpPr>
            <a:spLocks noGrp="1"/>
          </p:cNvSpPr>
          <p:nvPr>
            <p:ph type="title"/>
          </p:nvPr>
        </p:nvSpPr>
        <p:spPr/>
        <p:txBody>
          <a:bodyPr/>
          <a:lstStyle/>
          <a:p>
            <a:r>
              <a:rPr lang="en-US" dirty="0"/>
              <a:t>Results – Hospital Provider Characteristics</a:t>
            </a:r>
          </a:p>
        </p:txBody>
      </p:sp>
      <p:sp>
        <p:nvSpPr>
          <p:cNvPr id="5" name="Slide Number Placeholder 4">
            <a:extLst>
              <a:ext uri="{FF2B5EF4-FFF2-40B4-BE49-F238E27FC236}">
                <a16:creationId xmlns:a16="http://schemas.microsoft.com/office/drawing/2014/main" id="{E677588F-5E5F-4E96-A02F-69B70BBAFC9E}"/>
              </a:ext>
            </a:extLst>
          </p:cNvPr>
          <p:cNvSpPr>
            <a:spLocks noGrp="1"/>
          </p:cNvSpPr>
          <p:nvPr>
            <p:ph type="sldNum" sz="quarter" idx="11"/>
          </p:nvPr>
        </p:nvSpPr>
        <p:spPr/>
        <p:txBody>
          <a:bodyPr/>
          <a:lstStyle/>
          <a:p>
            <a:pPr>
              <a:defRPr/>
            </a:pPr>
            <a:fld id="{5C56CD90-8224-413F-A5C5-11C249D26586}" type="slidenum">
              <a:rPr lang="en-US" smtClean="0"/>
              <a:pPr>
                <a:defRPr/>
              </a:pPr>
              <a:t>6</a:t>
            </a:fld>
            <a:endParaRPr lang="en-US" dirty="0"/>
          </a:p>
        </p:txBody>
      </p:sp>
      <p:sp>
        <p:nvSpPr>
          <p:cNvPr id="11" name="Content Placeholder 2">
            <a:extLst>
              <a:ext uri="{FF2B5EF4-FFF2-40B4-BE49-F238E27FC236}">
                <a16:creationId xmlns:a16="http://schemas.microsoft.com/office/drawing/2014/main" id="{1EC0F34D-6765-06CE-4CBA-208E0F9EB4DB}"/>
              </a:ext>
            </a:extLst>
          </p:cNvPr>
          <p:cNvSpPr txBox="1">
            <a:spLocks/>
          </p:cNvSpPr>
          <p:nvPr/>
        </p:nvSpPr>
        <p:spPr>
          <a:xfrm>
            <a:off x="177800" y="868680"/>
            <a:ext cx="8788400" cy="3095614"/>
          </a:xfrm>
          <a:prstGeom prst="rect">
            <a:avLst/>
          </a:prstGeom>
        </p:spPr>
        <p:txBody>
          <a:bodyPr vert="horz" lIns="0" tIns="0" rIns="0" bIns="0" rtlCol="0" anchor="t" anchorCtr="0">
            <a:noAutofit/>
          </a:bodyPr>
          <a:lstStyle>
            <a:lvl1pPr marL="169329" indent="-169329" algn="l" defTabSz="683667" rtl="0" fontAlgn="base">
              <a:spcBef>
                <a:spcPct val="0"/>
              </a:spcBef>
              <a:spcAft>
                <a:spcPts val="300"/>
              </a:spcAft>
              <a:buClr>
                <a:schemeClr val="accent1"/>
              </a:buClr>
              <a:buFont typeface="Arial" panose="020B0604020202020204" pitchFamily="34" charset="0"/>
              <a:buChar char="•"/>
              <a:defRPr sz="2000" kern="1200">
                <a:solidFill>
                  <a:schemeClr val="tx1"/>
                </a:solidFill>
                <a:latin typeface="+mn-lt"/>
                <a:ea typeface="+mn-ea"/>
                <a:cs typeface="+mn-cs"/>
              </a:defRPr>
            </a:lvl1pPr>
            <a:lvl2pPr marL="512221" indent="-169329" algn="l" defTabSz="683667" rtl="0" fontAlgn="base">
              <a:spcBef>
                <a:spcPct val="0"/>
              </a:spcBef>
              <a:spcAft>
                <a:spcPts val="300"/>
              </a:spcAft>
              <a:buClr>
                <a:schemeClr val="accent1"/>
              </a:buClr>
              <a:buFont typeface=".AppleSystemUIFont"/>
              <a:buChar char="-"/>
              <a:defRPr sz="1733" kern="1200">
                <a:solidFill>
                  <a:schemeClr val="tx1"/>
                </a:solidFill>
                <a:latin typeface="+mn-lt"/>
                <a:ea typeface="+mn-ea"/>
                <a:cs typeface="+mn-cs"/>
              </a:defRPr>
            </a:lvl2pPr>
            <a:lvl3pPr marL="855112" indent="-169329" algn="l" defTabSz="683667" rtl="0" fontAlgn="base">
              <a:spcBef>
                <a:spcPct val="0"/>
              </a:spcBef>
              <a:spcAft>
                <a:spcPts val="300"/>
              </a:spcAft>
              <a:buClr>
                <a:schemeClr val="accent1"/>
              </a:buClr>
              <a:buFont typeface="Arial" panose="020B0604020202020204" pitchFamily="34" charset="0"/>
              <a:buChar char="•"/>
              <a:defRPr sz="1600" kern="1200">
                <a:solidFill>
                  <a:schemeClr val="tx1"/>
                </a:solidFill>
                <a:latin typeface="+mn-lt"/>
                <a:ea typeface="+mn-ea"/>
                <a:cs typeface="+mn-cs"/>
              </a:defRPr>
            </a:lvl3pPr>
            <a:lvl4pPr marL="1198003" indent="-169329" algn="l" defTabSz="683667" rtl="0" fontAlgn="base">
              <a:spcBef>
                <a:spcPct val="0"/>
              </a:spcBef>
              <a:spcAft>
                <a:spcPts val="300"/>
              </a:spcAft>
              <a:buClr>
                <a:schemeClr val="accent1"/>
              </a:buClr>
              <a:buFont typeface=".AppleSystemUIFont"/>
              <a:buChar char="-"/>
              <a:defRPr sz="1200" kern="1200">
                <a:solidFill>
                  <a:schemeClr val="tx1"/>
                </a:solidFill>
                <a:latin typeface="+mn-lt"/>
                <a:ea typeface="+mn-ea"/>
                <a:cs typeface="+mn-cs"/>
              </a:defRPr>
            </a:lvl4pPr>
            <a:lvl5pPr marL="1540895" indent="-169329" algn="l" defTabSz="683667" rtl="0" fontAlgn="base">
              <a:spcBef>
                <a:spcPct val="0"/>
              </a:spcBef>
              <a:spcAft>
                <a:spcPts val="300"/>
              </a:spcAft>
              <a:buClr>
                <a:schemeClr val="accent1"/>
              </a:buClr>
              <a:buFont typeface="Arial" panose="020B0604020202020204" pitchFamily="34" charset="0"/>
              <a:buChar char="•"/>
              <a:defRPr sz="1200" kern="1200">
                <a:solidFill>
                  <a:schemeClr val="tx1"/>
                </a:solidFill>
                <a:latin typeface="+mn-lt"/>
                <a:ea typeface="+mn-ea"/>
                <a:cs typeface="+mn-cs"/>
              </a:defRPr>
            </a:lvl5pPr>
            <a:lvl6pPr marL="1885810" indent="-171438" algn="l" defTabSz="685750" rtl="0" eaLnBrk="1" latinLnBrk="0" hangingPunct="1">
              <a:lnSpc>
                <a:spcPct val="90000"/>
              </a:lnSpc>
              <a:spcBef>
                <a:spcPts val="375"/>
              </a:spcBef>
              <a:buFont typeface="Arial"/>
              <a:buChar char="•"/>
              <a:defRPr sz="1351" kern="1200">
                <a:solidFill>
                  <a:schemeClr val="tx1"/>
                </a:solidFill>
                <a:latin typeface="+mn-lt"/>
                <a:ea typeface="+mn-ea"/>
                <a:cs typeface="+mn-cs"/>
              </a:defRPr>
            </a:lvl6pPr>
            <a:lvl7pPr marL="2228683" indent="-171438" algn="l" defTabSz="685750" rtl="0" eaLnBrk="1" latinLnBrk="0" hangingPunct="1">
              <a:lnSpc>
                <a:spcPct val="90000"/>
              </a:lnSpc>
              <a:spcBef>
                <a:spcPts val="375"/>
              </a:spcBef>
              <a:buFont typeface="Arial"/>
              <a:buChar char="•"/>
              <a:defRPr sz="1351" kern="1200">
                <a:solidFill>
                  <a:schemeClr val="tx1"/>
                </a:solidFill>
                <a:latin typeface="+mn-lt"/>
                <a:ea typeface="+mn-ea"/>
                <a:cs typeface="+mn-cs"/>
              </a:defRPr>
            </a:lvl7pPr>
            <a:lvl8pPr marL="2571558" indent="-171438" algn="l" defTabSz="685750" rtl="0" eaLnBrk="1" latinLnBrk="0" hangingPunct="1">
              <a:lnSpc>
                <a:spcPct val="90000"/>
              </a:lnSpc>
              <a:spcBef>
                <a:spcPts val="375"/>
              </a:spcBef>
              <a:buFont typeface="Arial"/>
              <a:buChar char="•"/>
              <a:defRPr sz="1351" kern="1200">
                <a:solidFill>
                  <a:schemeClr val="tx1"/>
                </a:solidFill>
                <a:latin typeface="+mn-lt"/>
                <a:ea typeface="+mn-ea"/>
                <a:cs typeface="+mn-cs"/>
              </a:defRPr>
            </a:lvl8pPr>
            <a:lvl9pPr marL="2914434" indent="-171438" algn="l" defTabSz="685750" rtl="0" eaLnBrk="1" latinLnBrk="0" hangingPunct="1">
              <a:lnSpc>
                <a:spcPct val="90000"/>
              </a:lnSpc>
              <a:spcBef>
                <a:spcPts val="375"/>
              </a:spcBef>
              <a:buFont typeface="Arial"/>
              <a:buChar char="•"/>
              <a:defRPr sz="1351" kern="1200">
                <a:solidFill>
                  <a:schemeClr val="tx1"/>
                </a:solidFill>
                <a:latin typeface="+mn-lt"/>
                <a:ea typeface="+mn-ea"/>
                <a:cs typeface="+mn-cs"/>
              </a:defRPr>
            </a:lvl9pPr>
          </a:lstStyle>
          <a:p>
            <a:pPr marL="0" indent="0" eaLnBrk="1" hangingPunct="1">
              <a:buFont typeface="Arial" panose="020B0604020202020204" pitchFamily="34" charset="0"/>
              <a:buNone/>
            </a:pPr>
            <a:endParaRPr lang="en-US" sz="1800" dirty="0"/>
          </a:p>
        </p:txBody>
      </p:sp>
      <p:sp>
        <p:nvSpPr>
          <p:cNvPr id="4" name="Footer Placeholder 3">
            <a:extLst>
              <a:ext uri="{FF2B5EF4-FFF2-40B4-BE49-F238E27FC236}">
                <a16:creationId xmlns:a16="http://schemas.microsoft.com/office/drawing/2014/main" id="{FDFE2672-4750-5F16-9482-85516AC84035}"/>
              </a:ext>
            </a:extLst>
          </p:cNvPr>
          <p:cNvSpPr>
            <a:spLocks noGrp="1"/>
          </p:cNvSpPr>
          <p:nvPr>
            <p:ph type="ftr" sz="quarter" idx="3"/>
          </p:nvPr>
        </p:nvSpPr>
        <p:spPr>
          <a:xfrm>
            <a:off x="0" y="4721018"/>
            <a:ext cx="7836408" cy="230832"/>
          </a:xfrm>
        </p:spPr>
        <p:txBody>
          <a:bodyPr/>
          <a:lstStyle/>
          <a:p>
            <a:pPr>
              <a:defRPr/>
            </a:pPr>
            <a:r>
              <a:rPr lang="en-US" dirty="0"/>
              <a:t>*CAR T centers are defined as hospitals where CAR T infusions incurred in this study.</a:t>
            </a:r>
          </a:p>
        </p:txBody>
      </p:sp>
      <p:graphicFrame>
        <p:nvGraphicFramePr>
          <p:cNvPr id="13" name="Table 11">
            <a:extLst>
              <a:ext uri="{FF2B5EF4-FFF2-40B4-BE49-F238E27FC236}">
                <a16:creationId xmlns:a16="http://schemas.microsoft.com/office/drawing/2014/main" id="{6698C486-FF0C-605D-0B64-AC341A62CE12}"/>
              </a:ext>
            </a:extLst>
          </p:cNvPr>
          <p:cNvGraphicFramePr>
            <a:graphicFrameLocks noGrp="1"/>
          </p:cNvGraphicFramePr>
          <p:nvPr>
            <p:extLst>
              <p:ext uri="{D42A27DB-BD31-4B8C-83A1-F6EECF244321}">
                <p14:modId xmlns:p14="http://schemas.microsoft.com/office/powerpoint/2010/main" val="657884589"/>
              </p:ext>
            </p:extLst>
          </p:nvPr>
        </p:nvGraphicFramePr>
        <p:xfrm>
          <a:off x="1139379" y="2064055"/>
          <a:ext cx="6865241" cy="2698966"/>
        </p:xfrm>
        <a:graphic>
          <a:graphicData uri="http://schemas.openxmlformats.org/drawingml/2006/table">
            <a:tbl>
              <a:tblPr firstRow="1" firstCol="1" bandRow="1"/>
              <a:tblGrid>
                <a:gridCol w="1498299">
                  <a:extLst>
                    <a:ext uri="{9D8B030D-6E8A-4147-A177-3AD203B41FA5}">
                      <a16:colId xmlns:a16="http://schemas.microsoft.com/office/drawing/2014/main" val="3044639012"/>
                    </a:ext>
                  </a:extLst>
                </a:gridCol>
                <a:gridCol w="936625">
                  <a:extLst>
                    <a:ext uri="{9D8B030D-6E8A-4147-A177-3AD203B41FA5}">
                      <a16:colId xmlns:a16="http://schemas.microsoft.com/office/drawing/2014/main" val="2427456103"/>
                    </a:ext>
                  </a:extLst>
                </a:gridCol>
                <a:gridCol w="417202">
                  <a:extLst>
                    <a:ext uri="{9D8B030D-6E8A-4147-A177-3AD203B41FA5}">
                      <a16:colId xmlns:a16="http://schemas.microsoft.com/office/drawing/2014/main" val="3301457282"/>
                    </a:ext>
                  </a:extLst>
                </a:gridCol>
                <a:gridCol w="583950">
                  <a:extLst>
                    <a:ext uri="{9D8B030D-6E8A-4147-A177-3AD203B41FA5}">
                      <a16:colId xmlns:a16="http://schemas.microsoft.com/office/drawing/2014/main" val="3052795271"/>
                    </a:ext>
                  </a:extLst>
                </a:gridCol>
                <a:gridCol w="417202">
                  <a:extLst>
                    <a:ext uri="{9D8B030D-6E8A-4147-A177-3AD203B41FA5}">
                      <a16:colId xmlns:a16="http://schemas.microsoft.com/office/drawing/2014/main" val="3743568241"/>
                    </a:ext>
                  </a:extLst>
                </a:gridCol>
                <a:gridCol w="583950">
                  <a:extLst>
                    <a:ext uri="{9D8B030D-6E8A-4147-A177-3AD203B41FA5}">
                      <a16:colId xmlns:a16="http://schemas.microsoft.com/office/drawing/2014/main" val="1138353777"/>
                    </a:ext>
                  </a:extLst>
                </a:gridCol>
                <a:gridCol w="755225">
                  <a:extLst>
                    <a:ext uri="{9D8B030D-6E8A-4147-A177-3AD203B41FA5}">
                      <a16:colId xmlns:a16="http://schemas.microsoft.com/office/drawing/2014/main" val="920624052"/>
                    </a:ext>
                  </a:extLst>
                </a:gridCol>
                <a:gridCol w="338310">
                  <a:extLst>
                    <a:ext uri="{9D8B030D-6E8A-4147-A177-3AD203B41FA5}">
                      <a16:colId xmlns:a16="http://schemas.microsoft.com/office/drawing/2014/main" val="1550194243"/>
                    </a:ext>
                  </a:extLst>
                </a:gridCol>
                <a:gridCol w="583950">
                  <a:extLst>
                    <a:ext uri="{9D8B030D-6E8A-4147-A177-3AD203B41FA5}">
                      <a16:colId xmlns:a16="http://schemas.microsoft.com/office/drawing/2014/main" val="3465048165"/>
                    </a:ext>
                  </a:extLst>
                </a:gridCol>
                <a:gridCol w="750528">
                  <a:extLst>
                    <a:ext uri="{9D8B030D-6E8A-4147-A177-3AD203B41FA5}">
                      <a16:colId xmlns:a16="http://schemas.microsoft.com/office/drawing/2014/main" val="167151505"/>
                    </a:ext>
                  </a:extLst>
                </a:gridCol>
              </a:tblGrid>
              <a:tr h="170355">
                <a:tc gridSpan="2">
                  <a:txBody>
                    <a:bodyPr/>
                    <a:lstStyle/>
                    <a:p>
                      <a:pPr marL="0" marR="0" algn="ctr">
                        <a:lnSpc>
                          <a:spcPct val="107000"/>
                        </a:lnSpc>
                        <a:spcBef>
                          <a:spcPts val="0"/>
                        </a:spcBef>
                        <a:spcAft>
                          <a:spcPts val="0"/>
                        </a:spcAft>
                      </a:pPr>
                      <a:r>
                        <a:rPr lang="en-US" sz="11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5631" marR="6563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hMerge="1">
                  <a:txBody>
                    <a:bodyPr/>
                    <a:lstStyle/>
                    <a:p>
                      <a:endParaRPr lang="en-US"/>
                    </a:p>
                  </a:txBody>
                  <a:tcPr/>
                </a:tc>
                <a:tc gridSpan="2">
                  <a:txBody>
                    <a:bodyPr/>
                    <a:lstStyle/>
                    <a:p>
                      <a:pPr marL="0" marR="0" algn="ctr">
                        <a:lnSpc>
                          <a:spcPct val="107000"/>
                        </a:lnSpc>
                        <a:spcBef>
                          <a:spcPts val="0"/>
                        </a:spcBef>
                        <a:spcAft>
                          <a:spcPts val="0"/>
                        </a:spcAft>
                      </a:pPr>
                      <a:r>
                        <a:rPr lang="en-US" sz="1100" b="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CAR T</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5631" marR="6563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hMerge="1">
                  <a:txBody>
                    <a:bodyPr/>
                    <a:lstStyle/>
                    <a:p>
                      <a:endParaRPr lang="en-US"/>
                    </a:p>
                  </a:txBody>
                  <a:tcPr/>
                </a:tc>
                <a:tc gridSpan="2">
                  <a:txBody>
                    <a:bodyPr/>
                    <a:lstStyle/>
                    <a:p>
                      <a:pPr marL="0" marR="0" algn="ctr">
                        <a:lnSpc>
                          <a:spcPct val="107000"/>
                        </a:lnSpc>
                        <a:spcBef>
                          <a:spcPts val="0"/>
                        </a:spcBef>
                        <a:spcAft>
                          <a:spcPts val="0"/>
                        </a:spcAft>
                      </a:pPr>
                      <a:r>
                        <a:rPr lang="en-US" sz="1100" b="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auto-SCT</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5631" marR="6563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hMerge="1">
                  <a:txBody>
                    <a:bodyPr/>
                    <a:lstStyle/>
                    <a:p>
                      <a:endParaRPr lang="en-US"/>
                    </a:p>
                  </a:txBody>
                  <a:tcPr/>
                </a:tc>
                <a:tc>
                  <a:txBody>
                    <a:bodyPr/>
                    <a:lstStyle/>
                    <a:p>
                      <a:pPr marL="0" marR="0" algn="ctr">
                        <a:lnSpc>
                          <a:spcPct val="107000"/>
                        </a:lnSpc>
                        <a:spcBef>
                          <a:spcPts val="0"/>
                        </a:spcBef>
                        <a:spcAft>
                          <a:spcPts val="0"/>
                        </a:spcAft>
                      </a:pPr>
                      <a:r>
                        <a:rPr lang="en-US" sz="1100" b="1" i="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p-values</a:t>
                      </a:r>
                      <a:endParaRPr lang="en-US" sz="1100" i="1" dirty="0">
                        <a:effectLst/>
                        <a:latin typeface="Calibri" panose="020F0502020204030204" pitchFamily="34" charset="0"/>
                        <a:ea typeface="Calibri" panose="020F0502020204030204" pitchFamily="34" charset="0"/>
                        <a:cs typeface="Times New Roman" panose="02020603050405020304" pitchFamily="18" charset="0"/>
                      </a:endParaRPr>
                    </a:p>
                  </a:txBody>
                  <a:tcPr marL="65631" marR="65631" marT="0" marB="0" anchor="b">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noFill/>
                  </a:tcPr>
                </a:tc>
                <a:tc gridSpan="2">
                  <a:txBody>
                    <a:bodyPr/>
                    <a:lstStyle/>
                    <a:p>
                      <a:pPr marL="0" marR="0" algn="ctr">
                        <a:lnSpc>
                          <a:spcPct val="107000"/>
                        </a:lnSpc>
                        <a:spcBef>
                          <a:spcPts val="0"/>
                        </a:spcBef>
                        <a:spcAft>
                          <a:spcPts val="0"/>
                        </a:spcAft>
                      </a:pPr>
                      <a:r>
                        <a:rPr lang="en-US" sz="1100" b="1" dirty="0" err="1">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allo</a:t>
                      </a:r>
                      <a:r>
                        <a:rPr lang="en-US" sz="1100" b="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-SCT</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5631" marR="65631" marT="0" marB="0" anchor="b">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hMerge="1">
                  <a:txBody>
                    <a:bodyPr/>
                    <a:lstStyle/>
                    <a:p>
                      <a:endParaRPr lang="en-US"/>
                    </a:p>
                  </a:txBody>
                  <a:tcPr/>
                </a:tc>
                <a:tc>
                  <a:txBody>
                    <a:bodyPr/>
                    <a:lstStyle/>
                    <a:p>
                      <a:pPr marL="0" marR="0" algn="ctr">
                        <a:lnSpc>
                          <a:spcPct val="107000"/>
                        </a:lnSpc>
                        <a:spcBef>
                          <a:spcPts val="0"/>
                        </a:spcBef>
                        <a:spcAft>
                          <a:spcPts val="0"/>
                        </a:spcAft>
                      </a:pPr>
                      <a:r>
                        <a:rPr lang="en-US" sz="1100" b="1" i="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p-values</a:t>
                      </a:r>
                      <a:endParaRPr lang="en-US" sz="1100" i="1" dirty="0">
                        <a:effectLst/>
                        <a:latin typeface="Calibri" panose="020F0502020204030204" pitchFamily="34" charset="0"/>
                        <a:ea typeface="Calibri" panose="020F0502020204030204" pitchFamily="34" charset="0"/>
                        <a:cs typeface="Times New Roman" panose="02020603050405020304" pitchFamily="18" charset="0"/>
                      </a:endParaRPr>
                    </a:p>
                  </a:txBody>
                  <a:tcPr marL="65631" marR="6563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noFill/>
                  </a:tcPr>
                </a:tc>
                <a:extLst>
                  <a:ext uri="{0D108BD9-81ED-4DB2-BD59-A6C34878D82A}">
                    <a16:rowId xmlns:a16="http://schemas.microsoft.com/office/drawing/2014/main" val="1508355926"/>
                  </a:ext>
                </a:extLst>
              </a:tr>
              <a:tr h="408330">
                <a:tc gridSpan="2">
                  <a:txBody>
                    <a:bodyPr/>
                    <a:lstStyle/>
                    <a:p>
                      <a:pPr marL="0" marR="0" algn="ctr">
                        <a:lnSpc>
                          <a:spcPct val="107000"/>
                        </a:lnSpc>
                        <a:spcBef>
                          <a:spcPts val="0"/>
                        </a:spcBef>
                        <a:spcAft>
                          <a:spcPts val="0"/>
                        </a:spcAft>
                      </a:pPr>
                      <a:r>
                        <a:rPr lang="en-US" sz="11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5631" marR="6563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hMerge="1">
                  <a:txBody>
                    <a:bodyPr/>
                    <a:lstStyle/>
                    <a:p>
                      <a:endParaRPr lang="en-US"/>
                    </a:p>
                  </a:txBody>
                  <a:tcPr/>
                </a:tc>
                <a:tc gridSpan="2">
                  <a:txBody>
                    <a:bodyPr/>
                    <a:lstStyle/>
                    <a:p>
                      <a:pPr marL="0" marR="0" algn="ctr">
                        <a:lnSpc>
                          <a:spcPct val="107000"/>
                        </a:lnSpc>
                        <a:spcBef>
                          <a:spcPts val="0"/>
                        </a:spcBef>
                        <a:spcAft>
                          <a:spcPts val="0"/>
                        </a:spcAft>
                      </a:pPr>
                      <a:r>
                        <a:rPr lang="en-US" sz="11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(N = 208)</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5631" marR="6563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hMerge="1">
                  <a:txBody>
                    <a:bodyPr/>
                    <a:lstStyle/>
                    <a:p>
                      <a:endParaRPr lang="en-US"/>
                    </a:p>
                  </a:txBody>
                  <a:tcPr/>
                </a:tc>
                <a:tc gridSpan="2">
                  <a:txBody>
                    <a:bodyPr/>
                    <a:lstStyle/>
                    <a:p>
                      <a:pPr marL="0" marR="0" algn="ctr">
                        <a:lnSpc>
                          <a:spcPct val="107000"/>
                        </a:lnSpc>
                        <a:spcBef>
                          <a:spcPts val="0"/>
                        </a:spcBef>
                        <a:spcAft>
                          <a:spcPts val="0"/>
                        </a:spcAft>
                      </a:pPr>
                      <a:r>
                        <a:rPr lang="en-US" sz="11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(N = 595)</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5631" marR="6563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hMerge="1">
                  <a:txBody>
                    <a:bodyPr/>
                    <a:lstStyle/>
                    <a:p>
                      <a:endParaRPr lang="en-US"/>
                    </a:p>
                  </a:txBody>
                  <a:tcPr/>
                </a:tc>
                <a:tc>
                  <a:txBody>
                    <a:bodyPr/>
                    <a:lstStyle/>
                    <a:p>
                      <a:pPr marL="0" marR="0" algn="ctr">
                        <a:lnSpc>
                          <a:spcPct val="107000"/>
                        </a:lnSpc>
                        <a:spcBef>
                          <a:spcPts val="0"/>
                        </a:spcBef>
                        <a:spcAft>
                          <a:spcPts val="0"/>
                        </a:spcAft>
                      </a:pPr>
                      <a:r>
                        <a:rPr lang="en-US" sz="11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CAR T vs auto-SCT</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5631" marR="65631" marT="0" marB="0"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noFill/>
                  </a:tcPr>
                </a:tc>
                <a:tc gridSpan="2">
                  <a:txBody>
                    <a:bodyPr/>
                    <a:lstStyle/>
                    <a:p>
                      <a:pPr marL="0" marR="0" algn="ctr">
                        <a:lnSpc>
                          <a:spcPct val="107000"/>
                        </a:lnSpc>
                        <a:spcBef>
                          <a:spcPts val="0"/>
                        </a:spcBef>
                        <a:spcAft>
                          <a:spcPts val="0"/>
                        </a:spcAft>
                      </a:pPr>
                      <a:r>
                        <a:rPr lang="en-US" sz="11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(N=49)</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5631" marR="65631" marT="0" marB="0"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hMerge="1">
                  <a:txBody>
                    <a:bodyPr/>
                    <a:lstStyle/>
                    <a:p>
                      <a:endParaRPr lang="en-US"/>
                    </a:p>
                  </a:txBody>
                  <a:tcPr/>
                </a:tc>
                <a:tc>
                  <a:txBody>
                    <a:bodyPr/>
                    <a:lstStyle/>
                    <a:p>
                      <a:pPr marL="0" marR="0" algn="ctr">
                        <a:lnSpc>
                          <a:spcPct val="107000"/>
                        </a:lnSpc>
                        <a:spcBef>
                          <a:spcPts val="0"/>
                        </a:spcBef>
                        <a:spcAft>
                          <a:spcPts val="0"/>
                        </a:spcAft>
                      </a:pPr>
                      <a:r>
                        <a:rPr lang="en-US" sz="1100" dirty="0">
                          <a:effectLst/>
                          <a:latin typeface="Arial" panose="020B0604020202020204" pitchFamily="34" charset="0"/>
                          <a:ea typeface="Times New Roman" panose="02020603050405020304" pitchFamily="18" charset="0"/>
                          <a:cs typeface="Times New Roman" panose="02020603050405020304" pitchFamily="18" charset="0"/>
                        </a:rPr>
                        <a:t>CAR T vs </a:t>
                      </a:r>
                      <a:r>
                        <a:rPr lang="en-US" sz="1100" dirty="0" err="1">
                          <a:effectLst/>
                          <a:latin typeface="Arial" panose="020B0604020202020204" pitchFamily="34" charset="0"/>
                          <a:ea typeface="Times New Roman" panose="02020603050405020304" pitchFamily="18" charset="0"/>
                          <a:cs typeface="Times New Roman" panose="02020603050405020304" pitchFamily="18" charset="0"/>
                        </a:rPr>
                        <a:t>allo</a:t>
                      </a:r>
                      <a:r>
                        <a:rPr lang="en-US" sz="1100" dirty="0">
                          <a:effectLst/>
                          <a:latin typeface="Arial" panose="020B0604020202020204" pitchFamily="34" charset="0"/>
                          <a:ea typeface="Times New Roman" panose="02020603050405020304" pitchFamily="18" charset="0"/>
                          <a:cs typeface="Times New Roman" panose="02020603050405020304" pitchFamily="18" charset="0"/>
                        </a:rPr>
                        <a:t>-SCT</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5631" marR="6563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961407396"/>
                  </a:ext>
                </a:extLst>
              </a:tr>
              <a:tr h="170355">
                <a:tc>
                  <a:txBody>
                    <a:bodyPr/>
                    <a:lstStyle/>
                    <a:p>
                      <a:pPr marL="0" marR="0">
                        <a:lnSpc>
                          <a:spcPct val="107000"/>
                        </a:lnSpc>
                        <a:spcBef>
                          <a:spcPts val="0"/>
                        </a:spcBef>
                        <a:spcAft>
                          <a:spcPts val="0"/>
                        </a:spcAft>
                      </a:pPr>
                      <a:r>
                        <a:rPr lang="en-US" sz="1100" b="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of Hospitals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5631" marR="656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lnSpc>
                          <a:spcPct val="107000"/>
                        </a:lnSpc>
                        <a:spcBef>
                          <a:spcPts val="0"/>
                        </a:spcBef>
                        <a:spcAft>
                          <a:spcPts val="0"/>
                        </a:spcAft>
                      </a:pPr>
                      <a:r>
                        <a:rPr lang="en-US" sz="11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5631" marR="656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lnSpc>
                          <a:spcPct val="107000"/>
                        </a:lnSpc>
                        <a:spcBef>
                          <a:spcPts val="0"/>
                        </a:spcBef>
                        <a:spcAft>
                          <a:spcPts val="0"/>
                        </a:spcAft>
                      </a:pPr>
                      <a:r>
                        <a:rPr lang="en-US" sz="11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19</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5631" marR="65631" marT="0"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lnSpc>
                          <a:spcPct val="107000"/>
                        </a:lnSpc>
                        <a:spcBef>
                          <a:spcPts val="0"/>
                        </a:spcBef>
                        <a:spcAft>
                          <a:spcPts val="0"/>
                        </a:spcAft>
                      </a:pPr>
                      <a:r>
                        <a:rPr lang="en-US" sz="11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5631" marR="65631" marT="0" marB="0">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lnSpc>
                          <a:spcPct val="107000"/>
                        </a:lnSpc>
                        <a:spcBef>
                          <a:spcPts val="0"/>
                        </a:spcBef>
                        <a:spcAft>
                          <a:spcPts val="0"/>
                        </a:spcAft>
                      </a:pPr>
                      <a:r>
                        <a:rPr lang="en-US" sz="11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36</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5631" marR="65631" marT="0"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lnSpc>
                          <a:spcPct val="107000"/>
                        </a:lnSpc>
                        <a:spcBef>
                          <a:spcPts val="0"/>
                        </a:spcBef>
                        <a:spcAft>
                          <a:spcPts val="0"/>
                        </a:spcAft>
                      </a:pPr>
                      <a:r>
                        <a:rPr lang="en-US" sz="11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5631" marR="65631" marT="0" marB="0">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pPr>
                      <a:endParaRPr lang="en-US" sz="1100" dirty="0">
                        <a:effectLst/>
                        <a:latin typeface="Calibri" panose="020F0502020204030204" pitchFamily="34" charset="0"/>
                        <a:cs typeface="Times New Roman" panose="02020603050405020304" pitchFamily="18" charset="0"/>
                      </a:endParaRPr>
                    </a:p>
                  </a:txBody>
                  <a:tcPr marL="65631" marR="65631" marT="0" marB="0">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lnSpc>
                          <a:spcPct val="107000"/>
                        </a:lnSpc>
                        <a:spcBef>
                          <a:spcPts val="0"/>
                        </a:spcBef>
                        <a:spcAft>
                          <a:spcPts val="0"/>
                        </a:spcAft>
                      </a:pPr>
                      <a:r>
                        <a:rPr lang="en-US" sz="11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20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5631" marR="65631" marT="0" marB="0">
                    <a:lnL w="12700" cap="flat" cmpd="sng" algn="ctr">
                      <a:solidFill>
                        <a:schemeClr val="tx1"/>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lnSpc>
                          <a:spcPct val="107000"/>
                        </a:lnSpc>
                        <a:spcBef>
                          <a:spcPts val="0"/>
                        </a:spcBef>
                        <a:spcAft>
                          <a:spcPts val="0"/>
                        </a:spcAft>
                      </a:pPr>
                      <a:r>
                        <a:rPr lang="en-US" sz="11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5631" marR="65631" marT="0" marB="0">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pPr>
                      <a:endParaRPr lang="en-US" sz="1100" dirty="0">
                        <a:effectLst/>
                        <a:latin typeface="Calibri" panose="020F0502020204030204" pitchFamily="34" charset="0"/>
                        <a:cs typeface="Times New Roman" panose="02020603050405020304" pitchFamily="18" charset="0"/>
                      </a:endParaRPr>
                    </a:p>
                  </a:txBody>
                  <a:tcPr marL="65631" marR="656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645672437"/>
                  </a:ext>
                </a:extLst>
              </a:tr>
              <a:tr h="170355">
                <a:tc rowSpan="3">
                  <a:txBody>
                    <a:bodyPr/>
                    <a:lstStyle/>
                    <a:p>
                      <a:pPr algn="l" fontAlgn="t"/>
                      <a:r>
                        <a:rPr lang="en-US" sz="1100" b="1" i="0" u="none" strike="noStrike" dirty="0">
                          <a:solidFill>
                            <a:srgbClr val="000000"/>
                          </a:solidFill>
                          <a:effectLst/>
                          <a:latin typeface="Arial" panose="020B0604020202020204" pitchFamily="34" charset="0"/>
                        </a:rPr>
                        <a:t>Hospital Size</a:t>
                      </a:r>
                    </a:p>
                    <a:p>
                      <a:pPr algn="l" fontAlgn="t"/>
                      <a:r>
                        <a:rPr lang="en-US" sz="1100" b="1" i="0" u="none" strike="noStrike" dirty="0">
                          <a:solidFill>
                            <a:srgbClr val="000000"/>
                          </a:solidFill>
                          <a:effectLst/>
                          <a:latin typeface="Arial" panose="020B0604020202020204" pitchFamily="34" charset="0"/>
                        </a:rPr>
                        <a:t> </a:t>
                      </a:r>
                    </a:p>
                    <a:p>
                      <a:pPr algn="l" fontAlgn="t"/>
                      <a:r>
                        <a:rPr lang="en-US" sz="1100" b="1" i="0" u="none" strike="noStrike" dirty="0">
                          <a:solidFill>
                            <a:srgbClr val="000000"/>
                          </a:solidFill>
                          <a:effectLst/>
                          <a:latin typeface="Arial" panose="020B0604020202020204" pitchFamily="34" charset="0"/>
                        </a:rPr>
                        <a:t> </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t"/>
                      <a:r>
                        <a:rPr lang="en-US" sz="1100" b="0" i="0" u="none" strike="noStrike" dirty="0">
                          <a:solidFill>
                            <a:srgbClr val="000000"/>
                          </a:solidFill>
                          <a:effectLst/>
                          <a:latin typeface="Arial" panose="020B0604020202020204" pitchFamily="34" charset="0"/>
                        </a:rPr>
                        <a:t>1-299</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t"/>
                      <a:r>
                        <a:rPr lang="en-US" sz="1100" b="0" i="0" u="none" strike="noStrike">
                          <a:solidFill>
                            <a:srgbClr val="000000"/>
                          </a:solidFill>
                          <a:effectLst/>
                          <a:latin typeface="Arial" panose="020B0604020202020204" pitchFamily="34" charset="0"/>
                        </a:rPr>
                        <a:t>33</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rtl="0" fontAlgn="t"/>
                      <a:r>
                        <a:rPr lang="en-US" sz="1100" b="0" i="0" u="none" strike="noStrike" dirty="0">
                          <a:solidFill>
                            <a:srgbClr val="000000"/>
                          </a:solidFill>
                          <a:effectLst/>
                          <a:latin typeface="Arial" panose="020B0604020202020204" pitchFamily="34" charset="0"/>
                        </a:rPr>
                        <a:t>16%</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t"/>
                      <a:r>
                        <a:rPr lang="en-US" sz="1100" b="0" i="0" u="none" strike="noStrike">
                          <a:solidFill>
                            <a:srgbClr val="000000"/>
                          </a:solidFill>
                          <a:effectLst/>
                          <a:latin typeface="Arial" panose="020B0604020202020204" pitchFamily="34" charset="0"/>
                        </a:rPr>
                        <a:t>79</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rtl="0" fontAlgn="t"/>
                      <a:r>
                        <a:rPr lang="en-US" sz="1100" b="0" i="0" u="none" strike="noStrike">
                          <a:solidFill>
                            <a:srgbClr val="000000"/>
                          </a:solidFill>
                          <a:effectLst/>
                          <a:latin typeface="Arial" panose="020B0604020202020204" pitchFamily="34" charset="0"/>
                        </a:rPr>
                        <a:t>13%</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rowSpan="3">
                  <a:txBody>
                    <a:bodyPr/>
                    <a:lstStyle/>
                    <a:p>
                      <a:pPr algn="ctr" fontAlgn="t"/>
                      <a:r>
                        <a:rPr lang="en-US" sz="1100" b="0" i="0" u="none" strike="noStrike" dirty="0">
                          <a:solidFill>
                            <a:srgbClr val="000000"/>
                          </a:solidFill>
                          <a:effectLst/>
                          <a:latin typeface="Arial" panose="020B0604020202020204" pitchFamily="34" charset="0"/>
                        </a:rPr>
                        <a:t>0.65</a:t>
                      </a:r>
                    </a:p>
                    <a:p>
                      <a:pPr algn="ctr" fontAlgn="t"/>
                      <a:r>
                        <a:rPr lang="en-US" sz="1100" b="0" i="0" u="none" strike="noStrike" dirty="0">
                          <a:solidFill>
                            <a:srgbClr val="000000"/>
                          </a:solidFill>
                          <a:effectLst/>
                          <a:latin typeface="Arial" panose="020B0604020202020204" pitchFamily="34" charset="0"/>
                        </a:rPr>
                        <a:t> </a:t>
                      </a:r>
                    </a:p>
                    <a:p>
                      <a:pPr algn="ctr" fontAlgn="t"/>
                      <a:r>
                        <a:rPr lang="en-US" sz="1100" b="0" i="0" u="none" strike="noStrike" dirty="0">
                          <a:solidFill>
                            <a:srgbClr val="000000"/>
                          </a:solidFill>
                          <a:effectLst/>
                          <a:latin typeface="Arial" panose="020B0604020202020204" pitchFamily="34" charset="0"/>
                        </a:rPr>
                        <a:t> </a:t>
                      </a:r>
                    </a:p>
                  </a:txBody>
                  <a:tcPr marL="9525" marR="9525" marT="9525" marB="0">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t"/>
                      <a:r>
                        <a:rPr lang="en-US" sz="1100" b="0" i="0" u="none" strike="noStrike">
                          <a:solidFill>
                            <a:srgbClr val="000000"/>
                          </a:solidFill>
                          <a:effectLst/>
                          <a:latin typeface="Arial" panose="020B0604020202020204" pitchFamily="34" charset="0"/>
                        </a:rPr>
                        <a:t>3</a:t>
                      </a:r>
                    </a:p>
                  </a:txBody>
                  <a:tcPr marL="9525" marR="9525" marT="9525" marB="0">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rtl="0" fontAlgn="t"/>
                      <a:r>
                        <a:rPr lang="en-US" sz="1100" b="0" i="0" u="none" strike="noStrike">
                          <a:solidFill>
                            <a:srgbClr val="000000"/>
                          </a:solidFill>
                          <a:effectLst/>
                          <a:latin typeface="Arial" panose="020B0604020202020204" pitchFamily="34" charset="0"/>
                        </a:rPr>
                        <a:t>6%</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rowSpan="3">
                  <a:txBody>
                    <a:bodyPr/>
                    <a:lstStyle/>
                    <a:p>
                      <a:pPr algn="ctr" fontAlgn="t"/>
                      <a:r>
                        <a:rPr lang="en-US" sz="1100" b="0" i="0" u="none" strike="noStrike" dirty="0">
                          <a:solidFill>
                            <a:srgbClr val="000000"/>
                          </a:solidFill>
                          <a:effectLst/>
                          <a:latin typeface="Arial" panose="020B0604020202020204" pitchFamily="34" charset="0"/>
                        </a:rPr>
                        <a:t>0.11</a:t>
                      </a:r>
                    </a:p>
                    <a:p>
                      <a:pPr algn="ctr" fontAlgn="t"/>
                      <a:r>
                        <a:rPr lang="en-US" sz="1100" b="0" i="0" u="none" strike="noStrike" dirty="0">
                          <a:solidFill>
                            <a:srgbClr val="000000"/>
                          </a:solidFill>
                          <a:effectLst/>
                          <a:latin typeface="Arial" panose="020B0604020202020204" pitchFamily="34" charset="0"/>
                        </a:rPr>
                        <a:t> </a:t>
                      </a:r>
                    </a:p>
                    <a:p>
                      <a:pPr algn="ctr" fontAlgn="t"/>
                      <a:r>
                        <a:rPr lang="en-US" sz="1100" b="0" i="0" u="none" strike="noStrike" dirty="0">
                          <a:solidFill>
                            <a:srgbClr val="000000"/>
                          </a:solidFill>
                          <a:effectLst/>
                          <a:latin typeface="Arial" panose="020B0604020202020204" pitchFamily="34" charset="0"/>
                        </a:rPr>
                        <a:t> </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573399050"/>
                  </a:ext>
                </a:extLst>
              </a:tr>
              <a:tr h="170355">
                <a:tc vMerge="1">
                  <a:txBody>
                    <a:bodyPr/>
                    <a:lstStyle/>
                    <a:p>
                      <a:pPr algn="l" fontAlgn="t"/>
                      <a:r>
                        <a:rPr lang="en-US" sz="1100" b="1" i="0" u="none" strike="noStrike" dirty="0">
                          <a:solidFill>
                            <a:srgbClr val="000000"/>
                          </a:solidFill>
                          <a:effectLst/>
                          <a:latin typeface="Arial" panose="020B0604020202020204" pitchFamily="34" charset="0"/>
                        </a:rPr>
                        <a:t> </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t"/>
                      <a:r>
                        <a:rPr lang="en-US" sz="1100" b="0" i="0" u="none" strike="noStrike">
                          <a:solidFill>
                            <a:srgbClr val="000000"/>
                          </a:solidFill>
                          <a:effectLst/>
                          <a:latin typeface="Arial" panose="020B0604020202020204" pitchFamily="34" charset="0"/>
                        </a:rPr>
                        <a:t>300-499</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t"/>
                      <a:r>
                        <a:rPr lang="en-US" sz="1100" b="0" i="0" u="none" strike="noStrike">
                          <a:solidFill>
                            <a:srgbClr val="000000"/>
                          </a:solidFill>
                          <a:effectLst/>
                          <a:latin typeface="Arial" panose="020B0604020202020204" pitchFamily="34" charset="0"/>
                        </a:rPr>
                        <a:t>31</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rtl="0" fontAlgn="t"/>
                      <a:r>
                        <a:rPr lang="en-US" sz="1100" b="0" i="0" u="none" strike="noStrike" dirty="0">
                          <a:solidFill>
                            <a:srgbClr val="000000"/>
                          </a:solidFill>
                          <a:effectLst/>
                          <a:latin typeface="Arial" panose="020B0604020202020204" pitchFamily="34" charset="0"/>
                        </a:rPr>
                        <a:t>15%</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t"/>
                      <a:r>
                        <a:rPr lang="en-US" sz="1100" b="0" i="0" u="none" strike="noStrike">
                          <a:solidFill>
                            <a:srgbClr val="000000"/>
                          </a:solidFill>
                          <a:effectLst/>
                          <a:latin typeface="Arial" panose="020B0604020202020204" pitchFamily="34" charset="0"/>
                        </a:rPr>
                        <a:t>93</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rtl="0" fontAlgn="t"/>
                      <a:r>
                        <a:rPr lang="en-US" sz="1100" b="0" i="0" u="none" strike="noStrike" dirty="0">
                          <a:solidFill>
                            <a:srgbClr val="000000"/>
                          </a:solidFill>
                          <a:effectLst/>
                          <a:latin typeface="Arial" panose="020B0604020202020204" pitchFamily="34" charset="0"/>
                        </a:rPr>
                        <a:t>16%</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vMerge="1">
                  <a:txBody>
                    <a:bodyPr/>
                    <a:lstStyle/>
                    <a:p>
                      <a:pPr algn="r" fontAlgn="t"/>
                      <a:r>
                        <a:rPr lang="en-US" sz="1100" b="0" i="0" u="none" strike="noStrike" dirty="0">
                          <a:solidFill>
                            <a:srgbClr val="000000"/>
                          </a:solidFill>
                          <a:effectLst/>
                          <a:latin typeface="Arial" panose="020B0604020202020204" pitchFamily="34" charset="0"/>
                        </a:rPr>
                        <a:t> </a:t>
                      </a:r>
                    </a:p>
                  </a:txBody>
                  <a:tcPr marL="9525" marR="9525" marT="9525" marB="0">
                    <a:lnL w="12700" cap="flat" cmpd="sng" algn="ctr">
                      <a:solidFill>
                        <a:srgbClr val="000000"/>
                      </a:solidFill>
                      <a:prstDash val="solid"/>
                      <a:round/>
                      <a:headEnd type="none" w="med" len="med"/>
                      <a:tailEnd type="none" w="med" len="med"/>
                    </a:lnL>
                    <a:lnR w="28575"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t"/>
                      <a:r>
                        <a:rPr lang="en-US" sz="1100" b="0" i="0" u="none" strike="noStrike">
                          <a:solidFill>
                            <a:srgbClr val="000000"/>
                          </a:solidFill>
                          <a:effectLst/>
                          <a:latin typeface="Arial" panose="020B0604020202020204" pitchFamily="34" charset="0"/>
                        </a:rPr>
                        <a:t>5</a:t>
                      </a:r>
                    </a:p>
                  </a:txBody>
                  <a:tcPr marL="9525" marR="9525" marT="9525" marB="0">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rtl="0" fontAlgn="t"/>
                      <a:r>
                        <a:rPr lang="en-US" sz="1100" b="0" i="0" u="none" strike="noStrike">
                          <a:solidFill>
                            <a:srgbClr val="000000"/>
                          </a:solidFill>
                          <a:effectLst/>
                          <a:latin typeface="Arial" panose="020B0604020202020204" pitchFamily="34" charset="0"/>
                        </a:rPr>
                        <a:t>10%</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vMerge="1">
                  <a:txBody>
                    <a:bodyPr/>
                    <a:lstStyle/>
                    <a:p>
                      <a:pPr algn="r" fontAlgn="t"/>
                      <a:r>
                        <a:rPr lang="en-US" sz="1100" b="0" i="0" u="none" strike="noStrike" dirty="0">
                          <a:solidFill>
                            <a:srgbClr val="000000"/>
                          </a:solidFill>
                          <a:effectLst/>
                          <a:latin typeface="Arial" panose="020B0604020202020204" pitchFamily="34" charset="0"/>
                        </a:rPr>
                        <a:t> </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877735709"/>
                  </a:ext>
                </a:extLst>
              </a:tr>
              <a:tr h="170355">
                <a:tc vMerge="1">
                  <a:txBody>
                    <a:bodyPr/>
                    <a:lstStyle/>
                    <a:p>
                      <a:pPr algn="l" fontAlgn="t"/>
                      <a:r>
                        <a:rPr lang="en-US" sz="1100" b="1" i="0" u="none" strike="noStrike" dirty="0">
                          <a:solidFill>
                            <a:srgbClr val="000000"/>
                          </a:solidFill>
                          <a:effectLst/>
                          <a:latin typeface="Arial" panose="020B0604020202020204" pitchFamily="34" charset="0"/>
                        </a:rPr>
                        <a:t> </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t"/>
                      <a:r>
                        <a:rPr lang="en-US" sz="1100" b="0" i="0" u="none" strike="noStrike" dirty="0">
                          <a:solidFill>
                            <a:srgbClr val="000000"/>
                          </a:solidFill>
                          <a:effectLst/>
                          <a:latin typeface="Arial" panose="020B0604020202020204" pitchFamily="34" charset="0"/>
                        </a:rPr>
                        <a:t>500+</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t"/>
                      <a:r>
                        <a:rPr lang="en-US" sz="1100" b="0" i="0" u="none" strike="noStrike" dirty="0">
                          <a:solidFill>
                            <a:srgbClr val="000000"/>
                          </a:solidFill>
                          <a:effectLst/>
                          <a:latin typeface="Arial" panose="020B0604020202020204" pitchFamily="34" charset="0"/>
                        </a:rPr>
                        <a:t>144</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rtl="0" fontAlgn="t"/>
                      <a:r>
                        <a:rPr lang="en-US" sz="1100" b="0" i="0" u="none" strike="noStrike" dirty="0">
                          <a:solidFill>
                            <a:srgbClr val="000000"/>
                          </a:solidFill>
                          <a:effectLst/>
                          <a:latin typeface="Arial" panose="020B0604020202020204" pitchFamily="34" charset="0"/>
                        </a:rPr>
                        <a:t>69%</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t"/>
                      <a:r>
                        <a:rPr lang="en-US" sz="1100" b="0" i="0" u="none" strike="noStrike" dirty="0">
                          <a:solidFill>
                            <a:srgbClr val="000000"/>
                          </a:solidFill>
                          <a:effectLst/>
                          <a:latin typeface="Arial" panose="020B0604020202020204" pitchFamily="34" charset="0"/>
                        </a:rPr>
                        <a:t>423</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rtl="0" fontAlgn="t"/>
                      <a:r>
                        <a:rPr lang="en-US" sz="1100" b="0" i="0" u="none" strike="noStrike" dirty="0">
                          <a:solidFill>
                            <a:srgbClr val="000000"/>
                          </a:solidFill>
                          <a:effectLst/>
                          <a:latin typeface="Arial" panose="020B0604020202020204" pitchFamily="34" charset="0"/>
                        </a:rPr>
                        <a:t>71%</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vMerge="1">
                  <a:txBody>
                    <a:bodyPr/>
                    <a:lstStyle/>
                    <a:p>
                      <a:pPr algn="r" fontAlgn="t"/>
                      <a:r>
                        <a:rPr lang="en-US" sz="1100" b="0" i="0" u="none" strike="noStrike" dirty="0">
                          <a:solidFill>
                            <a:srgbClr val="000000"/>
                          </a:solidFill>
                          <a:effectLst/>
                          <a:latin typeface="Arial" panose="020B0604020202020204" pitchFamily="34" charset="0"/>
                        </a:rPr>
                        <a:t> </a:t>
                      </a:r>
                    </a:p>
                  </a:txBody>
                  <a:tcPr marL="9525" marR="9525" marT="9525" marB="0">
                    <a:lnL w="12700" cap="flat" cmpd="sng" algn="ctr">
                      <a:solidFill>
                        <a:srgbClr val="000000"/>
                      </a:solidFill>
                      <a:prstDash val="solid"/>
                      <a:round/>
                      <a:headEnd type="none" w="med" len="med"/>
                      <a:tailEnd type="none" w="med" len="med"/>
                    </a:lnL>
                    <a:lnR w="28575"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t"/>
                      <a:r>
                        <a:rPr lang="en-US" sz="1100" b="0" i="0" u="none" strike="noStrike" dirty="0">
                          <a:solidFill>
                            <a:srgbClr val="000000"/>
                          </a:solidFill>
                          <a:effectLst/>
                          <a:latin typeface="Arial" panose="020B0604020202020204" pitchFamily="34" charset="0"/>
                        </a:rPr>
                        <a:t>41</a:t>
                      </a:r>
                    </a:p>
                  </a:txBody>
                  <a:tcPr marL="9525" marR="9525" marT="9525" marB="0">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rtl="0" fontAlgn="t"/>
                      <a:r>
                        <a:rPr lang="en-US" sz="1100" b="0" i="0" u="none" strike="noStrike" dirty="0">
                          <a:solidFill>
                            <a:srgbClr val="000000"/>
                          </a:solidFill>
                          <a:effectLst/>
                          <a:latin typeface="Arial" panose="020B0604020202020204" pitchFamily="34" charset="0"/>
                        </a:rPr>
                        <a:t>84%</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vMerge="1">
                  <a:txBody>
                    <a:bodyPr/>
                    <a:lstStyle/>
                    <a:p>
                      <a:pPr algn="r" fontAlgn="t"/>
                      <a:r>
                        <a:rPr lang="en-US" sz="1100" b="0" i="0" u="none" strike="noStrike" dirty="0">
                          <a:solidFill>
                            <a:srgbClr val="000000"/>
                          </a:solidFill>
                          <a:effectLst/>
                          <a:latin typeface="Arial" panose="020B0604020202020204" pitchFamily="34" charset="0"/>
                        </a:rPr>
                        <a:t> </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907980946"/>
                  </a:ext>
                </a:extLst>
              </a:tr>
              <a:tr h="170355">
                <a:tc rowSpan="2">
                  <a:txBody>
                    <a:bodyPr/>
                    <a:lstStyle/>
                    <a:p>
                      <a:pPr algn="l" fontAlgn="t"/>
                      <a:r>
                        <a:rPr lang="en-US" sz="1100" b="1" i="0" u="none" strike="noStrike" dirty="0">
                          <a:solidFill>
                            <a:srgbClr val="000000"/>
                          </a:solidFill>
                          <a:effectLst/>
                          <a:latin typeface="Arial" panose="020B0604020202020204" pitchFamily="34" charset="0"/>
                        </a:rPr>
                        <a:t>Teaching Status</a:t>
                      </a:r>
                    </a:p>
                    <a:p>
                      <a:pPr algn="l" fontAlgn="t"/>
                      <a:r>
                        <a:rPr lang="en-US" sz="1100" b="1" i="0" u="none" strike="noStrike" dirty="0">
                          <a:solidFill>
                            <a:srgbClr val="000000"/>
                          </a:solidFill>
                          <a:effectLst/>
                          <a:latin typeface="Arial" panose="020B0604020202020204" pitchFamily="34" charset="0"/>
                        </a:rPr>
                        <a:t> </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t"/>
                      <a:r>
                        <a:rPr lang="en-US" sz="1100" b="0" i="0" u="none" strike="noStrike" dirty="0">
                          <a:solidFill>
                            <a:srgbClr val="000000"/>
                          </a:solidFill>
                          <a:effectLst/>
                          <a:latin typeface="Arial" panose="020B0604020202020204" pitchFamily="34" charset="0"/>
                        </a:rPr>
                        <a:t>Teaching</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t"/>
                      <a:r>
                        <a:rPr lang="en-US" sz="1100" b="0" i="0" u="none" strike="noStrike" dirty="0">
                          <a:solidFill>
                            <a:srgbClr val="000000"/>
                          </a:solidFill>
                          <a:effectLst/>
                          <a:latin typeface="Arial" panose="020B0604020202020204" pitchFamily="34" charset="0"/>
                        </a:rPr>
                        <a:t>176</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rtl="0" fontAlgn="t"/>
                      <a:r>
                        <a:rPr lang="en-US" sz="1100" b="0" i="0" u="none" strike="noStrike" dirty="0">
                          <a:solidFill>
                            <a:srgbClr val="000000"/>
                          </a:solidFill>
                          <a:effectLst/>
                          <a:latin typeface="Arial" panose="020B0604020202020204" pitchFamily="34" charset="0"/>
                        </a:rPr>
                        <a:t>85%</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t"/>
                      <a:r>
                        <a:rPr lang="en-US" sz="1100" b="0" i="0" u="none" strike="noStrike" dirty="0">
                          <a:solidFill>
                            <a:srgbClr val="000000"/>
                          </a:solidFill>
                          <a:effectLst/>
                          <a:latin typeface="Arial" panose="020B0604020202020204" pitchFamily="34" charset="0"/>
                        </a:rPr>
                        <a:t>499</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rtl="0" fontAlgn="t"/>
                      <a:r>
                        <a:rPr lang="en-US" sz="1100" b="0" i="0" u="none" strike="noStrike" dirty="0">
                          <a:solidFill>
                            <a:srgbClr val="000000"/>
                          </a:solidFill>
                          <a:effectLst/>
                          <a:latin typeface="Arial" panose="020B0604020202020204" pitchFamily="34" charset="0"/>
                        </a:rPr>
                        <a:t>84%</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rowSpan="2">
                  <a:txBody>
                    <a:bodyPr/>
                    <a:lstStyle/>
                    <a:p>
                      <a:pPr algn="ctr" fontAlgn="t"/>
                      <a:r>
                        <a:rPr lang="en-US" sz="1100" b="0" i="0" u="none" strike="noStrike" dirty="0">
                          <a:solidFill>
                            <a:srgbClr val="000000"/>
                          </a:solidFill>
                          <a:effectLst/>
                          <a:latin typeface="Arial" panose="020B0604020202020204" pitchFamily="34" charset="0"/>
                        </a:rPr>
                        <a:t>0.80</a:t>
                      </a:r>
                    </a:p>
                    <a:p>
                      <a:pPr algn="ctr" fontAlgn="t"/>
                      <a:r>
                        <a:rPr lang="en-US" sz="1100" b="0" i="0" u="none" strike="noStrike" dirty="0">
                          <a:solidFill>
                            <a:srgbClr val="000000"/>
                          </a:solidFill>
                          <a:effectLst/>
                          <a:latin typeface="Arial" panose="020B0604020202020204" pitchFamily="34" charset="0"/>
                        </a:rPr>
                        <a:t> </a:t>
                      </a:r>
                    </a:p>
                  </a:txBody>
                  <a:tcPr marL="9525" marR="9525" marT="9525" marB="0">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t"/>
                      <a:r>
                        <a:rPr lang="en-US" sz="1100" b="0" i="0" u="none" strike="noStrike" dirty="0">
                          <a:solidFill>
                            <a:srgbClr val="000000"/>
                          </a:solidFill>
                          <a:effectLst/>
                          <a:latin typeface="Arial" panose="020B0604020202020204" pitchFamily="34" charset="0"/>
                        </a:rPr>
                        <a:t>45</a:t>
                      </a:r>
                    </a:p>
                  </a:txBody>
                  <a:tcPr marL="9525" marR="9525" marT="9525" marB="0">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rtl="0" fontAlgn="t"/>
                      <a:r>
                        <a:rPr lang="en-US" sz="1100" b="0" i="0" u="none" strike="noStrike" dirty="0">
                          <a:solidFill>
                            <a:srgbClr val="000000"/>
                          </a:solidFill>
                          <a:effectLst/>
                          <a:latin typeface="Arial" panose="020B0604020202020204" pitchFamily="34" charset="0"/>
                        </a:rPr>
                        <a:t>92%</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rowSpan="2">
                  <a:txBody>
                    <a:bodyPr/>
                    <a:lstStyle/>
                    <a:p>
                      <a:pPr algn="ctr" fontAlgn="t"/>
                      <a:r>
                        <a:rPr lang="en-US" sz="1100" b="0" i="0" u="none" strike="noStrike" dirty="0">
                          <a:solidFill>
                            <a:srgbClr val="000000"/>
                          </a:solidFill>
                          <a:effectLst/>
                          <a:latin typeface="Arial" panose="020B0604020202020204" pitchFamily="34" charset="0"/>
                        </a:rPr>
                        <a:t>0.19</a:t>
                      </a:r>
                    </a:p>
                    <a:p>
                      <a:pPr algn="ctr" fontAlgn="t"/>
                      <a:r>
                        <a:rPr lang="en-US" sz="1100" b="0" i="0" u="none" strike="noStrike" dirty="0">
                          <a:solidFill>
                            <a:srgbClr val="000000"/>
                          </a:solidFill>
                          <a:effectLst/>
                          <a:latin typeface="Arial" panose="020B0604020202020204" pitchFamily="34" charset="0"/>
                        </a:rPr>
                        <a:t> </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109247201"/>
                  </a:ext>
                </a:extLst>
              </a:tr>
              <a:tr h="170355">
                <a:tc vMerge="1">
                  <a:txBody>
                    <a:bodyPr/>
                    <a:lstStyle/>
                    <a:p>
                      <a:pPr algn="l" fontAlgn="t"/>
                      <a:r>
                        <a:rPr lang="en-US" sz="1100" b="1" i="0" u="none" strike="noStrike" dirty="0">
                          <a:solidFill>
                            <a:srgbClr val="000000"/>
                          </a:solidFill>
                          <a:effectLst/>
                          <a:latin typeface="Arial" panose="020B0604020202020204" pitchFamily="34" charset="0"/>
                        </a:rPr>
                        <a:t> </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t"/>
                      <a:r>
                        <a:rPr lang="en-US" sz="1100" b="0" i="0" u="none" strike="noStrike" dirty="0">
                          <a:solidFill>
                            <a:srgbClr val="000000"/>
                          </a:solidFill>
                          <a:effectLst/>
                          <a:latin typeface="Arial" panose="020B0604020202020204" pitchFamily="34" charset="0"/>
                        </a:rPr>
                        <a:t>Non-Teaching</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t"/>
                      <a:r>
                        <a:rPr lang="en-US" sz="1100" b="0" i="0" u="none" strike="noStrike" dirty="0">
                          <a:solidFill>
                            <a:srgbClr val="000000"/>
                          </a:solidFill>
                          <a:effectLst/>
                          <a:latin typeface="Arial" panose="020B0604020202020204" pitchFamily="34" charset="0"/>
                        </a:rPr>
                        <a:t>32</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rtl="0" fontAlgn="t"/>
                      <a:r>
                        <a:rPr lang="en-US" sz="1100" b="0" i="0" u="none" strike="noStrike" dirty="0">
                          <a:solidFill>
                            <a:srgbClr val="000000"/>
                          </a:solidFill>
                          <a:effectLst/>
                          <a:latin typeface="Arial" panose="020B0604020202020204" pitchFamily="34" charset="0"/>
                        </a:rPr>
                        <a:t>15%</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t"/>
                      <a:r>
                        <a:rPr lang="en-US" sz="1100" b="0" i="0" u="none" strike="noStrike" dirty="0">
                          <a:solidFill>
                            <a:srgbClr val="000000"/>
                          </a:solidFill>
                          <a:effectLst/>
                          <a:latin typeface="Arial" panose="020B0604020202020204" pitchFamily="34" charset="0"/>
                        </a:rPr>
                        <a:t>96</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rtl="0" fontAlgn="t"/>
                      <a:r>
                        <a:rPr lang="en-US" sz="1100" b="0" i="0" u="none" strike="noStrike" dirty="0">
                          <a:solidFill>
                            <a:srgbClr val="000000"/>
                          </a:solidFill>
                          <a:effectLst/>
                          <a:latin typeface="Arial" panose="020B0604020202020204" pitchFamily="34" charset="0"/>
                        </a:rPr>
                        <a:t>16%</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vMerge="1">
                  <a:txBody>
                    <a:bodyPr/>
                    <a:lstStyle/>
                    <a:p>
                      <a:pPr algn="ctr" fontAlgn="t"/>
                      <a:r>
                        <a:rPr lang="en-US" sz="1100" b="0" i="0" u="none" strike="noStrike" dirty="0">
                          <a:solidFill>
                            <a:srgbClr val="000000"/>
                          </a:solidFill>
                          <a:effectLst/>
                          <a:latin typeface="Arial" panose="020B0604020202020204" pitchFamily="34" charset="0"/>
                        </a:rPr>
                        <a:t> </a:t>
                      </a:r>
                    </a:p>
                  </a:txBody>
                  <a:tcPr marL="9525" marR="9525" marT="9525" marB="0">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t"/>
                      <a:r>
                        <a:rPr lang="en-US" sz="1100" b="0" i="0" u="none" strike="noStrike" dirty="0">
                          <a:solidFill>
                            <a:srgbClr val="000000"/>
                          </a:solidFill>
                          <a:effectLst/>
                          <a:latin typeface="Arial" panose="020B0604020202020204" pitchFamily="34" charset="0"/>
                        </a:rPr>
                        <a:t>4</a:t>
                      </a:r>
                    </a:p>
                  </a:txBody>
                  <a:tcPr marL="9525" marR="9525" marT="9525" marB="0">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rtl="0" fontAlgn="t"/>
                      <a:r>
                        <a:rPr lang="en-US" sz="1100" b="0" i="0" u="none" strike="noStrike" dirty="0">
                          <a:solidFill>
                            <a:srgbClr val="000000"/>
                          </a:solidFill>
                          <a:effectLst/>
                          <a:latin typeface="Arial" panose="020B0604020202020204" pitchFamily="34" charset="0"/>
                        </a:rPr>
                        <a:t>8%</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vMerge="1">
                  <a:txBody>
                    <a:bodyPr/>
                    <a:lstStyle/>
                    <a:p>
                      <a:pPr algn="ctr" fontAlgn="t"/>
                      <a:r>
                        <a:rPr lang="en-US" sz="1100" b="0" i="0" u="none" strike="noStrike" dirty="0">
                          <a:solidFill>
                            <a:srgbClr val="000000"/>
                          </a:solidFill>
                          <a:effectLst/>
                          <a:latin typeface="Arial" panose="020B0604020202020204" pitchFamily="34" charset="0"/>
                        </a:rPr>
                        <a:t> </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998943980"/>
                  </a:ext>
                </a:extLst>
              </a:tr>
              <a:tr h="170355">
                <a:tc>
                  <a:txBody>
                    <a:bodyPr/>
                    <a:lstStyle/>
                    <a:p>
                      <a:pPr algn="l" fontAlgn="t"/>
                      <a:r>
                        <a:rPr lang="en-US" sz="1100" b="1" i="0" u="none" strike="noStrike" dirty="0">
                          <a:solidFill>
                            <a:srgbClr val="000000"/>
                          </a:solidFill>
                          <a:effectLst/>
                          <a:latin typeface="Arial" panose="020B0604020202020204" pitchFamily="34" charset="0"/>
                        </a:rPr>
                        <a:t>Geographic Region</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noFill/>
                  </a:tcPr>
                </a:tc>
                <a:tc>
                  <a:txBody>
                    <a:bodyPr/>
                    <a:lstStyle/>
                    <a:p>
                      <a:pPr algn="l" fontAlgn="t"/>
                      <a:r>
                        <a:rPr lang="en-US" sz="1100" b="0" i="0" u="none" strike="noStrike" dirty="0">
                          <a:solidFill>
                            <a:srgbClr val="000000"/>
                          </a:solidFill>
                          <a:effectLst/>
                          <a:latin typeface="Arial" panose="020B0604020202020204" pitchFamily="34" charset="0"/>
                        </a:rPr>
                        <a:t>Northeast</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t"/>
                      <a:r>
                        <a:rPr lang="en-US" sz="1100" b="0" i="0" u="none" strike="noStrike">
                          <a:solidFill>
                            <a:srgbClr val="000000"/>
                          </a:solidFill>
                          <a:effectLst/>
                          <a:latin typeface="Arial" panose="020B0604020202020204" pitchFamily="34" charset="0"/>
                        </a:rPr>
                        <a:t>47</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rtl="0" fontAlgn="t"/>
                      <a:r>
                        <a:rPr lang="en-US" sz="1100" b="0" i="0" u="none" strike="noStrike" dirty="0">
                          <a:solidFill>
                            <a:srgbClr val="000000"/>
                          </a:solidFill>
                          <a:effectLst/>
                          <a:latin typeface="Arial" panose="020B0604020202020204" pitchFamily="34" charset="0"/>
                        </a:rPr>
                        <a:t>23%</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t"/>
                      <a:r>
                        <a:rPr lang="en-US" sz="1100" b="0" i="0" u="none" strike="noStrike">
                          <a:solidFill>
                            <a:srgbClr val="000000"/>
                          </a:solidFill>
                          <a:effectLst/>
                          <a:latin typeface="Arial" panose="020B0604020202020204" pitchFamily="34" charset="0"/>
                        </a:rPr>
                        <a:t>133</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rtl="0" fontAlgn="t"/>
                      <a:r>
                        <a:rPr lang="en-US" sz="1100" b="0" i="0" u="none" strike="noStrike" dirty="0">
                          <a:solidFill>
                            <a:srgbClr val="000000"/>
                          </a:solidFill>
                          <a:effectLst/>
                          <a:latin typeface="Arial" panose="020B0604020202020204" pitchFamily="34" charset="0"/>
                        </a:rPr>
                        <a:t>22%</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t"/>
                      <a:r>
                        <a:rPr lang="en-US" sz="1100" b="0" i="0" u="none" strike="noStrike" dirty="0">
                          <a:solidFill>
                            <a:srgbClr val="000000"/>
                          </a:solidFill>
                          <a:effectLst/>
                          <a:latin typeface="Arial" panose="020B0604020202020204" pitchFamily="34" charset="0"/>
                        </a:rPr>
                        <a:t>&lt; 0.01</a:t>
                      </a:r>
                    </a:p>
                  </a:txBody>
                  <a:tcPr marL="9525" marR="9525" marT="9525" marB="0">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noFill/>
                  </a:tcPr>
                </a:tc>
                <a:tc>
                  <a:txBody>
                    <a:bodyPr/>
                    <a:lstStyle/>
                    <a:p>
                      <a:pPr algn="ctr" fontAlgn="t"/>
                      <a:r>
                        <a:rPr lang="en-US" sz="1100" b="0" i="0" u="none" strike="noStrike" dirty="0">
                          <a:solidFill>
                            <a:srgbClr val="000000"/>
                          </a:solidFill>
                          <a:effectLst/>
                          <a:latin typeface="Arial" panose="020B0604020202020204" pitchFamily="34" charset="0"/>
                        </a:rPr>
                        <a:t>16</a:t>
                      </a:r>
                    </a:p>
                  </a:txBody>
                  <a:tcPr marL="9525" marR="9525" marT="9525" marB="0">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rtl="0" fontAlgn="t"/>
                      <a:r>
                        <a:rPr lang="en-US" sz="1100" b="0" i="0" u="none" strike="noStrike" dirty="0">
                          <a:solidFill>
                            <a:srgbClr val="000000"/>
                          </a:solidFill>
                          <a:effectLst/>
                          <a:latin typeface="Arial" panose="020B0604020202020204" pitchFamily="34" charset="0"/>
                        </a:rPr>
                        <a:t>33%</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t"/>
                      <a:r>
                        <a:rPr lang="en-US" sz="1100" b="0" i="0" u="none" strike="noStrike" dirty="0">
                          <a:solidFill>
                            <a:srgbClr val="000000"/>
                          </a:solidFill>
                          <a:effectLst/>
                          <a:latin typeface="Arial" panose="020B0604020202020204" pitchFamily="34" charset="0"/>
                        </a:rPr>
                        <a:t>0.15</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noFill/>
                  </a:tcPr>
                </a:tc>
                <a:extLst>
                  <a:ext uri="{0D108BD9-81ED-4DB2-BD59-A6C34878D82A}">
                    <a16:rowId xmlns:a16="http://schemas.microsoft.com/office/drawing/2014/main" val="2228159362"/>
                  </a:ext>
                </a:extLst>
              </a:tr>
              <a:tr h="170355">
                <a:tc rowSpan="3">
                  <a:txBody>
                    <a:bodyPr/>
                    <a:lstStyle/>
                    <a:p>
                      <a:pPr algn="l" fontAlgn="t"/>
                      <a:r>
                        <a:rPr lang="en-US" sz="1100" b="1" i="0" u="none" strike="noStrike" dirty="0">
                          <a:solidFill>
                            <a:srgbClr val="000000"/>
                          </a:solidFill>
                          <a:effectLst/>
                          <a:latin typeface="Arial" panose="020B0604020202020204" pitchFamily="34" charset="0"/>
                        </a:rPr>
                        <a:t> </a:t>
                      </a:r>
                    </a:p>
                    <a:p>
                      <a:pPr algn="l" fontAlgn="t"/>
                      <a:r>
                        <a:rPr lang="en-US" sz="1100" b="1" i="0" u="none" strike="noStrike" dirty="0">
                          <a:solidFill>
                            <a:srgbClr val="000000"/>
                          </a:solidFill>
                          <a:effectLst/>
                          <a:latin typeface="Arial" panose="020B0604020202020204" pitchFamily="34" charset="0"/>
                        </a:rPr>
                        <a:t> </a:t>
                      </a:r>
                    </a:p>
                    <a:p>
                      <a:pPr algn="l" fontAlgn="t"/>
                      <a:r>
                        <a:rPr lang="en-US" sz="1100" b="1" i="0" u="none" strike="noStrike" dirty="0">
                          <a:solidFill>
                            <a:srgbClr val="000000"/>
                          </a:solidFill>
                          <a:effectLst/>
                          <a:latin typeface="Arial" panose="020B0604020202020204" pitchFamily="34" charset="0"/>
                        </a:rPr>
                        <a:t> </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noFill/>
                  </a:tcPr>
                </a:tc>
                <a:tc>
                  <a:txBody>
                    <a:bodyPr/>
                    <a:lstStyle/>
                    <a:p>
                      <a:pPr algn="l" fontAlgn="t"/>
                      <a:r>
                        <a:rPr lang="en-US" sz="1100" b="0" i="0" u="none" strike="noStrike" dirty="0">
                          <a:solidFill>
                            <a:srgbClr val="000000"/>
                          </a:solidFill>
                          <a:effectLst/>
                          <a:latin typeface="Arial" panose="020B0604020202020204" pitchFamily="34" charset="0"/>
                        </a:rPr>
                        <a:t>Midwest</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t"/>
                      <a:r>
                        <a:rPr lang="en-US" sz="1100" b="0" i="0" u="none" strike="noStrike" dirty="0">
                          <a:solidFill>
                            <a:srgbClr val="000000"/>
                          </a:solidFill>
                          <a:effectLst/>
                          <a:latin typeface="Arial" panose="020B0604020202020204" pitchFamily="34" charset="0"/>
                        </a:rPr>
                        <a:t>36</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rtl="0" fontAlgn="t"/>
                      <a:r>
                        <a:rPr lang="en-US" sz="1100" b="0" i="0" u="none" strike="noStrike" dirty="0">
                          <a:solidFill>
                            <a:srgbClr val="000000"/>
                          </a:solidFill>
                          <a:effectLst/>
                          <a:latin typeface="Arial" panose="020B0604020202020204" pitchFamily="34" charset="0"/>
                        </a:rPr>
                        <a:t>17%</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t"/>
                      <a:r>
                        <a:rPr lang="en-US" sz="1100" b="0" i="0" u="none" strike="noStrike" dirty="0">
                          <a:solidFill>
                            <a:srgbClr val="000000"/>
                          </a:solidFill>
                          <a:effectLst/>
                          <a:latin typeface="Arial" panose="020B0604020202020204" pitchFamily="34" charset="0"/>
                        </a:rPr>
                        <a:t>167</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rtl="0" fontAlgn="t"/>
                      <a:r>
                        <a:rPr lang="en-US" sz="1100" b="0" i="0" u="none" strike="noStrike" dirty="0">
                          <a:solidFill>
                            <a:srgbClr val="000000"/>
                          </a:solidFill>
                          <a:effectLst/>
                          <a:latin typeface="Arial" panose="020B0604020202020204" pitchFamily="34" charset="0"/>
                        </a:rPr>
                        <a:t>28%</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t"/>
                      <a:r>
                        <a:rPr lang="en-US" sz="1100" b="0" i="0" u="none" strike="noStrike" dirty="0">
                          <a:solidFill>
                            <a:srgbClr val="000000"/>
                          </a:solidFill>
                          <a:effectLst/>
                          <a:latin typeface="Arial" panose="020B0604020202020204" pitchFamily="34" charset="0"/>
                        </a:rPr>
                        <a:t> </a:t>
                      </a:r>
                    </a:p>
                  </a:txBody>
                  <a:tcPr marL="9525" marR="9525" marT="9525" marB="0">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noFill/>
                  </a:tcPr>
                </a:tc>
                <a:tc>
                  <a:txBody>
                    <a:bodyPr/>
                    <a:lstStyle/>
                    <a:p>
                      <a:pPr algn="ctr" fontAlgn="t"/>
                      <a:r>
                        <a:rPr lang="en-US" sz="1100" b="0" i="0" u="none" strike="noStrike" dirty="0">
                          <a:solidFill>
                            <a:srgbClr val="000000"/>
                          </a:solidFill>
                          <a:effectLst/>
                          <a:latin typeface="Arial" panose="020B0604020202020204" pitchFamily="34" charset="0"/>
                        </a:rPr>
                        <a:t>7</a:t>
                      </a:r>
                    </a:p>
                  </a:txBody>
                  <a:tcPr marL="9525" marR="9525" marT="9525" marB="0">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rtl="0" fontAlgn="t"/>
                      <a:r>
                        <a:rPr lang="en-US" sz="1100" b="0" i="0" u="none" strike="noStrike">
                          <a:solidFill>
                            <a:srgbClr val="000000"/>
                          </a:solidFill>
                          <a:effectLst/>
                          <a:latin typeface="Arial" panose="020B0604020202020204" pitchFamily="34" charset="0"/>
                        </a:rPr>
                        <a:t>14%</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t"/>
                      <a:r>
                        <a:rPr lang="en-US" sz="1100" b="0" i="0" u="none" strike="noStrike">
                          <a:solidFill>
                            <a:srgbClr val="000000"/>
                          </a:solidFill>
                          <a:effectLst/>
                          <a:latin typeface="Arial" panose="020B0604020202020204" pitchFamily="34" charset="0"/>
                        </a:rPr>
                        <a:t> </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extLst>
                  <a:ext uri="{0D108BD9-81ED-4DB2-BD59-A6C34878D82A}">
                    <a16:rowId xmlns:a16="http://schemas.microsoft.com/office/drawing/2014/main" val="1987687491"/>
                  </a:ext>
                </a:extLst>
              </a:tr>
              <a:tr h="170355">
                <a:tc vMerge="1">
                  <a:txBody>
                    <a:bodyPr/>
                    <a:lstStyle/>
                    <a:p>
                      <a:pPr algn="l" fontAlgn="t"/>
                      <a:r>
                        <a:rPr lang="en-US" sz="1100" b="1" i="0" u="none" strike="noStrike" dirty="0">
                          <a:solidFill>
                            <a:srgbClr val="000000"/>
                          </a:solidFill>
                          <a:effectLst/>
                          <a:latin typeface="Arial" panose="020B0604020202020204" pitchFamily="34" charset="0"/>
                        </a:rPr>
                        <a:t> </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noFill/>
                  </a:tcPr>
                </a:tc>
                <a:tc>
                  <a:txBody>
                    <a:bodyPr/>
                    <a:lstStyle/>
                    <a:p>
                      <a:pPr algn="l" fontAlgn="t"/>
                      <a:r>
                        <a:rPr lang="en-US" sz="1100" b="0" i="0" u="none" strike="noStrike">
                          <a:solidFill>
                            <a:srgbClr val="000000"/>
                          </a:solidFill>
                          <a:effectLst/>
                          <a:latin typeface="Arial" panose="020B0604020202020204" pitchFamily="34" charset="0"/>
                        </a:rPr>
                        <a:t>South</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t"/>
                      <a:r>
                        <a:rPr lang="en-US" sz="1100" b="0" i="0" u="none" strike="noStrike">
                          <a:solidFill>
                            <a:srgbClr val="000000"/>
                          </a:solidFill>
                          <a:effectLst/>
                          <a:latin typeface="Arial" panose="020B0604020202020204" pitchFamily="34" charset="0"/>
                        </a:rPr>
                        <a:t>83</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rtl="0" fontAlgn="t"/>
                      <a:r>
                        <a:rPr lang="en-US" sz="1100" b="0" i="0" u="none" strike="noStrike">
                          <a:solidFill>
                            <a:srgbClr val="000000"/>
                          </a:solidFill>
                          <a:effectLst/>
                          <a:latin typeface="Arial" panose="020B0604020202020204" pitchFamily="34" charset="0"/>
                        </a:rPr>
                        <a:t>40%</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t"/>
                      <a:r>
                        <a:rPr lang="en-US" sz="1100" b="0" i="0" u="none" strike="noStrike" dirty="0">
                          <a:solidFill>
                            <a:srgbClr val="000000"/>
                          </a:solidFill>
                          <a:effectLst/>
                          <a:latin typeface="Arial" panose="020B0604020202020204" pitchFamily="34" charset="0"/>
                        </a:rPr>
                        <a:t>256</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rtl="0" fontAlgn="t"/>
                      <a:r>
                        <a:rPr lang="en-US" sz="1100" b="0" i="0" u="none" strike="noStrike" dirty="0">
                          <a:solidFill>
                            <a:srgbClr val="000000"/>
                          </a:solidFill>
                          <a:effectLst/>
                          <a:latin typeface="Arial" panose="020B0604020202020204" pitchFamily="34" charset="0"/>
                        </a:rPr>
                        <a:t>43%</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rowSpan="2">
                  <a:txBody>
                    <a:bodyPr/>
                    <a:lstStyle/>
                    <a:p>
                      <a:pPr algn="ctr" fontAlgn="t"/>
                      <a:r>
                        <a:rPr lang="en-US" sz="1100" b="0" i="0" u="none" strike="noStrike" dirty="0">
                          <a:solidFill>
                            <a:srgbClr val="000000"/>
                          </a:solidFill>
                          <a:effectLst/>
                          <a:latin typeface="Arial" panose="020B0604020202020204" pitchFamily="34" charset="0"/>
                        </a:rPr>
                        <a:t> </a:t>
                      </a:r>
                    </a:p>
                    <a:p>
                      <a:pPr algn="ctr" fontAlgn="t"/>
                      <a:r>
                        <a:rPr lang="en-US" sz="1100" b="0" i="0" u="none" strike="noStrike" dirty="0">
                          <a:solidFill>
                            <a:srgbClr val="000000"/>
                          </a:solidFill>
                          <a:effectLst/>
                          <a:latin typeface="Arial" panose="020B0604020202020204" pitchFamily="34" charset="0"/>
                        </a:rPr>
                        <a:t> </a:t>
                      </a:r>
                    </a:p>
                  </a:txBody>
                  <a:tcPr marL="9525" marR="9525" marT="9525" marB="0">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noFill/>
                  </a:tcPr>
                </a:tc>
                <a:tc>
                  <a:txBody>
                    <a:bodyPr/>
                    <a:lstStyle/>
                    <a:p>
                      <a:pPr algn="ctr" fontAlgn="t"/>
                      <a:r>
                        <a:rPr lang="en-US" sz="1100" b="0" i="0" u="none" strike="noStrike" dirty="0">
                          <a:solidFill>
                            <a:srgbClr val="000000"/>
                          </a:solidFill>
                          <a:effectLst/>
                          <a:latin typeface="Arial" panose="020B0604020202020204" pitchFamily="34" charset="0"/>
                        </a:rPr>
                        <a:t>22</a:t>
                      </a:r>
                    </a:p>
                  </a:txBody>
                  <a:tcPr marL="9525" marR="9525" marT="9525" marB="0">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rtl="0" fontAlgn="t"/>
                      <a:r>
                        <a:rPr lang="en-US" sz="1100" b="0" i="0" u="none" strike="noStrike">
                          <a:solidFill>
                            <a:srgbClr val="000000"/>
                          </a:solidFill>
                          <a:effectLst/>
                          <a:latin typeface="Arial" panose="020B0604020202020204" pitchFamily="34" charset="0"/>
                        </a:rPr>
                        <a:t>45%</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rowSpan="2">
                  <a:txBody>
                    <a:bodyPr/>
                    <a:lstStyle/>
                    <a:p>
                      <a:pPr algn="ctr" fontAlgn="t"/>
                      <a:r>
                        <a:rPr lang="en-US" sz="1100" b="0" i="0" u="none" strike="noStrike" dirty="0">
                          <a:solidFill>
                            <a:srgbClr val="000000"/>
                          </a:solidFill>
                          <a:effectLst/>
                          <a:latin typeface="Arial" panose="020B0604020202020204" pitchFamily="34" charset="0"/>
                        </a:rPr>
                        <a:t> </a:t>
                      </a:r>
                    </a:p>
                    <a:p>
                      <a:pPr algn="ctr" fontAlgn="t"/>
                      <a:r>
                        <a:rPr lang="en-US" sz="1100" b="0" i="0" u="none" strike="noStrike" dirty="0">
                          <a:solidFill>
                            <a:srgbClr val="000000"/>
                          </a:solidFill>
                          <a:effectLst/>
                          <a:latin typeface="Arial" panose="020B0604020202020204" pitchFamily="34" charset="0"/>
                        </a:rPr>
                        <a:t> </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67964452"/>
                  </a:ext>
                </a:extLst>
              </a:tr>
              <a:tr h="170355">
                <a:tc vMerge="1">
                  <a:txBody>
                    <a:bodyPr/>
                    <a:lstStyle/>
                    <a:p>
                      <a:pPr algn="l" fontAlgn="t"/>
                      <a:r>
                        <a:rPr lang="en-US" sz="1100" b="1" i="0" u="none" strike="noStrike" dirty="0">
                          <a:solidFill>
                            <a:srgbClr val="000000"/>
                          </a:solidFill>
                          <a:effectLst/>
                          <a:latin typeface="Arial" panose="020B0604020202020204" pitchFamily="34" charset="0"/>
                        </a:rPr>
                        <a:t> </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t"/>
                      <a:r>
                        <a:rPr lang="en-US" sz="1100" b="0" i="0" u="none" strike="noStrike" dirty="0">
                          <a:solidFill>
                            <a:srgbClr val="000000"/>
                          </a:solidFill>
                          <a:effectLst/>
                          <a:latin typeface="Arial" panose="020B0604020202020204" pitchFamily="34" charset="0"/>
                        </a:rPr>
                        <a:t>West</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t"/>
                      <a:r>
                        <a:rPr lang="en-US" sz="1100" b="0" i="0" u="none" strike="noStrike" dirty="0">
                          <a:solidFill>
                            <a:srgbClr val="000000"/>
                          </a:solidFill>
                          <a:effectLst/>
                          <a:latin typeface="Arial" panose="020B0604020202020204" pitchFamily="34" charset="0"/>
                        </a:rPr>
                        <a:t>42</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rtl="0" fontAlgn="t"/>
                      <a:r>
                        <a:rPr lang="en-US" sz="1100" b="0" i="0" u="none" strike="noStrike">
                          <a:solidFill>
                            <a:srgbClr val="000000"/>
                          </a:solidFill>
                          <a:effectLst/>
                          <a:latin typeface="Arial" panose="020B0604020202020204" pitchFamily="34" charset="0"/>
                        </a:rPr>
                        <a:t>20%</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t"/>
                      <a:r>
                        <a:rPr lang="en-US" sz="1100" b="0" i="0" u="none" strike="noStrike" dirty="0">
                          <a:solidFill>
                            <a:srgbClr val="000000"/>
                          </a:solidFill>
                          <a:effectLst/>
                          <a:latin typeface="Arial" panose="020B0604020202020204" pitchFamily="34" charset="0"/>
                        </a:rPr>
                        <a:t>39</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rtl="0" fontAlgn="t"/>
                      <a:r>
                        <a:rPr lang="en-US" sz="1100" b="0" i="0" u="none" strike="noStrike" dirty="0">
                          <a:solidFill>
                            <a:srgbClr val="000000"/>
                          </a:solidFill>
                          <a:effectLst/>
                          <a:latin typeface="Arial" panose="020B0604020202020204" pitchFamily="34" charset="0"/>
                        </a:rPr>
                        <a:t>7%</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vMerge="1">
                  <a:txBody>
                    <a:bodyPr/>
                    <a:lstStyle/>
                    <a:p>
                      <a:pPr algn="r" fontAlgn="t"/>
                      <a:r>
                        <a:rPr lang="en-US" sz="1100" b="0" i="0" u="none" strike="noStrike" dirty="0">
                          <a:solidFill>
                            <a:srgbClr val="000000"/>
                          </a:solidFill>
                          <a:effectLst/>
                          <a:latin typeface="Arial" panose="020B0604020202020204" pitchFamily="34" charset="0"/>
                        </a:rPr>
                        <a:t> </a:t>
                      </a:r>
                    </a:p>
                  </a:txBody>
                  <a:tcPr marL="9525" marR="9525" marT="9525" marB="0">
                    <a:lnL w="12700" cap="flat" cmpd="sng" algn="ctr">
                      <a:solidFill>
                        <a:srgbClr val="000000"/>
                      </a:solidFill>
                      <a:prstDash val="solid"/>
                      <a:round/>
                      <a:headEnd type="none" w="med" len="med"/>
                      <a:tailEnd type="none" w="med" len="med"/>
                    </a:lnL>
                    <a:lnR w="28575"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t"/>
                      <a:r>
                        <a:rPr lang="en-US" sz="1100" b="0" i="0" u="none" strike="noStrike" dirty="0">
                          <a:solidFill>
                            <a:srgbClr val="000000"/>
                          </a:solidFill>
                          <a:effectLst/>
                          <a:latin typeface="Arial" panose="020B0604020202020204" pitchFamily="34" charset="0"/>
                        </a:rPr>
                        <a:t>4</a:t>
                      </a:r>
                    </a:p>
                  </a:txBody>
                  <a:tcPr marL="9525" marR="9525" marT="9525" marB="0">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t"/>
                      <a:r>
                        <a:rPr lang="en-US" sz="1100" b="0" i="0" u="none" strike="noStrike" dirty="0">
                          <a:solidFill>
                            <a:srgbClr val="000000"/>
                          </a:solidFill>
                          <a:effectLst/>
                          <a:latin typeface="Arial" panose="020B0604020202020204" pitchFamily="34" charset="0"/>
                        </a:rPr>
                        <a:t>8%</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r" fontAlgn="t"/>
                      <a:r>
                        <a:rPr lang="en-US" sz="1100" b="0" i="0" u="none" strike="noStrike" dirty="0">
                          <a:solidFill>
                            <a:srgbClr val="000000"/>
                          </a:solidFill>
                          <a:effectLst/>
                          <a:latin typeface="Arial" panose="020B0604020202020204" pitchFamily="34" charset="0"/>
                        </a:rPr>
                        <a:t> </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868592271"/>
                  </a:ext>
                </a:extLst>
              </a:tr>
              <a:tr h="170355">
                <a:tc rowSpan="2">
                  <a:txBody>
                    <a:bodyPr/>
                    <a:lstStyle/>
                    <a:p>
                      <a:pPr algn="l" fontAlgn="t"/>
                      <a:r>
                        <a:rPr lang="en-US" sz="1100" b="1" i="0" u="none" strike="noStrike" dirty="0">
                          <a:solidFill>
                            <a:srgbClr val="000000"/>
                          </a:solidFill>
                          <a:effectLst/>
                          <a:latin typeface="Arial" panose="020B0604020202020204" pitchFamily="34" charset="0"/>
                        </a:rPr>
                        <a:t>Hospital Setting</a:t>
                      </a:r>
                    </a:p>
                    <a:p>
                      <a:pPr algn="l" fontAlgn="t"/>
                      <a:r>
                        <a:rPr lang="en-US" sz="1100" b="1" i="0" u="none" strike="noStrike" dirty="0">
                          <a:solidFill>
                            <a:srgbClr val="000000"/>
                          </a:solidFill>
                          <a:effectLst/>
                          <a:latin typeface="Arial" panose="020B0604020202020204" pitchFamily="34" charset="0"/>
                        </a:rPr>
                        <a:t> </a:t>
                      </a:r>
                    </a:p>
                  </a:txBody>
                  <a:tcPr marL="9525" marR="9525" marT="9525" marB="0">
                    <a:lnT w="12700" cap="flat" cmpd="sng" algn="ctr">
                      <a:solidFill>
                        <a:srgbClr val="000000"/>
                      </a:solidFill>
                      <a:prstDash val="solid"/>
                      <a:round/>
                      <a:headEnd type="none" w="med" len="med"/>
                      <a:tailEnd type="none" w="med" len="med"/>
                    </a:lnT>
                    <a:noFill/>
                  </a:tcPr>
                </a:tc>
                <a:tc>
                  <a:txBody>
                    <a:bodyPr/>
                    <a:lstStyle/>
                    <a:p>
                      <a:pPr algn="l" fontAlgn="t"/>
                      <a:r>
                        <a:rPr lang="en-US" sz="1100" b="0" i="0" u="none" strike="noStrike" dirty="0">
                          <a:solidFill>
                            <a:srgbClr val="000000"/>
                          </a:solidFill>
                          <a:effectLst/>
                          <a:latin typeface="Arial" panose="020B0604020202020204" pitchFamily="34" charset="0"/>
                        </a:rPr>
                        <a:t>Urban</a:t>
                      </a:r>
                    </a:p>
                  </a:txBody>
                  <a:tcPr marL="9525" marR="9525" marT="9525" marB="0">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t"/>
                      <a:r>
                        <a:rPr lang="en-US" sz="1100" b="0" i="0" u="none" strike="noStrike" dirty="0">
                          <a:solidFill>
                            <a:srgbClr val="000000"/>
                          </a:solidFill>
                          <a:effectLst/>
                          <a:latin typeface="Arial" panose="020B0604020202020204" pitchFamily="34" charset="0"/>
                        </a:rPr>
                        <a:t>208</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rtl="0" fontAlgn="t"/>
                      <a:r>
                        <a:rPr lang="en-US" sz="1100" b="0" i="0" u="none" strike="noStrike" dirty="0">
                          <a:solidFill>
                            <a:srgbClr val="000000"/>
                          </a:solidFill>
                          <a:effectLst/>
                          <a:latin typeface="Arial" panose="020B0604020202020204" pitchFamily="34" charset="0"/>
                        </a:rPr>
                        <a:t>100%</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t"/>
                      <a:r>
                        <a:rPr lang="en-US" sz="1100" b="0" i="0" u="none" strike="noStrike" dirty="0">
                          <a:solidFill>
                            <a:srgbClr val="000000"/>
                          </a:solidFill>
                          <a:effectLst/>
                          <a:latin typeface="Arial" panose="020B0604020202020204" pitchFamily="34" charset="0"/>
                        </a:rPr>
                        <a:t>590</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rtl="0" fontAlgn="t"/>
                      <a:r>
                        <a:rPr lang="en-US" sz="1100" b="0" i="0" u="none" strike="noStrike" dirty="0">
                          <a:solidFill>
                            <a:srgbClr val="000000"/>
                          </a:solidFill>
                          <a:effectLst/>
                          <a:latin typeface="Arial" panose="020B0604020202020204" pitchFamily="34" charset="0"/>
                        </a:rPr>
                        <a:t>99%</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t"/>
                      <a:r>
                        <a:rPr lang="en-US" sz="1100" b="0" i="0" u="none" strike="noStrike" dirty="0">
                          <a:solidFill>
                            <a:srgbClr val="000000"/>
                          </a:solidFill>
                          <a:effectLst/>
                          <a:latin typeface="Arial" panose="020B0604020202020204" pitchFamily="34" charset="0"/>
                        </a:rPr>
                        <a:t>0.18</a:t>
                      </a:r>
                    </a:p>
                  </a:txBody>
                  <a:tcPr marL="9525" marR="9525" marT="9525" marB="0">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noFill/>
                  </a:tcPr>
                </a:tc>
                <a:tc>
                  <a:txBody>
                    <a:bodyPr/>
                    <a:lstStyle/>
                    <a:p>
                      <a:pPr algn="ctr" fontAlgn="t"/>
                      <a:r>
                        <a:rPr lang="en-US" sz="1100" b="0" i="0" u="none" strike="noStrike" dirty="0">
                          <a:solidFill>
                            <a:srgbClr val="000000"/>
                          </a:solidFill>
                          <a:effectLst/>
                          <a:latin typeface="Arial" panose="020B0604020202020204" pitchFamily="34" charset="0"/>
                        </a:rPr>
                        <a:t>49</a:t>
                      </a:r>
                    </a:p>
                  </a:txBody>
                  <a:tcPr marL="9525" marR="9525" marT="9525" marB="0">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rtl="0" fontAlgn="t"/>
                      <a:r>
                        <a:rPr lang="en-US" sz="1100" b="0" i="0" u="none" strike="noStrike" dirty="0">
                          <a:solidFill>
                            <a:srgbClr val="000000"/>
                          </a:solidFill>
                          <a:effectLst/>
                          <a:latin typeface="Arial" panose="020B0604020202020204" pitchFamily="34" charset="0"/>
                        </a:rPr>
                        <a:t>100%</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t"/>
                      <a:r>
                        <a:rPr lang="en-US" sz="1100" b="0" i="0" u="none" strike="noStrike" dirty="0">
                          <a:solidFill>
                            <a:srgbClr val="000000"/>
                          </a:solidFill>
                          <a:effectLst/>
                          <a:latin typeface="Arial" panose="020B0604020202020204" pitchFamily="34" charset="0"/>
                        </a:rPr>
                        <a:t>N/A </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noFill/>
                  </a:tcPr>
                </a:tc>
                <a:extLst>
                  <a:ext uri="{0D108BD9-81ED-4DB2-BD59-A6C34878D82A}">
                    <a16:rowId xmlns:a16="http://schemas.microsoft.com/office/drawing/2014/main" val="1223617256"/>
                  </a:ext>
                </a:extLst>
              </a:tr>
              <a:tr h="170355">
                <a:tc vMerge="1">
                  <a:txBody>
                    <a:bodyPr/>
                    <a:lstStyle/>
                    <a:p>
                      <a:pPr algn="l" fontAlgn="t"/>
                      <a:r>
                        <a:rPr lang="en-US" sz="1100" b="1" i="0" u="none" strike="noStrike" dirty="0">
                          <a:solidFill>
                            <a:srgbClr val="000000"/>
                          </a:solidFill>
                          <a:effectLst/>
                          <a:latin typeface="Arial" panose="020B0604020202020204" pitchFamily="34" charset="0"/>
                        </a:rPr>
                        <a:t> </a:t>
                      </a:r>
                    </a:p>
                  </a:txBody>
                  <a:tcPr marL="9525" marR="9525" marT="9525" marB="0"/>
                </a:tc>
                <a:tc>
                  <a:txBody>
                    <a:bodyPr/>
                    <a:lstStyle/>
                    <a:p>
                      <a:pPr algn="l" fontAlgn="t"/>
                      <a:r>
                        <a:rPr lang="en-US" sz="1100" b="0" i="0" u="none" strike="noStrike">
                          <a:solidFill>
                            <a:srgbClr val="000000"/>
                          </a:solidFill>
                          <a:effectLst/>
                          <a:latin typeface="Arial" panose="020B0604020202020204" pitchFamily="34" charset="0"/>
                        </a:rPr>
                        <a:t>Rural</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t"/>
                      <a:r>
                        <a:rPr lang="en-US" sz="1100" b="0" i="0" u="none" strike="noStrike">
                          <a:solidFill>
                            <a:srgbClr val="000000"/>
                          </a:solidFill>
                          <a:effectLst/>
                          <a:latin typeface="Arial" panose="020B0604020202020204" pitchFamily="34" charset="0"/>
                        </a:rPr>
                        <a:t>0</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rtl="0" fontAlgn="t"/>
                      <a:r>
                        <a:rPr lang="en-US" sz="1100" b="0" i="0" u="none" strike="noStrike" dirty="0">
                          <a:solidFill>
                            <a:srgbClr val="000000"/>
                          </a:solidFill>
                          <a:effectLst/>
                          <a:latin typeface="Arial" panose="020B0604020202020204" pitchFamily="34" charset="0"/>
                        </a:rPr>
                        <a:t>0%</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t"/>
                      <a:r>
                        <a:rPr lang="en-US" sz="1100" b="0" i="0" u="none" strike="noStrike">
                          <a:solidFill>
                            <a:srgbClr val="000000"/>
                          </a:solidFill>
                          <a:effectLst/>
                          <a:latin typeface="Arial" panose="020B0604020202020204" pitchFamily="34" charset="0"/>
                        </a:rPr>
                        <a:t>5</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rtl="0" fontAlgn="t"/>
                      <a:r>
                        <a:rPr lang="en-US" sz="1100" b="0" i="0" u="none" strike="noStrike" dirty="0">
                          <a:solidFill>
                            <a:srgbClr val="000000"/>
                          </a:solidFill>
                          <a:effectLst/>
                          <a:latin typeface="Arial" panose="020B0604020202020204" pitchFamily="34" charset="0"/>
                        </a:rPr>
                        <a:t>1%</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t"/>
                      <a:r>
                        <a:rPr lang="en-US" sz="1100" b="0" i="0" u="none" strike="noStrike" dirty="0">
                          <a:solidFill>
                            <a:srgbClr val="000000"/>
                          </a:solidFill>
                          <a:effectLst/>
                          <a:latin typeface="Arial" panose="020B0604020202020204" pitchFamily="34" charset="0"/>
                        </a:rPr>
                        <a:t> </a:t>
                      </a:r>
                    </a:p>
                  </a:txBody>
                  <a:tcPr marL="9525" marR="9525" marT="9525" marB="0">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noFill/>
                  </a:tcPr>
                </a:tc>
                <a:tc>
                  <a:txBody>
                    <a:bodyPr/>
                    <a:lstStyle/>
                    <a:p>
                      <a:pPr algn="ctr" fontAlgn="t"/>
                      <a:r>
                        <a:rPr lang="en-US" sz="1100" b="0" i="0" u="none" strike="noStrike">
                          <a:solidFill>
                            <a:srgbClr val="000000"/>
                          </a:solidFill>
                          <a:effectLst/>
                          <a:latin typeface="Arial" panose="020B0604020202020204" pitchFamily="34" charset="0"/>
                        </a:rPr>
                        <a:t>0</a:t>
                      </a:r>
                    </a:p>
                  </a:txBody>
                  <a:tcPr marL="9525" marR="9525" marT="9525" marB="0">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rtl="0" fontAlgn="t"/>
                      <a:r>
                        <a:rPr lang="en-US" sz="1100" b="0" i="0" u="none" strike="noStrike" dirty="0">
                          <a:solidFill>
                            <a:srgbClr val="000000"/>
                          </a:solidFill>
                          <a:effectLst/>
                          <a:latin typeface="Arial" panose="020B0604020202020204" pitchFamily="34" charset="0"/>
                        </a:rPr>
                        <a:t>0%</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t"/>
                      <a:r>
                        <a:rPr lang="en-US" sz="1100" b="0" i="0" u="none" strike="noStrike" dirty="0">
                          <a:solidFill>
                            <a:srgbClr val="000000"/>
                          </a:solidFill>
                          <a:effectLst/>
                          <a:latin typeface="Arial" panose="020B0604020202020204" pitchFamily="34" charset="0"/>
                        </a:rPr>
                        <a:t> </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062656678"/>
                  </a:ext>
                </a:extLst>
              </a:tr>
            </a:tbl>
          </a:graphicData>
        </a:graphic>
      </p:graphicFrame>
    </p:spTree>
    <p:extLst>
      <p:ext uri="{BB962C8B-B14F-4D97-AF65-F5344CB8AC3E}">
        <p14:creationId xmlns:p14="http://schemas.microsoft.com/office/powerpoint/2010/main" val="6875427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 presetClass="exit" presetSubtype="0" fill="hold" grpId="1" nodeType="clickEffect">
                                  <p:stCondLst>
                                    <p:cond delay="0"/>
                                  </p:stCondLst>
                                  <p:childTnLst>
                                    <p:set>
                                      <p:cBhvr>
                                        <p:cTn id="11" dur="1" fill="hold">
                                          <p:stCondLst>
                                            <p:cond delay="0"/>
                                          </p:stCondLst>
                                        </p:cTn>
                                        <p:tgtEl>
                                          <p:spTgt spid="3"/>
                                        </p:tgtEl>
                                        <p:attrNameLst>
                                          <p:attrName>style.visibility</p:attrName>
                                        </p:attrNameLst>
                                      </p:cBhvr>
                                      <p:to>
                                        <p:strVal val="hidden"/>
                                      </p:to>
                                    </p:set>
                                  </p:childTnLst>
                                </p:cTn>
                              </p:par>
                              <p:par>
                                <p:cTn id="12" presetID="10" presetClass="entr" presetSubtype="0" fill="hold" grpId="0" nodeType="withEffect">
                                  <p:stCondLst>
                                    <p:cond delay="0"/>
                                  </p:stCondLst>
                                  <p:childTnLst>
                                    <p:set>
                                      <p:cBhvr>
                                        <p:cTn id="13" dur="1" fill="hold">
                                          <p:stCondLst>
                                            <p:cond delay="0"/>
                                          </p:stCondLst>
                                        </p:cTn>
                                        <p:tgtEl>
                                          <p:spTgt spid="7"/>
                                        </p:tgtEl>
                                        <p:attrNameLst>
                                          <p:attrName>style.visibility</p:attrName>
                                        </p:attrNameLst>
                                      </p:cBhvr>
                                      <p:to>
                                        <p:strVal val="visible"/>
                                      </p:to>
                                    </p:set>
                                    <p:animEffect transition="in" filter="fade">
                                      <p:cBhvr>
                                        <p:cTn id="14" dur="500"/>
                                        <p:tgtEl>
                                          <p:spTgt spid="7"/>
                                        </p:tgtEl>
                                      </p:cBhvr>
                                    </p:animEffect>
                                  </p:childTnLst>
                                </p:cTn>
                              </p:par>
                              <p:par>
                                <p:cTn id="15" presetID="10" presetClass="entr" presetSubtype="0" fill="hold" grpId="0" nodeType="with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fade">
                                      <p:cBhvr>
                                        <p:cTn id="1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P spid="7" grpId="0" animBg="1"/>
      <p:bldP spid="8"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ontent Placeholder 2">
            <a:extLst>
              <a:ext uri="{FF2B5EF4-FFF2-40B4-BE49-F238E27FC236}">
                <a16:creationId xmlns:a16="http://schemas.microsoft.com/office/drawing/2014/main" id="{E6F245AE-874E-4025-9799-863AD90E5CA9}"/>
              </a:ext>
            </a:extLst>
          </p:cNvPr>
          <p:cNvSpPr>
            <a:spLocks noGrp="1"/>
          </p:cNvSpPr>
          <p:nvPr>
            <p:ph idx="1"/>
          </p:nvPr>
        </p:nvSpPr>
        <p:spPr>
          <a:xfrm>
            <a:off x="177800" y="868680"/>
            <a:ext cx="8519638" cy="3746976"/>
          </a:xfrm>
        </p:spPr>
        <p:txBody>
          <a:bodyPr/>
          <a:lstStyle/>
          <a:p>
            <a:r>
              <a:rPr lang="en-US" sz="1600" dirty="0"/>
              <a:t>On average, 90%, 95%, and 92% were treated in an inpatient setting for CAR T, auto-SCT, and </a:t>
            </a:r>
            <a:r>
              <a:rPr lang="en-US" sz="1600" dirty="0" err="1"/>
              <a:t>allo</a:t>
            </a:r>
            <a:r>
              <a:rPr lang="en-US" sz="1600" dirty="0"/>
              <a:t>-SCT patients, respectively. The percentage of patients treated in an outpatient setting varied by hospital</a:t>
            </a:r>
          </a:p>
          <a:p>
            <a:r>
              <a:rPr lang="en-US" sz="1600" dirty="0"/>
              <a:t>The length of stay (LOS) was shorter for CAR T than for both auto- and </a:t>
            </a:r>
            <a:r>
              <a:rPr lang="en-US" sz="1600" dirty="0" err="1"/>
              <a:t>allo</a:t>
            </a:r>
            <a:r>
              <a:rPr lang="en-US" sz="1600" dirty="0"/>
              <a:t>-SCT patients</a:t>
            </a:r>
          </a:p>
          <a:p>
            <a:r>
              <a:rPr lang="en-US" sz="1600" dirty="0"/>
              <a:t>Lower ICU admission rate and shorter ICU LOS were observed for CAR T than for SCT patients </a:t>
            </a:r>
          </a:p>
          <a:p>
            <a:endParaRPr lang="en-US" sz="1600" dirty="0"/>
          </a:p>
          <a:p>
            <a:endParaRPr lang="en-US" sz="1600" dirty="0"/>
          </a:p>
          <a:p>
            <a:endParaRPr lang="en-US" sz="1600" dirty="0"/>
          </a:p>
          <a:p>
            <a:endParaRPr lang="en-US" sz="1600" dirty="0"/>
          </a:p>
        </p:txBody>
      </p:sp>
      <p:sp>
        <p:nvSpPr>
          <p:cNvPr id="4" name="Rectangle 3">
            <a:extLst>
              <a:ext uri="{FF2B5EF4-FFF2-40B4-BE49-F238E27FC236}">
                <a16:creationId xmlns:a16="http://schemas.microsoft.com/office/drawing/2014/main" id="{3060FB56-FF57-C3D6-3FAA-49977956843C}"/>
              </a:ext>
            </a:extLst>
          </p:cNvPr>
          <p:cNvSpPr/>
          <p:nvPr/>
        </p:nvSpPr>
        <p:spPr>
          <a:xfrm>
            <a:off x="177800" y="3484350"/>
            <a:ext cx="8215205" cy="353132"/>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12" name="Table 11">
            <a:extLst>
              <a:ext uri="{FF2B5EF4-FFF2-40B4-BE49-F238E27FC236}">
                <a16:creationId xmlns:a16="http://schemas.microsoft.com/office/drawing/2014/main" id="{6698C486-FF0C-605D-0B64-AC341A62CE12}"/>
              </a:ext>
            </a:extLst>
          </p:cNvPr>
          <p:cNvGraphicFramePr>
            <a:graphicFrameLocks noGrp="1"/>
          </p:cNvGraphicFramePr>
          <p:nvPr>
            <p:extLst>
              <p:ext uri="{D42A27DB-BD31-4B8C-83A1-F6EECF244321}">
                <p14:modId xmlns:p14="http://schemas.microsoft.com/office/powerpoint/2010/main" val="3361008945"/>
              </p:ext>
            </p:extLst>
          </p:nvPr>
        </p:nvGraphicFramePr>
        <p:xfrm>
          <a:off x="177800" y="2211965"/>
          <a:ext cx="8215205" cy="2155026"/>
        </p:xfrm>
        <a:graphic>
          <a:graphicData uri="http://schemas.openxmlformats.org/drawingml/2006/table">
            <a:tbl>
              <a:tblPr firstRow="1" firstCol="1" bandRow="1"/>
              <a:tblGrid>
                <a:gridCol w="2503407">
                  <a:extLst>
                    <a:ext uri="{9D8B030D-6E8A-4147-A177-3AD203B41FA5}">
                      <a16:colId xmlns:a16="http://schemas.microsoft.com/office/drawing/2014/main" val="3044639012"/>
                    </a:ext>
                  </a:extLst>
                </a:gridCol>
                <a:gridCol w="1160520">
                  <a:extLst>
                    <a:ext uri="{9D8B030D-6E8A-4147-A177-3AD203B41FA5}">
                      <a16:colId xmlns:a16="http://schemas.microsoft.com/office/drawing/2014/main" val="2427456103"/>
                    </a:ext>
                  </a:extLst>
                </a:gridCol>
                <a:gridCol w="357245">
                  <a:extLst>
                    <a:ext uri="{9D8B030D-6E8A-4147-A177-3AD203B41FA5}">
                      <a16:colId xmlns:a16="http://schemas.microsoft.com/office/drawing/2014/main" val="3301457282"/>
                    </a:ext>
                  </a:extLst>
                </a:gridCol>
                <a:gridCol w="690976">
                  <a:extLst>
                    <a:ext uri="{9D8B030D-6E8A-4147-A177-3AD203B41FA5}">
                      <a16:colId xmlns:a16="http://schemas.microsoft.com/office/drawing/2014/main" val="3052795271"/>
                    </a:ext>
                  </a:extLst>
                </a:gridCol>
                <a:gridCol w="357245">
                  <a:extLst>
                    <a:ext uri="{9D8B030D-6E8A-4147-A177-3AD203B41FA5}">
                      <a16:colId xmlns:a16="http://schemas.microsoft.com/office/drawing/2014/main" val="3743568241"/>
                    </a:ext>
                  </a:extLst>
                </a:gridCol>
                <a:gridCol w="676332">
                  <a:extLst>
                    <a:ext uri="{9D8B030D-6E8A-4147-A177-3AD203B41FA5}">
                      <a16:colId xmlns:a16="http://schemas.microsoft.com/office/drawing/2014/main" val="1138353777"/>
                    </a:ext>
                  </a:extLst>
                </a:gridCol>
                <a:gridCol w="755225">
                  <a:extLst>
                    <a:ext uri="{9D8B030D-6E8A-4147-A177-3AD203B41FA5}">
                      <a16:colId xmlns:a16="http://schemas.microsoft.com/office/drawing/2014/main" val="920624052"/>
                    </a:ext>
                  </a:extLst>
                </a:gridCol>
                <a:gridCol w="287395">
                  <a:extLst>
                    <a:ext uri="{9D8B030D-6E8A-4147-A177-3AD203B41FA5}">
                      <a16:colId xmlns:a16="http://schemas.microsoft.com/office/drawing/2014/main" val="1550194243"/>
                    </a:ext>
                  </a:extLst>
                </a:gridCol>
                <a:gridCol w="676332">
                  <a:extLst>
                    <a:ext uri="{9D8B030D-6E8A-4147-A177-3AD203B41FA5}">
                      <a16:colId xmlns:a16="http://schemas.microsoft.com/office/drawing/2014/main" val="3465048165"/>
                    </a:ext>
                  </a:extLst>
                </a:gridCol>
                <a:gridCol w="750528">
                  <a:extLst>
                    <a:ext uri="{9D8B030D-6E8A-4147-A177-3AD203B41FA5}">
                      <a16:colId xmlns:a16="http://schemas.microsoft.com/office/drawing/2014/main" val="167151505"/>
                    </a:ext>
                  </a:extLst>
                </a:gridCol>
              </a:tblGrid>
              <a:tr h="170355">
                <a:tc gridSpan="2">
                  <a:txBody>
                    <a:bodyPr/>
                    <a:lstStyle/>
                    <a:p>
                      <a:pPr marL="0" marR="0" algn="ctr">
                        <a:lnSpc>
                          <a:spcPct val="107000"/>
                        </a:lnSpc>
                        <a:spcBef>
                          <a:spcPts val="0"/>
                        </a:spcBef>
                        <a:spcAft>
                          <a:spcPts val="0"/>
                        </a:spcAft>
                      </a:pPr>
                      <a:r>
                        <a:rPr lang="en-US" sz="11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5631" marR="6563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hMerge="1">
                  <a:txBody>
                    <a:bodyPr/>
                    <a:lstStyle/>
                    <a:p>
                      <a:endParaRPr lang="en-US"/>
                    </a:p>
                  </a:txBody>
                  <a:tcPr/>
                </a:tc>
                <a:tc gridSpan="2">
                  <a:txBody>
                    <a:bodyPr/>
                    <a:lstStyle/>
                    <a:p>
                      <a:pPr marL="0" marR="0" algn="ctr">
                        <a:lnSpc>
                          <a:spcPct val="107000"/>
                        </a:lnSpc>
                        <a:spcBef>
                          <a:spcPts val="0"/>
                        </a:spcBef>
                        <a:spcAft>
                          <a:spcPts val="0"/>
                        </a:spcAft>
                      </a:pPr>
                      <a:r>
                        <a:rPr lang="en-US" sz="1100" b="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CAR T</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5631" marR="6563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hMerge="1">
                  <a:txBody>
                    <a:bodyPr/>
                    <a:lstStyle/>
                    <a:p>
                      <a:endParaRPr lang="en-US"/>
                    </a:p>
                  </a:txBody>
                  <a:tcPr/>
                </a:tc>
                <a:tc gridSpan="2">
                  <a:txBody>
                    <a:bodyPr/>
                    <a:lstStyle/>
                    <a:p>
                      <a:pPr marL="0" marR="0" algn="ctr">
                        <a:lnSpc>
                          <a:spcPct val="107000"/>
                        </a:lnSpc>
                        <a:spcBef>
                          <a:spcPts val="0"/>
                        </a:spcBef>
                        <a:spcAft>
                          <a:spcPts val="0"/>
                        </a:spcAft>
                      </a:pPr>
                      <a:r>
                        <a:rPr lang="en-US" sz="1100" b="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auto-SCT</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5631" marR="6563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hMerge="1">
                  <a:txBody>
                    <a:bodyPr/>
                    <a:lstStyle/>
                    <a:p>
                      <a:endParaRPr lang="en-US"/>
                    </a:p>
                  </a:txBody>
                  <a:tcPr/>
                </a:tc>
                <a:tc>
                  <a:txBody>
                    <a:bodyPr/>
                    <a:lstStyle/>
                    <a:p>
                      <a:pPr marL="0" marR="0" algn="ctr">
                        <a:lnSpc>
                          <a:spcPct val="107000"/>
                        </a:lnSpc>
                        <a:spcBef>
                          <a:spcPts val="0"/>
                        </a:spcBef>
                        <a:spcAft>
                          <a:spcPts val="0"/>
                        </a:spcAft>
                      </a:pPr>
                      <a:r>
                        <a:rPr lang="en-US" sz="1100" b="1" i="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p-values</a:t>
                      </a:r>
                      <a:endParaRPr lang="en-US" sz="1100" i="1" dirty="0">
                        <a:effectLst/>
                        <a:latin typeface="Calibri" panose="020F0502020204030204" pitchFamily="34" charset="0"/>
                        <a:ea typeface="Calibri" panose="020F0502020204030204" pitchFamily="34" charset="0"/>
                        <a:cs typeface="Times New Roman" panose="02020603050405020304" pitchFamily="18" charset="0"/>
                      </a:endParaRPr>
                    </a:p>
                  </a:txBody>
                  <a:tcPr marL="65631" marR="65631" marT="0" marB="0" anchor="b">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noFill/>
                  </a:tcPr>
                </a:tc>
                <a:tc gridSpan="2">
                  <a:txBody>
                    <a:bodyPr/>
                    <a:lstStyle/>
                    <a:p>
                      <a:pPr marL="0" marR="0" algn="ctr">
                        <a:lnSpc>
                          <a:spcPct val="107000"/>
                        </a:lnSpc>
                        <a:spcBef>
                          <a:spcPts val="0"/>
                        </a:spcBef>
                        <a:spcAft>
                          <a:spcPts val="0"/>
                        </a:spcAft>
                      </a:pPr>
                      <a:r>
                        <a:rPr lang="en-US" sz="1100" b="1" dirty="0" err="1">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allo</a:t>
                      </a:r>
                      <a:r>
                        <a:rPr lang="en-US" sz="1100" b="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-SCT</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5631" marR="65631" marT="0" marB="0" anchor="b">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hMerge="1">
                  <a:txBody>
                    <a:bodyPr/>
                    <a:lstStyle/>
                    <a:p>
                      <a:endParaRPr lang="en-US"/>
                    </a:p>
                  </a:txBody>
                  <a:tcPr/>
                </a:tc>
                <a:tc>
                  <a:txBody>
                    <a:bodyPr/>
                    <a:lstStyle/>
                    <a:p>
                      <a:pPr marL="0" marR="0" algn="ctr">
                        <a:lnSpc>
                          <a:spcPct val="107000"/>
                        </a:lnSpc>
                        <a:spcBef>
                          <a:spcPts val="0"/>
                        </a:spcBef>
                        <a:spcAft>
                          <a:spcPts val="0"/>
                        </a:spcAft>
                      </a:pPr>
                      <a:r>
                        <a:rPr lang="en-US" sz="1100" b="1" i="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p-values</a:t>
                      </a:r>
                      <a:endParaRPr lang="en-US" sz="1100" i="1" dirty="0">
                        <a:effectLst/>
                        <a:latin typeface="Calibri" panose="020F0502020204030204" pitchFamily="34" charset="0"/>
                        <a:ea typeface="Calibri" panose="020F0502020204030204" pitchFamily="34" charset="0"/>
                        <a:cs typeface="Times New Roman" panose="02020603050405020304" pitchFamily="18" charset="0"/>
                      </a:endParaRPr>
                    </a:p>
                  </a:txBody>
                  <a:tcPr marL="65631" marR="6563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noFill/>
                  </a:tcPr>
                </a:tc>
                <a:extLst>
                  <a:ext uri="{0D108BD9-81ED-4DB2-BD59-A6C34878D82A}">
                    <a16:rowId xmlns:a16="http://schemas.microsoft.com/office/drawing/2014/main" val="1508355926"/>
                  </a:ext>
                </a:extLst>
              </a:tr>
              <a:tr h="408330">
                <a:tc gridSpan="2">
                  <a:txBody>
                    <a:bodyPr/>
                    <a:lstStyle/>
                    <a:p>
                      <a:pPr marL="0" marR="0" algn="ctr">
                        <a:lnSpc>
                          <a:spcPct val="107000"/>
                        </a:lnSpc>
                        <a:spcBef>
                          <a:spcPts val="0"/>
                        </a:spcBef>
                        <a:spcAft>
                          <a:spcPts val="0"/>
                        </a:spcAft>
                      </a:pPr>
                      <a:r>
                        <a:rPr lang="en-US" sz="11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5631" marR="6563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hMerge="1">
                  <a:txBody>
                    <a:bodyPr/>
                    <a:lstStyle/>
                    <a:p>
                      <a:endParaRPr lang="en-US"/>
                    </a:p>
                  </a:txBody>
                  <a:tcPr/>
                </a:tc>
                <a:tc gridSpan="2">
                  <a:txBody>
                    <a:bodyPr/>
                    <a:lstStyle/>
                    <a:p>
                      <a:pPr marL="0" marR="0" algn="ctr">
                        <a:lnSpc>
                          <a:spcPct val="107000"/>
                        </a:lnSpc>
                        <a:spcBef>
                          <a:spcPts val="0"/>
                        </a:spcBef>
                        <a:spcAft>
                          <a:spcPts val="0"/>
                        </a:spcAft>
                      </a:pPr>
                      <a:r>
                        <a:rPr lang="en-US" sz="11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(N = 208)</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5631" marR="6563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hMerge="1">
                  <a:txBody>
                    <a:bodyPr/>
                    <a:lstStyle/>
                    <a:p>
                      <a:endParaRPr lang="en-US"/>
                    </a:p>
                  </a:txBody>
                  <a:tcPr/>
                </a:tc>
                <a:tc gridSpan="2">
                  <a:txBody>
                    <a:bodyPr/>
                    <a:lstStyle/>
                    <a:p>
                      <a:pPr marL="0" marR="0" algn="ctr">
                        <a:lnSpc>
                          <a:spcPct val="107000"/>
                        </a:lnSpc>
                        <a:spcBef>
                          <a:spcPts val="0"/>
                        </a:spcBef>
                        <a:spcAft>
                          <a:spcPts val="0"/>
                        </a:spcAft>
                      </a:pPr>
                      <a:r>
                        <a:rPr lang="en-US" sz="11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(N = 595)</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5631" marR="6563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hMerge="1">
                  <a:txBody>
                    <a:bodyPr/>
                    <a:lstStyle/>
                    <a:p>
                      <a:endParaRPr lang="en-US"/>
                    </a:p>
                  </a:txBody>
                  <a:tcPr/>
                </a:tc>
                <a:tc>
                  <a:txBody>
                    <a:bodyPr/>
                    <a:lstStyle/>
                    <a:p>
                      <a:pPr marL="0" marR="0" algn="ctr">
                        <a:lnSpc>
                          <a:spcPct val="107000"/>
                        </a:lnSpc>
                        <a:spcBef>
                          <a:spcPts val="0"/>
                        </a:spcBef>
                        <a:spcAft>
                          <a:spcPts val="0"/>
                        </a:spcAft>
                      </a:pPr>
                      <a:r>
                        <a:rPr lang="en-US" sz="11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CAR T vs auto-SCT</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5631" marR="65631" marT="0" marB="0"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noFill/>
                  </a:tcPr>
                </a:tc>
                <a:tc gridSpan="2">
                  <a:txBody>
                    <a:bodyPr/>
                    <a:lstStyle/>
                    <a:p>
                      <a:pPr marL="0" marR="0" algn="ctr">
                        <a:lnSpc>
                          <a:spcPct val="107000"/>
                        </a:lnSpc>
                        <a:spcBef>
                          <a:spcPts val="0"/>
                        </a:spcBef>
                        <a:spcAft>
                          <a:spcPts val="0"/>
                        </a:spcAft>
                      </a:pPr>
                      <a:r>
                        <a:rPr lang="en-US" sz="11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(N=49)</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5631" marR="65631" marT="0" marB="0"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hMerge="1">
                  <a:txBody>
                    <a:bodyPr/>
                    <a:lstStyle/>
                    <a:p>
                      <a:endParaRPr lang="en-US"/>
                    </a:p>
                  </a:txBody>
                  <a:tcPr/>
                </a:tc>
                <a:tc>
                  <a:txBody>
                    <a:bodyPr/>
                    <a:lstStyle/>
                    <a:p>
                      <a:pPr marL="0" marR="0" algn="ctr">
                        <a:lnSpc>
                          <a:spcPct val="107000"/>
                        </a:lnSpc>
                        <a:spcBef>
                          <a:spcPts val="0"/>
                        </a:spcBef>
                        <a:spcAft>
                          <a:spcPts val="0"/>
                        </a:spcAft>
                      </a:pPr>
                      <a:r>
                        <a:rPr lang="en-US" sz="1100" dirty="0">
                          <a:effectLst/>
                          <a:latin typeface="Arial" panose="020B0604020202020204" pitchFamily="34" charset="0"/>
                          <a:ea typeface="Times New Roman" panose="02020603050405020304" pitchFamily="18" charset="0"/>
                          <a:cs typeface="Times New Roman" panose="02020603050405020304" pitchFamily="18" charset="0"/>
                        </a:rPr>
                        <a:t>CAR T vs </a:t>
                      </a:r>
                      <a:r>
                        <a:rPr lang="en-US" sz="1100" dirty="0" err="1">
                          <a:effectLst/>
                          <a:latin typeface="Arial" panose="020B0604020202020204" pitchFamily="34" charset="0"/>
                          <a:ea typeface="Times New Roman" panose="02020603050405020304" pitchFamily="18" charset="0"/>
                          <a:cs typeface="Times New Roman" panose="02020603050405020304" pitchFamily="18" charset="0"/>
                        </a:rPr>
                        <a:t>allo</a:t>
                      </a:r>
                      <a:r>
                        <a:rPr lang="en-US" sz="1100" dirty="0">
                          <a:effectLst/>
                          <a:latin typeface="Arial" panose="020B0604020202020204" pitchFamily="34" charset="0"/>
                          <a:ea typeface="Times New Roman" panose="02020603050405020304" pitchFamily="18" charset="0"/>
                          <a:cs typeface="Times New Roman" panose="02020603050405020304" pitchFamily="18" charset="0"/>
                        </a:rPr>
                        <a:t>-SCT</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5631" marR="6563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961407396"/>
                  </a:ext>
                </a:extLst>
              </a:tr>
              <a:tr h="170355">
                <a:tc rowSpan="3">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lang="en-US" sz="1100" b="1" dirty="0">
                          <a:effectLst/>
                          <a:latin typeface="Arial" panose="020B0604020202020204" pitchFamily="34" charset="0"/>
                          <a:ea typeface="Calibri" panose="020F0502020204030204" pitchFamily="34" charset="0"/>
                          <a:cs typeface="Arial" panose="020B0604020202020204" pitchFamily="34" charset="0"/>
                        </a:rPr>
                        <a:t>CAR T type</a:t>
                      </a:r>
                      <a:r>
                        <a:rPr lang="en-US" sz="1100" b="1" u="none" kern="1200" dirty="0">
                          <a:solidFill>
                            <a:srgbClr val="000000"/>
                          </a:solidFill>
                          <a:effectLst/>
                          <a:latin typeface="Arial" panose="020B0604020202020204" pitchFamily="34" charset="0"/>
                          <a:ea typeface="Calibri" panose="020F0502020204030204" pitchFamily="34" charset="0"/>
                          <a:cs typeface="Arial" panose="020B0604020202020204" pitchFamily="34" charset="0"/>
                        </a:rPr>
                        <a:t>, </a:t>
                      </a:r>
                      <a:r>
                        <a:rPr lang="en-US" sz="11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N (%)</a:t>
                      </a:r>
                      <a:endParaRPr lang="en-US" sz="1100" b="1" dirty="0">
                        <a:effectLst/>
                        <a:latin typeface="Arial" panose="020B0604020202020204" pitchFamily="34" charset="0"/>
                        <a:ea typeface="Calibri" panose="020F0502020204030204" pitchFamily="34" charset="0"/>
                        <a:cs typeface="Arial" panose="020B0604020202020204" pitchFamily="34" charset="0"/>
                      </a:endParaRPr>
                    </a:p>
                  </a:txBody>
                  <a:tcPr marL="59560" marR="595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nSpc>
                          <a:spcPct val="107000"/>
                        </a:lnSpc>
                        <a:spcBef>
                          <a:spcPts val="0"/>
                        </a:spcBef>
                        <a:spcAft>
                          <a:spcPts val="0"/>
                        </a:spcAft>
                      </a:pPr>
                      <a:r>
                        <a:rPr lang="en-US" sz="1100" dirty="0" err="1">
                          <a:effectLst/>
                          <a:latin typeface="Arial" panose="020B0604020202020204" pitchFamily="34" charset="0"/>
                          <a:ea typeface="Calibri" panose="020F0502020204030204" pitchFamily="34" charset="0"/>
                          <a:cs typeface="Arial" panose="020B0604020202020204" pitchFamily="34" charset="0"/>
                        </a:rPr>
                        <a:t>Axi-Cel</a:t>
                      </a:r>
                      <a:endParaRPr lang="en-US" sz="1100" dirty="0">
                        <a:effectLst/>
                        <a:latin typeface="Arial" panose="020B0604020202020204" pitchFamily="34" charset="0"/>
                        <a:ea typeface="Calibri" panose="020F0502020204030204" pitchFamily="34" charset="0"/>
                        <a:cs typeface="Arial" panose="020B0604020202020204" pitchFamily="34" charset="0"/>
                      </a:endParaRPr>
                    </a:p>
                  </a:txBody>
                  <a:tcPr marL="59560" marR="595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t"/>
                      <a:r>
                        <a:rPr lang="en-US" sz="1100" b="0" i="0" u="none" strike="noStrike" dirty="0">
                          <a:solidFill>
                            <a:srgbClr val="000000"/>
                          </a:solidFill>
                          <a:effectLst/>
                          <a:latin typeface="Arial" panose="020B0604020202020204" pitchFamily="34" charset="0"/>
                        </a:rPr>
                        <a:t>130</a:t>
                      </a:r>
                    </a:p>
                  </a:txBody>
                  <a:tcPr marL="9525" marR="9525" marT="9525" marB="0">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rtl="0" fontAlgn="t"/>
                      <a:r>
                        <a:rPr lang="en-US" sz="1100" b="0" i="0" u="none" strike="noStrike" dirty="0">
                          <a:solidFill>
                            <a:srgbClr val="000000"/>
                          </a:solidFill>
                          <a:effectLst/>
                          <a:latin typeface="Arial" panose="020B0604020202020204" pitchFamily="34" charset="0"/>
                        </a:rPr>
                        <a:t>63%</a:t>
                      </a:r>
                    </a:p>
                  </a:txBody>
                  <a:tcPr marL="9525" marR="9525" marT="9525" marB="0">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lnSpc>
                          <a:spcPct val="107000"/>
                        </a:lnSpc>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59560" marR="59560" marT="0" marB="0">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ltDnDiag">
                      <a:fgClr>
                        <a:schemeClr val="tx1">
                          <a:lumMod val="75000"/>
                          <a:lumOff val="25000"/>
                        </a:schemeClr>
                      </a:fgClr>
                      <a:bgClr>
                        <a:schemeClr val="bg1"/>
                      </a:bgClr>
                    </a:pattFill>
                  </a:tcPr>
                </a:tc>
                <a:tc>
                  <a:txBody>
                    <a:bodyPr/>
                    <a:lstStyle/>
                    <a:p>
                      <a:pPr marL="0" marR="0" algn="ctr">
                        <a:lnSpc>
                          <a:spcPct val="107000"/>
                        </a:lnSpc>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59560" marR="59560" marT="0" marB="0">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ltDnDiag">
                      <a:fgClr>
                        <a:schemeClr val="tx1">
                          <a:lumMod val="75000"/>
                          <a:lumOff val="25000"/>
                        </a:schemeClr>
                      </a:fgClr>
                      <a:bgClr>
                        <a:schemeClr val="bg1"/>
                      </a:bgClr>
                    </a:pattFill>
                  </a:tcPr>
                </a:tc>
                <a:tc>
                  <a:txBody>
                    <a:bodyPr/>
                    <a:lstStyle/>
                    <a:p>
                      <a:pPr marL="0" marR="0" algn="ctr">
                        <a:lnSpc>
                          <a:spcPct val="107000"/>
                        </a:lnSpc>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59560" marR="59560" marT="0" marB="0">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ltDnDiag">
                      <a:fgClr>
                        <a:schemeClr val="tx1">
                          <a:lumMod val="75000"/>
                          <a:lumOff val="25000"/>
                        </a:schemeClr>
                      </a:fgClr>
                      <a:bgClr>
                        <a:schemeClr val="bg1"/>
                      </a:bgClr>
                    </a:pattFill>
                  </a:tcPr>
                </a:tc>
                <a:tc>
                  <a:txBody>
                    <a:bodyPr/>
                    <a:lstStyle/>
                    <a:p>
                      <a:pPr marL="0" marR="0" algn="ctr">
                        <a:lnSpc>
                          <a:spcPct val="107000"/>
                        </a:lnSpc>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59560" marR="5956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ltDnDiag">
                      <a:fgClr>
                        <a:schemeClr val="tx1">
                          <a:lumMod val="75000"/>
                          <a:lumOff val="25000"/>
                        </a:schemeClr>
                      </a:fgClr>
                      <a:bgClr>
                        <a:schemeClr val="bg1"/>
                      </a:bgClr>
                    </a:pattFill>
                  </a:tcPr>
                </a:tc>
                <a:tc>
                  <a:txBody>
                    <a:bodyPr/>
                    <a:lstStyle/>
                    <a:p>
                      <a:pPr marL="0" marR="0" algn="ctr">
                        <a:lnSpc>
                          <a:spcPct val="107000"/>
                        </a:lnSpc>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59560" marR="59560" marT="0" marB="0">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ltDnDiag">
                      <a:fgClr>
                        <a:schemeClr val="tx1">
                          <a:lumMod val="75000"/>
                          <a:lumOff val="25000"/>
                        </a:schemeClr>
                      </a:fgClr>
                      <a:bgClr>
                        <a:schemeClr val="bg1"/>
                      </a:bgClr>
                    </a:pattFill>
                  </a:tcPr>
                </a:tc>
                <a:tc>
                  <a:txBody>
                    <a:bodyPr/>
                    <a:lstStyle/>
                    <a:p>
                      <a:pPr marL="0" marR="0" algn="ctr">
                        <a:lnSpc>
                          <a:spcPct val="107000"/>
                        </a:lnSpc>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59560" marR="595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ltDnDiag">
                      <a:fgClr>
                        <a:schemeClr val="tx1">
                          <a:lumMod val="75000"/>
                          <a:lumOff val="25000"/>
                        </a:schemeClr>
                      </a:fgClr>
                      <a:bgClr>
                        <a:schemeClr val="bg1"/>
                      </a:bgClr>
                    </a:pattFill>
                  </a:tcPr>
                </a:tc>
                <a:extLst>
                  <a:ext uri="{0D108BD9-81ED-4DB2-BD59-A6C34878D82A}">
                    <a16:rowId xmlns:a16="http://schemas.microsoft.com/office/drawing/2014/main" val="1367702865"/>
                  </a:ext>
                </a:extLst>
              </a:tr>
              <a:tr h="170355">
                <a:tc vMerge="1">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endParaRPr lang="en-US" sz="1000" b="1" dirty="0">
                        <a:effectLst/>
                        <a:latin typeface="Calibri" panose="020F0502020204030204" pitchFamily="34" charset="0"/>
                        <a:ea typeface="Calibri" panose="020F0502020204030204" pitchFamily="34" charset="0"/>
                        <a:cs typeface="Times New Roman" panose="02020603050405020304" pitchFamily="18" charset="0"/>
                      </a:endParaRPr>
                    </a:p>
                  </a:txBody>
                  <a:tcPr marL="59560" marR="595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nSpc>
                          <a:spcPct val="107000"/>
                        </a:lnSpc>
                        <a:spcBef>
                          <a:spcPts val="0"/>
                        </a:spcBef>
                        <a:spcAft>
                          <a:spcPts val="0"/>
                        </a:spcAft>
                      </a:pPr>
                      <a:r>
                        <a:rPr lang="en-US" sz="1100" dirty="0">
                          <a:effectLst/>
                          <a:latin typeface="Arial" panose="020B0604020202020204" pitchFamily="34" charset="0"/>
                          <a:ea typeface="Calibri" panose="020F0502020204030204" pitchFamily="34" charset="0"/>
                          <a:cs typeface="Arial" panose="020B0604020202020204" pitchFamily="34" charset="0"/>
                        </a:rPr>
                        <a:t>Tisa-</a:t>
                      </a:r>
                      <a:r>
                        <a:rPr lang="en-US" sz="1100" dirty="0" err="1">
                          <a:effectLst/>
                          <a:latin typeface="Arial" panose="020B0604020202020204" pitchFamily="34" charset="0"/>
                          <a:ea typeface="Calibri" panose="020F0502020204030204" pitchFamily="34" charset="0"/>
                          <a:cs typeface="Arial" panose="020B0604020202020204" pitchFamily="34" charset="0"/>
                        </a:rPr>
                        <a:t>Cel</a:t>
                      </a:r>
                      <a:endParaRPr lang="en-US" sz="1100" dirty="0">
                        <a:effectLst/>
                        <a:latin typeface="Arial" panose="020B0604020202020204" pitchFamily="34" charset="0"/>
                        <a:ea typeface="Calibri" panose="020F0502020204030204" pitchFamily="34" charset="0"/>
                        <a:cs typeface="Arial" panose="020B0604020202020204" pitchFamily="34" charset="0"/>
                      </a:endParaRPr>
                    </a:p>
                  </a:txBody>
                  <a:tcPr marL="59560" marR="595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t"/>
                      <a:r>
                        <a:rPr lang="en-US" sz="1100" b="0" i="0" u="none" strike="noStrike" dirty="0">
                          <a:solidFill>
                            <a:srgbClr val="000000"/>
                          </a:solidFill>
                          <a:effectLst/>
                          <a:latin typeface="Arial" panose="020B0604020202020204" pitchFamily="34" charset="0"/>
                        </a:rPr>
                        <a:t>37</a:t>
                      </a:r>
                    </a:p>
                  </a:txBody>
                  <a:tcPr marL="9525" marR="9525" marT="9525" marB="0">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rtl="0" fontAlgn="t"/>
                      <a:r>
                        <a:rPr lang="en-US" sz="1100" b="0" i="0" u="none" strike="noStrike" dirty="0">
                          <a:solidFill>
                            <a:srgbClr val="000000"/>
                          </a:solidFill>
                          <a:effectLst/>
                          <a:latin typeface="Arial" panose="020B0604020202020204" pitchFamily="34" charset="0"/>
                        </a:rPr>
                        <a:t>18%</a:t>
                      </a:r>
                    </a:p>
                  </a:txBody>
                  <a:tcPr marL="9525" marR="9525" marT="9525" marB="0">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lnSpc>
                          <a:spcPct val="107000"/>
                        </a:lnSpc>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59560" marR="59560" marT="0" marB="0">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ltDnDiag">
                      <a:fgClr>
                        <a:schemeClr val="tx1">
                          <a:lumMod val="75000"/>
                          <a:lumOff val="25000"/>
                        </a:schemeClr>
                      </a:fgClr>
                      <a:bgClr>
                        <a:schemeClr val="bg1"/>
                      </a:bgClr>
                    </a:pattFill>
                  </a:tcPr>
                </a:tc>
                <a:tc>
                  <a:txBody>
                    <a:bodyPr/>
                    <a:lstStyle/>
                    <a:p>
                      <a:pPr marL="0" marR="0" algn="ctr">
                        <a:lnSpc>
                          <a:spcPct val="107000"/>
                        </a:lnSpc>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59560" marR="59560" marT="0" marB="0">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ltDnDiag">
                      <a:fgClr>
                        <a:schemeClr val="tx1">
                          <a:lumMod val="75000"/>
                          <a:lumOff val="25000"/>
                        </a:schemeClr>
                      </a:fgClr>
                      <a:bgClr>
                        <a:schemeClr val="bg1"/>
                      </a:bgClr>
                    </a:pattFill>
                  </a:tcPr>
                </a:tc>
                <a:tc>
                  <a:txBody>
                    <a:bodyPr/>
                    <a:lstStyle/>
                    <a:p>
                      <a:pPr marL="0" marR="0" algn="ctr">
                        <a:lnSpc>
                          <a:spcPct val="107000"/>
                        </a:lnSpc>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59560" marR="59560" marT="0" marB="0">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ltDnDiag">
                      <a:fgClr>
                        <a:schemeClr val="tx1">
                          <a:lumMod val="75000"/>
                          <a:lumOff val="25000"/>
                        </a:schemeClr>
                      </a:fgClr>
                      <a:bgClr>
                        <a:schemeClr val="bg1"/>
                      </a:bgClr>
                    </a:pattFill>
                  </a:tcPr>
                </a:tc>
                <a:tc>
                  <a:txBody>
                    <a:bodyPr/>
                    <a:lstStyle/>
                    <a:p>
                      <a:pPr marL="0" marR="0" algn="ctr">
                        <a:lnSpc>
                          <a:spcPct val="107000"/>
                        </a:lnSpc>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59560" marR="5956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ltDnDiag">
                      <a:fgClr>
                        <a:schemeClr val="tx1">
                          <a:lumMod val="75000"/>
                          <a:lumOff val="25000"/>
                        </a:schemeClr>
                      </a:fgClr>
                      <a:bgClr>
                        <a:schemeClr val="bg1"/>
                      </a:bgClr>
                    </a:pattFill>
                  </a:tcPr>
                </a:tc>
                <a:tc>
                  <a:txBody>
                    <a:bodyPr/>
                    <a:lstStyle/>
                    <a:p>
                      <a:pPr marL="0" marR="0" algn="ctr">
                        <a:lnSpc>
                          <a:spcPct val="107000"/>
                        </a:lnSpc>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59560" marR="59560" marT="0" marB="0">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ltDnDiag">
                      <a:fgClr>
                        <a:schemeClr val="tx1">
                          <a:lumMod val="75000"/>
                          <a:lumOff val="25000"/>
                        </a:schemeClr>
                      </a:fgClr>
                      <a:bgClr>
                        <a:schemeClr val="bg1"/>
                      </a:bgClr>
                    </a:pattFill>
                  </a:tcPr>
                </a:tc>
                <a:tc>
                  <a:txBody>
                    <a:bodyPr/>
                    <a:lstStyle/>
                    <a:p>
                      <a:pPr marL="0" marR="0" algn="ctr">
                        <a:lnSpc>
                          <a:spcPct val="107000"/>
                        </a:lnSpc>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59560" marR="595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ltDnDiag">
                      <a:fgClr>
                        <a:schemeClr val="tx1">
                          <a:lumMod val="75000"/>
                          <a:lumOff val="25000"/>
                        </a:schemeClr>
                      </a:fgClr>
                      <a:bgClr>
                        <a:schemeClr val="bg1"/>
                      </a:bgClr>
                    </a:pattFill>
                  </a:tcPr>
                </a:tc>
                <a:extLst>
                  <a:ext uri="{0D108BD9-81ED-4DB2-BD59-A6C34878D82A}">
                    <a16:rowId xmlns:a16="http://schemas.microsoft.com/office/drawing/2014/main" val="2729692964"/>
                  </a:ext>
                </a:extLst>
              </a:tr>
              <a:tr h="170355">
                <a:tc vMerge="1">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endParaRPr lang="en-US" sz="1000" b="1" dirty="0">
                        <a:effectLst/>
                        <a:latin typeface="Calibri" panose="020F0502020204030204" pitchFamily="34" charset="0"/>
                        <a:ea typeface="Calibri" panose="020F0502020204030204" pitchFamily="34" charset="0"/>
                        <a:cs typeface="Times New Roman" panose="02020603050405020304" pitchFamily="18" charset="0"/>
                      </a:endParaRPr>
                    </a:p>
                  </a:txBody>
                  <a:tcPr marL="59560" marR="595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nSpc>
                          <a:spcPct val="107000"/>
                        </a:lnSpc>
                        <a:spcBef>
                          <a:spcPts val="0"/>
                        </a:spcBef>
                        <a:spcAft>
                          <a:spcPts val="0"/>
                        </a:spcAft>
                      </a:pPr>
                      <a:r>
                        <a:rPr lang="en-US" sz="1100" dirty="0">
                          <a:effectLst/>
                          <a:latin typeface="Arial" panose="020B0604020202020204" pitchFamily="34" charset="0"/>
                          <a:ea typeface="Calibri" panose="020F0502020204030204" pitchFamily="34" charset="0"/>
                          <a:cs typeface="Arial" panose="020B0604020202020204" pitchFamily="34" charset="0"/>
                        </a:rPr>
                        <a:t>Unidentifiable</a:t>
                      </a:r>
                    </a:p>
                  </a:txBody>
                  <a:tcPr marL="59560" marR="595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t"/>
                      <a:r>
                        <a:rPr lang="en-US" sz="1100" b="0" i="0" u="none" strike="noStrike">
                          <a:solidFill>
                            <a:srgbClr val="000000"/>
                          </a:solidFill>
                          <a:effectLst/>
                          <a:latin typeface="Arial" panose="020B0604020202020204" pitchFamily="34" charset="0"/>
                        </a:rPr>
                        <a:t>41</a:t>
                      </a:r>
                    </a:p>
                  </a:txBody>
                  <a:tcPr marL="9525" marR="9525" marT="9525" marB="0">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rtl="0" fontAlgn="t"/>
                      <a:r>
                        <a:rPr lang="en-US" sz="1100" b="0" i="0" u="none" strike="noStrike">
                          <a:solidFill>
                            <a:srgbClr val="000000"/>
                          </a:solidFill>
                          <a:effectLst/>
                          <a:latin typeface="Arial" panose="020B0604020202020204" pitchFamily="34" charset="0"/>
                        </a:rPr>
                        <a:t>20%</a:t>
                      </a:r>
                    </a:p>
                  </a:txBody>
                  <a:tcPr marL="9525" marR="9525" marT="9525" marB="0">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lnSpc>
                          <a:spcPct val="107000"/>
                        </a:lnSpc>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59560" marR="59560" marT="0" marB="0">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ltDnDiag">
                      <a:fgClr>
                        <a:schemeClr val="tx1">
                          <a:lumMod val="75000"/>
                          <a:lumOff val="25000"/>
                        </a:schemeClr>
                      </a:fgClr>
                      <a:bgClr>
                        <a:schemeClr val="bg1"/>
                      </a:bgClr>
                    </a:pattFill>
                  </a:tcPr>
                </a:tc>
                <a:tc>
                  <a:txBody>
                    <a:bodyPr/>
                    <a:lstStyle/>
                    <a:p>
                      <a:pPr marL="0" marR="0" algn="ctr">
                        <a:lnSpc>
                          <a:spcPct val="107000"/>
                        </a:lnSpc>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59560" marR="59560" marT="0" marB="0">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ltDnDiag">
                      <a:fgClr>
                        <a:schemeClr val="tx1">
                          <a:lumMod val="75000"/>
                          <a:lumOff val="25000"/>
                        </a:schemeClr>
                      </a:fgClr>
                      <a:bgClr>
                        <a:schemeClr val="bg1"/>
                      </a:bgClr>
                    </a:pattFill>
                  </a:tcPr>
                </a:tc>
                <a:tc>
                  <a:txBody>
                    <a:bodyPr/>
                    <a:lstStyle/>
                    <a:p>
                      <a:pPr marL="0" marR="0" algn="ctr">
                        <a:lnSpc>
                          <a:spcPct val="107000"/>
                        </a:lnSpc>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59560" marR="59560" marT="0" marB="0">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ltDnDiag">
                      <a:fgClr>
                        <a:schemeClr val="tx1">
                          <a:lumMod val="75000"/>
                          <a:lumOff val="25000"/>
                        </a:schemeClr>
                      </a:fgClr>
                      <a:bgClr>
                        <a:schemeClr val="bg1"/>
                      </a:bgClr>
                    </a:pattFill>
                  </a:tcPr>
                </a:tc>
                <a:tc>
                  <a:txBody>
                    <a:bodyPr/>
                    <a:lstStyle/>
                    <a:p>
                      <a:pPr marL="0" marR="0" algn="ctr">
                        <a:lnSpc>
                          <a:spcPct val="107000"/>
                        </a:lnSpc>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59560" marR="5956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ltDnDiag">
                      <a:fgClr>
                        <a:schemeClr val="tx1">
                          <a:lumMod val="75000"/>
                          <a:lumOff val="25000"/>
                        </a:schemeClr>
                      </a:fgClr>
                      <a:bgClr>
                        <a:schemeClr val="bg1"/>
                      </a:bgClr>
                    </a:pattFill>
                  </a:tcPr>
                </a:tc>
                <a:tc>
                  <a:txBody>
                    <a:bodyPr/>
                    <a:lstStyle/>
                    <a:p>
                      <a:pPr marL="0" marR="0" algn="ctr">
                        <a:lnSpc>
                          <a:spcPct val="107000"/>
                        </a:lnSpc>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59560" marR="59560" marT="0" marB="0">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ltDnDiag">
                      <a:fgClr>
                        <a:schemeClr val="tx1">
                          <a:lumMod val="75000"/>
                          <a:lumOff val="25000"/>
                        </a:schemeClr>
                      </a:fgClr>
                      <a:bgClr>
                        <a:schemeClr val="bg1"/>
                      </a:bgClr>
                    </a:pattFill>
                  </a:tcPr>
                </a:tc>
                <a:tc>
                  <a:txBody>
                    <a:bodyPr/>
                    <a:lstStyle/>
                    <a:p>
                      <a:pPr marL="0" marR="0" algn="ctr">
                        <a:lnSpc>
                          <a:spcPct val="107000"/>
                        </a:lnSpc>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59560" marR="595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ltDnDiag">
                      <a:fgClr>
                        <a:schemeClr val="tx1">
                          <a:lumMod val="75000"/>
                          <a:lumOff val="25000"/>
                        </a:schemeClr>
                      </a:fgClr>
                      <a:bgClr>
                        <a:schemeClr val="bg1"/>
                      </a:bgClr>
                    </a:pattFill>
                  </a:tcPr>
                </a:tc>
                <a:extLst>
                  <a:ext uri="{0D108BD9-81ED-4DB2-BD59-A6C34878D82A}">
                    <a16:rowId xmlns:a16="http://schemas.microsoft.com/office/drawing/2014/main" val="2870813088"/>
                  </a:ext>
                </a:extLst>
              </a:tr>
              <a:tr h="154458">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lang="en-US" sz="1100" b="1" u="none" kern="1200" baseline="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Inpatient, </a:t>
                      </a:r>
                      <a:r>
                        <a:rPr lang="en-US" sz="1100" b="1" baseline="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N (%)</a:t>
                      </a:r>
                      <a:endParaRPr lang="en-US" sz="1100" b="1" baseline="0" dirty="0">
                        <a:effectLst/>
                        <a:latin typeface="Calibri" panose="020F0502020204030204" pitchFamily="34" charset="0"/>
                        <a:ea typeface="Calibri" panose="020F0502020204030204" pitchFamily="34" charset="0"/>
                        <a:cs typeface="Times New Roman" panose="02020603050405020304" pitchFamily="18" charset="0"/>
                      </a:endParaRPr>
                    </a:p>
                  </a:txBody>
                  <a:tcPr marL="59560" marR="595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nSpc>
                          <a:spcPct val="107000"/>
                        </a:lnSpc>
                        <a:spcBef>
                          <a:spcPts val="0"/>
                        </a:spcBef>
                        <a:spcAft>
                          <a:spcPts val="0"/>
                        </a:spcAft>
                      </a:pPr>
                      <a:r>
                        <a:rPr lang="en-US" sz="1100" baseline="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Inpatient</a:t>
                      </a:r>
                      <a:endParaRPr lang="en-US" sz="1100" baseline="0" dirty="0">
                        <a:effectLst/>
                        <a:latin typeface="Calibri" panose="020F0502020204030204" pitchFamily="34" charset="0"/>
                        <a:ea typeface="Calibri" panose="020F0502020204030204" pitchFamily="34" charset="0"/>
                        <a:cs typeface="Times New Roman" panose="02020603050405020304" pitchFamily="18" charset="0"/>
                      </a:endParaRPr>
                    </a:p>
                  </a:txBody>
                  <a:tcPr marL="59560" marR="595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lnSpc>
                          <a:spcPct val="107000"/>
                        </a:lnSpc>
                        <a:spcBef>
                          <a:spcPts val="0"/>
                        </a:spcBef>
                        <a:spcAft>
                          <a:spcPts val="0"/>
                        </a:spcAft>
                      </a:pPr>
                      <a:r>
                        <a:rPr lang="en-US" sz="1100" kern="1200" baseline="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187</a:t>
                      </a:r>
                      <a:endParaRPr lang="en-US" sz="1100" baseline="0" dirty="0">
                        <a:effectLst/>
                        <a:latin typeface="Calibri" panose="020F0502020204030204" pitchFamily="34" charset="0"/>
                        <a:ea typeface="Calibri" panose="020F0502020204030204" pitchFamily="34" charset="0"/>
                        <a:cs typeface="Times New Roman" panose="02020603050405020304" pitchFamily="18" charset="0"/>
                      </a:endParaRPr>
                    </a:p>
                  </a:txBody>
                  <a:tcPr marL="59560" marR="59560" marT="0" marB="0">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rtl="0" fontAlgn="ctr"/>
                      <a:r>
                        <a:rPr lang="en-US" sz="1100" b="0" i="0" u="none" strike="noStrike" baseline="0" dirty="0">
                          <a:solidFill>
                            <a:srgbClr val="000000"/>
                          </a:solidFill>
                          <a:effectLst/>
                          <a:latin typeface="Arial" panose="020B0604020202020204" pitchFamily="34" charset="0"/>
                        </a:rPr>
                        <a:t>90%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lnSpc>
                          <a:spcPct val="107000"/>
                        </a:lnSpc>
                        <a:spcBef>
                          <a:spcPts val="0"/>
                        </a:spcBef>
                        <a:spcAft>
                          <a:spcPts val="0"/>
                        </a:spcAft>
                      </a:pPr>
                      <a:r>
                        <a:rPr lang="en-US" sz="1100" kern="1200" baseline="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564</a:t>
                      </a:r>
                      <a:endParaRPr lang="en-US" sz="1100" baseline="0" dirty="0">
                        <a:effectLst/>
                        <a:latin typeface="Calibri" panose="020F0502020204030204" pitchFamily="34" charset="0"/>
                        <a:ea typeface="Calibri" panose="020F0502020204030204" pitchFamily="34" charset="0"/>
                        <a:cs typeface="Times New Roman" panose="02020603050405020304" pitchFamily="18" charset="0"/>
                      </a:endParaRPr>
                    </a:p>
                  </a:txBody>
                  <a:tcPr marL="59560" marR="59560" marT="0" marB="0">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lnSpc>
                          <a:spcPct val="107000"/>
                        </a:lnSpc>
                        <a:spcBef>
                          <a:spcPts val="0"/>
                        </a:spcBef>
                        <a:spcAft>
                          <a:spcPts val="0"/>
                        </a:spcAft>
                      </a:pPr>
                      <a:r>
                        <a:rPr lang="en-US" sz="1100" kern="1200" baseline="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95%</a:t>
                      </a:r>
                      <a:endParaRPr lang="en-US" sz="1100" baseline="0" dirty="0">
                        <a:effectLst/>
                        <a:latin typeface="Calibri" panose="020F0502020204030204" pitchFamily="34" charset="0"/>
                        <a:ea typeface="Calibri" panose="020F0502020204030204" pitchFamily="34" charset="0"/>
                        <a:cs typeface="Times New Roman" panose="02020603050405020304" pitchFamily="18" charset="0"/>
                      </a:endParaRPr>
                    </a:p>
                  </a:txBody>
                  <a:tcPr marL="59560" marR="59560" marT="0" marB="0">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lnSpc>
                          <a:spcPct val="107000"/>
                        </a:lnSpc>
                        <a:spcBef>
                          <a:spcPts val="0"/>
                        </a:spcBef>
                        <a:spcAft>
                          <a:spcPts val="0"/>
                        </a:spcAft>
                      </a:pPr>
                      <a:r>
                        <a:rPr lang="en-US" sz="1100" kern="1200" baseline="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0.01</a:t>
                      </a:r>
                      <a:endParaRPr lang="en-US" sz="1100" baseline="0" dirty="0">
                        <a:effectLst/>
                        <a:latin typeface="Calibri" panose="020F0502020204030204" pitchFamily="34" charset="0"/>
                        <a:ea typeface="Calibri" panose="020F0502020204030204" pitchFamily="34" charset="0"/>
                        <a:cs typeface="Times New Roman" panose="02020603050405020304" pitchFamily="18" charset="0"/>
                      </a:endParaRPr>
                    </a:p>
                  </a:txBody>
                  <a:tcPr marL="59560" marR="59560" marT="0" marB="0">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lnSpc>
                          <a:spcPct val="107000"/>
                        </a:lnSpc>
                        <a:spcBef>
                          <a:spcPts val="0"/>
                        </a:spcBef>
                        <a:spcAft>
                          <a:spcPts val="0"/>
                        </a:spcAft>
                      </a:pPr>
                      <a:r>
                        <a:rPr lang="en-US" sz="1100" kern="1200" baseline="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45</a:t>
                      </a:r>
                      <a:endParaRPr lang="en-US" sz="1100" baseline="0" dirty="0">
                        <a:effectLst/>
                        <a:latin typeface="Calibri" panose="020F0502020204030204" pitchFamily="34" charset="0"/>
                        <a:ea typeface="Calibri" panose="020F0502020204030204" pitchFamily="34" charset="0"/>
                        <a:cs typeface="Times New Roman" panose="02020603050405020304" pitchFamily="18" charset="0"/>
                      </a:endParaRPr>
                    </a:p>
                  </a:txBody>
                  <a:tcPr marL="59560" marR="5956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lnSpc>
                          <a:spcPct val="107000"/>
                        </a:lnSpc>
                        <a:spcBef>
                          <a:spcPts val="0"/>
                        </a:spcBef>
                        <a:spcAft>
                          <a:spcPts val="0"/>
                        </a:spcAft>
                      </a:pPr>
                      <a:r>
                        <a:rPr lang="en-US" sz="1100" kern="1200" baseline="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92%</a:t>
                      </a:r>
                      <a:endParaRPr lang="en-US" sz="1100" baseline="0" dirty="0">
                        <a:effectLst/>
                        <a:latin typeface="Calibri" panose="020F0502020204030204" pitchFamily="34" charset="0"/>
                        <a:ea typeface="Calibri" panose="020F0502020204030204" pitchFamily="34" charset="0"/>
                        <a:cs typeface="Times New Roman" panose="02020603050405020304" pitchFamily="18" charset="0"/>
                      </a:endParaRPr>
                    </a:p>
                  </a:txBody>
                  <a:tcPr marL="59560" marR="59560" marT="0" marB="0">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lnSpc>
                          <a:spcPct val="107000"/>
                        </a:lnSpc>
                        <a:spcBef>
                          <a:spcPts val="0"/>
                        </a:spcBef>
                        <a:spcAft>
                          <a:spcPts val="0"/>
                        </a:spcAft>
                      </a:pPr>
                      <a:r>
                        <a:rPr lang="en-US" sz="1100" kern="1200" baseline="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0.68</a:t>
                      </a:r>
                      <a:endParaRPr lang="en-US" sz="1100" baseline="0" dirty="0">
                        <a:effectLst/>
                        <a:latin typeface="Calibri" panose="020F0502020204030204" pitchFamily="34" charset="0"/>
                        <a:ea typeface="Calibri" panose="020F0502020204030204" pitchFamily="34" charset="0"/>
                        <a:cs typeface="Times New Roman" panose="02020603050405020304" pitchFamily="18" charset="0"/>
                      </a:endParaRPr>
                    </a:p>
                  </a:txBody>
                  <a:tcPr marL="59560" marR="595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645672437"/>
                  </a:ext>
                </a:extLst>
              </a:tr>
              <a:tr h="170355">
                <a:tc rowSpan="2">
                  <a:txBody>
                    <a:bodyPr/>
                    <a:lstStyle/>
                    <a:p>
                      <a:pPr marL="0" marR="0">
                        <a:lnSpc>
                          <a:spcPct val="107000"/>
                        </a:lnSpc>
                        <a:spcBef>
                          <a:spcPts val="0"/>
                        </a:spcBef>
                        <a:spcAft>
                          <a:spcPts val="0"/>
                        </a:spcAft>
                      </a:pPr>
                      <a:r>
                        <a:rPr lang="en-US" sz="1100" b="1" kern="1200" baseline="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LOS of inpatient pts, days</a:t>
                      </a:r>
                      <a:endParaRPr lang="en-US" sz="1100" baseline="0" dirty="0">
                        <a:effectLst/>
                        <a:latin typeface="Calibri" panose="020F0502020204030204" pitchFamily="34" charset="0"/>
                        <a:cs typeface="Times New Roman" panose="02020603050405020304" pitchFamily="18" charset="0"/>
                      </a:endParaRPr>
                    </a:p>
                  </a:txBody>
                  <a:tcPr marL="59560" marR="595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nSpc>
                          <a:spcPct val="107000"/>
                        </a:lnSpc>
                        <a:spcBef>
                          <a:spcPts val="0"/>
                        </a:spcBef>
                        <a:spcAft>
                          <a:spcPts val="0"/>
                        </a:spcAft>
                      </a:pPr>
                      <a:r>
                        <a:rPr lang="en-US" sz="1100" kern="1200" baseline="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Mean (SD)</a:t>
                      </a:r>
                      <a:endParaRPr lang="en-US" sz="1100" baseline="0" dirty="0">
                        <a:effectLst/>
                        <a:latin typeface="Calibri" panose="020F0502020204030204" pitchFamily="34" charset="0"/>
                        <a:ea typeface="Calibri" panose="020F0502020204030204" pitchFamily="34" charset="0"/>
                        <a:cs typeface="Times New Roman" panose="02020603050405020304" pitchFamily="18" charset="0"/>
                      </a:endParaRPr>
                    </a:p>
                  </a:txBody>
                  <a:tcPr marL="59560" marR="595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lnSpc>
                          <a:spcPct val="107000"/>
                        </a:lnSpc>
                        <a:spcBef>
                          <a:spcPts val="0"/>
                        </a:spcBef>
                        <a:spcAft>
                          <a:spcPts val="0"/>
                        </a:spcAft>
                      </a:pPr>
                      <a:r>
                        <a:rPr lang="en-US" sz="1100" kern="1200" baseline="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18</a:t>
                      </a:r>
                      <a:endParaRPr lang="en-US" sz="1100" baseline="0" dirty="0">
                        <a:effectLst/>
                        <a:latin typeface="Calibri" panose="020F0502020204030204" pitchFamily="34" charset="0"/>
                        <a:ea typeface="Calibri" panose="020F0502020204030204" pitchFamily="34" charset="0"/>
                        <a:cs typeface="Times New Roman" panose="02020603050405020304" pitchFamily="18" charset="0"/>
                      </a:endParaRPr>
                    </a:p>
                  </a:txBody>
                  <a:tcPr marL="59560" marR="59560" marT="0" marB="0">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lnSpc>
                          <a:spcPct val="107000"/>
                        </a:lnSpc>
                        <a:spcBef>
                          <a:spcPts val="0"/>
                        </a:spcBef>
                        <a:spcAft>
                          <a:spcPts val="0"/>
                        </a:spcAft>
                      </a:pPr>
                      <a:r>
                        <a:rPr lang="en-US" sz="1100" kern="1200" baseline="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±10</a:t>
                      </a:r>
                      <a:endParaRPr lang="en-US" sz="1100" baseline="0" dirty="0">
                        <a:effectLst/>
                        <a:latin typeface="Calibri" panose="020F0502020204030204" pitchFamily="34" charset="0"/>
                        <a:ea typeface="Calibri" panose="020F0502020204030204" pitchFamily="34" charset="0"/>
                        <a:cs typeface="Times New Roman" panose="02020603050405020304" pitchFamily="18" charset="0"/>
                      </a:endParaRPr>
                    </a:p>
                  </a:txBody>
                  <a:tcPr marL="59560" marR="59560" marT="0" marB="0">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lnSpc>
                          <a:spcPct val="107000"/>
                        </a:lnSpc>
                        <a:spcBef>
                          <a:spcPts val="0"/>
                        </a:spcBef>
                        <a:spcAft>
                          <a:spcPts val="0"/>
                        </a:spcAft>
                      </a:pPr>
                      <a:r>
                        <a:rPr lang="en-US" sz="1100" kern="1200" baseline="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21</a:t>
                      </a:r>
                      <a:endParaRPr lang="en-US" sz="1100" baseline="0" dirty="0">
                        <a:effectLst/>
                        <a:latin typeface="Calibri" panose="020F0502020204030204" pitchFamily="34" charset="0"/>
                        <a:ea typeface="Calibri" panose="020F0502020204030204" pitchFamily="34" charset="0"/>
                        <a:cs typeface="Times New Roman" panose="02020603050405020304" pitchFamily="18" charset="0"/>
                      </a:endParaRPr>
                    </a:p>
                  </a:txBody>
                  <a:tcPr marL="59560" marR="59560" marT="0" marB="0">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lnSpc>
                          <a:spcPct val="107000"/>
                        </a:lnSpc>
                        <a:spcBef>
                          <a:spcPts val="0"/>
                        </a:spcBef>
                        <a:spcAft>
                          <a:spcPts val="0"/>
                        </a:spcAft>
                      </a:pPr>
                      <a:r>
                        <a:rPr lang="en-US" sz="1100" kern="1200" baseline="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±6</a:t>
                      </a:r>
                      <a:endParaRPr lang="en-US" sz="1100" baseline="0" dirty="0">
                        <a:effectLst/>
                        <a:latin typeface="Calibri" panose="020F0502020204030204" pitchFamily="34" charset="0"/>
                        <a:ea typeface="Calibri" panose="020F0502020204030204" pitchFamily="34" charset="0"/>
                        <a:cs typeface="Times New Roman" panose="02020603050405020304" pitchFamily="18" charset="0"/>
                      </a:endParaRPr>
                    </a:p>
                  </a:txBody>
                  <a:tcPr marL="59560" marR="59560" marT="0" marB="0">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rowSpan="2">
                  <a:txBody>
                    <a:bodyPr/>
                    <a:lstStyle/>
                    <a:p>
                      <a:pPr marL="0" marR="0" algn="ctr">
                        <a:lnSpc>
                          <a:spcPct val="107000"/>
                        </a:lnSpc>
                        <a:spcBef>
                          <a:spcPts val="0"/>
                        </a:spcBef>
                        <a:spcAft>
                          <a:spcPts val="0"/>
                        </a:spcAft>
                      </a:pPr>
                      <a:r>
                        <a:rPr lang="en-US" sz="1100" kern="1200" baseline="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&lt; 0.01</a:t>
                      </a:r>
                    </a:p>
                    <a:p>
                      <a:pPr marL="0" marR="0" algn="ctr">
                        <a:lnSpc>
                          <a:spcPct val="107000"/>
                        </a:lnSpc>
                        <a:spcBef>
                          <a:spcPts val="0"/>
                        </a:spcBef>
                        <a:spcAft>
                          <a:spcPts val="0"/>
                        </a:spcAft>
                      </a:pPr>
                      <a:r>
                        <a:rPr lang="en-US" sz="1100" kern="1200" baseline="0" dirty="0">
                          <a:solidFill>
                            <a:srgbClr val="000000"/>
                          </a:solidFill>
                          <a:effectLst/>
                          <a:latin typeface="Arial" panose="020B0604020202020204" pitchFamily="34" charset="0"/>
                          <a:cs typeface="Times New Roman" panose="02020603050405020304" pitchFamily="18" charset="0"/>
                        </a:rPr>
                        <a:t> </a:t>
                      </a:r>
                      <a:endParaRPr lang="en-US" sz="1100" baseline="0" dirty="0">
                        <a:effectLst/>
                        <a:latin typeface="Calibri" panose="020F0502020204030204" pitchFamily="34" charset="0"/>
                        <a:cs typeface="Times New Roman" panose="02020603050405020304" pitchFamily="18" charset="0"/>
                      </a:endParaRPr>
                    </a:p>
                  </a:txBody>
                  <a:tcPr marL="59560" marR="59560" marT="0" marB="0">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lnSpc>
                          <a:spcPct val="107000"/>
                        </a:lnSpc>
                        <a:spcBef>
                          <a:spcPts val="0"/>
                        </a:spcBef>
                        <a:spcAft>
                          <a:spcPts val="0"/>
                        </a:spcAft>
                      </a:pPr>
                      <a:r>
                        <a:rPr lang="en-US" sz="1100" kern="1200" baseline="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28</a:t>
                      </a:r>
                      <a:endParaRPr lang="en-US" sz="1100" baseline="0" dirty="0">
                        <a:effectLst/>
                        <a:latin typeface="Calibri" panose="020F0502020204030204" pitchFamily="34" charset="0"/>
                        <a:ea typeface="Calibri" panose="020F0502020204030204" pitchFamily="34" charset="0"/>
                        <a:cs typeface="Times New Roman" panose="02020603050405020304" pitchFamily="18" charset="0"/>
                      </a:endParaRPr>
                    </a:p>
                  </a:txBody>
                  <a:tcPr marL="59560" marR="5956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lnSpc>
                          <a:spcPct val="107000"/>
                        </a:lnSpc>
                        <a:spcBef>
                          <a:spcPts val="0"/>
                        </a:spcBef>
                        <a:spcAft>
                          <a:spcPts val="0"/>
                        </a:spcAft>
                      </a:pPr>
                      <a:r>
                        <a:rPr lang="en-US" sz="1100" kern="1200" baseline="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±8</a:t>
                      </a:r>
                      <a:endParaRPr lang="en-US" sz="1100" baseline="0" dirty="0">
                        <a:effectLst/>
                        <a:latin typeface="Calibri" panose="020F0502020204030204" pitchFamily="34" charset="0"/>
                        <a:ea typeface="Calibri" panose="020F0502020204030204" pitchFamily="34" charset="0"/>
                        <a:cs typeface="Times New Roman" panose="02020603050405020304" pitchFamily="18" charset="0"/>
                      </a:endParaRPr>
                    </a:p>
                  </a:txBody>
                  <a:tcPr marL="59560" marR="59560" marT="0" marB="0">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rowSpan="2">
                  <a:txBody>
                    <a:bodyPr/>
                    <a:lstStyle/>
                    <a:p>
                      <a:pPr marL="0" marR="0" algn="ctr">
                        <a:lnSpc>
                          <a:spcPct val="107000"/>
                        </a:lnSpc>
                        <a:spcBef>
                          <a:spcPts val="0"/>
                        </a:spcBef>
                        <a:spcAft>
                          <a:spcPts val="0"/>
                        </a:spcAft>
                      </a:pPr>
                      <a:r>
                        <a:rPr lang="en-US" sz="1100" kern="1200" baseline="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&lt; 0.01</a:t>
                      </a:r>
                    </a:p>
                    <a:p>
                      <a:pPr marL="0" marR="0" algn="ctr">
                        <a:lnSpc>
                          <a:spcPct val="107000"/>
                        </a:lnSpc>
                        <a:spcBef>
                          <a:spcPts val="0"/>
                        </a:spcBef>
                        <a:spcAft>
                          <a:spcPts val="0"/>
                        </a:spcAft>
                      </a:pPr>
                      <a:r>
                        <a:rPr lang="en-US" sz="1100" kern="1200" baseline="0" dirty="0">
                          <a:solidFill>
                            <a:srgbClr val="000000"/>
                          </a:solidFill>
                          <a:effectLst/>
                          <a:latin typeface="Arial" panose="020B0604020202020204" pitchFamily="34" charset="0"/>
                          <a:cs typeface="Times New Roman" panose="02020603050405020304" pitchFamily="18" charset="0"/>
                        </a:rPr>
                        <a:t> </a:t>
                      </a:r>
                      <a:endParaRPr lang="en-US" sz="1100" baseline="0" dirty="0">
                        <a:effectLst/>
                        <a:latin typeface="Calibri" panose="020F0502020204030204" pitchFamily="34" charset="0"/>
                        <a:cs typeface="Times New Roman" panose="02020603050405020304" pitchFamily="18" charset="0"/>
                      </a:endParaRPr>
                    </a:p>
                  </a:txBody>
                  <a:tcPr marL="59560" marR="595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573399050"/>
                  </a:ext>
                </a:extLst>
              </a:tr>
              <a:tr h="170355">
                <a:tc vMerge="1">
                  <a:txBody>
                    <a:bodyPr/>
                    <a:lstStyle/>
                    <a:p>
                      <a:pPr marL="0" marR="0">
                        <a:lnSpc>
                          <a:spcPct val="107000"/>
                        </a:lnSpc>
                        <a:spcBef>
                          <a:spcPts val="0"/>
                        </a:spcBef>
                        <a:spcAft>
                          <a:spcPts val="0"/>
                        </a:spcAft>
                      </a:pPr>
                      <a:r>
                        <a:rPr lang="en-US" sz="1000" b="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59560" marR="5956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nSpc>
                          <a:spcPct val="107000"/>
                        </a:lnSpc>
                        <a:spcBef>
                          <a:spcPts val="0"/>
                        </a:spcBef>
                        <a:spcAft>
                          <a:spcPts val="0"/>
                        </a:spcAft>
                      </a:pPr>
                      <a:r>
                        <a:rPr lang="en-US" sz="1100" kern="1200" baseline="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Median (q1, q3)</a:t>
                      </a:r>
                      <a:endParaRPr lang="en-US" sz="1100" baseline="0" dirty="0">
                        <a:effectLst/>
                        <a:latin typeface="Calibri" panose="020F0502020204030204" pitchFamily="34" charset="0"/>
                        <a:ea typeface="Calibri" panose="020F0502020204030204" pitchFamily="34" charset="0"/>
                        <a:cs typeface="Times New Roman" panose="02020603050405020304" pitchFamily="18" charset="0"/>
                      </a:endParaRPr>
                    </a:p>
                  </a:txBody>
                  <a:tcPr marL="59560" marR="595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lnSpc>
                          <a:spcPct val="107000"/>
                        </a:lnSpc>
                        <a:spcBef>
                          <a:spcPts val="0"/>
                        </a:spcBef>
                        <a:spcAft>
                          <a:spcPts val="0"/>
                        </a:spcAft>
                      </a:pPr>
                      <a:r>
                        <a:rPr lang="en-US" sz="1100" kern="1200" baseline="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15</a:t>
                      </a:r>
                      <a:endParaRPr lang="en-US" sz="1100" baseline="0" dirty="0">
                        <a:effectLst/>
                        <a:latin typeface="Calibri" panose="020F0502020204030204" pitchFamily="34" charset="0"/>
                        <a:ea typeface="Calibri" panose="020F0502020204030204" pitchFamily="34" charset="0"/>
                        <a:cs typeface="Times New Roman" panose="02020603050405020304" pitchFamily="18" charset="0"/>
                      </a:endParaRPr>
                    </a:p>
                  </a:txBody>
                  <a:tcPr marL="59560" marR="595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lnSpc>
                          <a:spcPct val="107000"/>
                        </a:lnSpc>
                        <a:spcBef>
                          <a:spcPts val="0"/>
                        </a:spcBef>
                        <a:spcAft>
                          <a:spcPts val="0"/>
                        </a:spcAft>
                      </a:pPr>
                      <a:r>
                        <a:rPr lang="en-US" sz="1100" kern="1200" baseline="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(12 - 21)</a:t>
                      </a:r>
                      <a:endParaRPr lang="en-US" sz="1100" baseline="0" dirty="0">
                        <a:effectLst/>
                        <a:latin typeface="Calibri" panose="020F0502020204030204" pitchFamily="34" charset="0"/>
                        <a:ea typeface="Calibri" panose="020F0502020204030204" pitchFamily="34" charset="0"/>
                        <a:cs typeface="Times New Roman" panose="02020603050405020304" pitchFamily="18" charset="0"/>
                      </a:endParaRPr>
                    </a:p>
                  </a:txBody>
                  <a:tcPr marL="59560" marR="595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lnSpc>
                          <a:spcPct val="107000"/>
                        </a:lnSpc>
                        <a:spcBef>
                          <a:spcPts val="0"/>
                        </a:spcBef>
                        <a:spcAft>
                          <a:spcPts val="0"/>
                        </a:spcAft>
                      </a:pPr>
                      <a:r>
                        <a:rPr lang="en-US" sz="1100" kern="1200" baseline="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20</a:t>
                      </a:r>
                      <a:endParaRPr lang="en-US" sz="1100" baseline="0" dirty="0">
                        <a:effectLst/>
                        <a:latin typeface="Calibri" panose="020F0502020204030204" pitchFamily="34" charset="0"/>
                        <a:ea typeface="Calibri" panose="020F0502020204030204" pitchFamily="34" charset="0"/>
                        <a:cs typeface="Times New Roman" panose="02020603050405020304" pitchFamily="18" charset="0"/>
                      </a:endParaRPr>
                    </a:p>
                  </a:txBody>
                  <a:tcPr marL="59560" marR="595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lnSpc>
                          <a:spcPct val="107000"/>
                        </a:lnSpc>
                        <a:spcBef>
                          <a:spcPts val="0"/>
                        </a:spcBef>
                        <a:spcAft>
                          <a:spcPts val="0"/>
                        </a:spcAft>
                      </a:pPr>
                      <a:r>
                        <a:rPr lang="en-US" sz="1100" kern="1200" baseline="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(18 - 23)</a:t>
                      </a:r>
                      <a:endParaRPr lang="en-US" sz="1100" baseline="0" dirty="0">
                        <a:effectLst/>
                        <a:latin typeface="Calibri" panose="020F0502020204030204" pitchFamily="34" charset="0"/>
                        <a:ea typeface="Calibri" panose="020F0502020204030204" pitchFamily="34" charset="0"/>
                        <a:cs typeface="Times New Roman" panose="02020603050405020304" pitchFamily="18" charset="0"/>
                      </a:endParaRPr>
                    </a:p>
                  </a:txBody>
                  <a:tcPr marL="59560" marR="595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vMerge="1">
                  <a:txBody>
                    <a:bodyPr/>
                    <a:lstStyle/>
                    <a:p>
                      <a:pPr marL="0" marR="0" algn="r">
                        <a:lnSpc>
                          <a:spcPct val="107000"/>
                        </a:lnSpc>
                        <a:spcBef>
                          <a:spcPts val="0"/>
                        </a:spcBef>
                        <a:spcAft>
                          <a:spcPts val="0"/>
                        </a:spcAft>
                      </a:pPr>
                      <a:r>
                        <a:rPr lang="en-US" sz="1000" kern="12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 </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59560" marR="59560" marT="0" marB="0">
                    <a:lnL w="12700" cap="flat" cmpd="sng" algn="ctr">
                      <a:solidFill>
                        <a:srgbClr val="000000"/>
                      </a:solidFill>
                      <a:prstDash val="solid"/>
                      <a:round/>
                      <a:headEnd type="none" w="med" len="med"/>
                      <a:tailEnd type="none" w="med" len="med"/>
                    </a:lnL>
                    <a:lnR w="28575"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lnSpc>
                          <a:spcPct val="107000"/>
                        </a:lnSpc>
                        <a:spcBef>
                          <a:spcPts val="0"/>
                        </a:spcBef>
                        <a:spcAft>
                          <a:spcPts val="0"/>
                        </a:spcAft>
                      </a:pPr>
                      <a:r>
                        <a:rPr lang="en-US" sz="1100" kern="1200" baseline="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26</a:t>
                      </a:r>
                      <a:endParaRPr lang="en-US" sz="1100" baseline="0" dirty="0">
                        <a:effectLst/>
                        <a:latin typeface="Calibri" panose="020F0502020204030204" pitchFamily="34" charset="0"/>
                        <a:ea typeface="Calibri" panose="020F0502020204030204" pitchFamily="34" charset="0"/>
                        <a:cs typeface="Times New Roman" panose="02020603050405020304" pitchFamily="18" charset="0"/>
                      </a:endParaRPr>
                    </a:p>
                  </a:txBody>
                  <a:tcPr marL="59560" marR="59560" marT="0" marB="0">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lnSpc>
                          <a:spcPct val="107000"/>
                        </a:lnSpc>
                        <a:spcBef>
                          <a:spcPts val="0"/>
                        </a:spcBef>
                        <a:spcAft>
                          <a:spcPts val="0"/>
                        </a:spcAft>
                      </a:pPr>
                      <a:r>
                        <a:rPr lang="en-US" sz="1100" kern="1200" baseline="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(22 - 31)</a:t>
                      </a:r>
                      <a:endParaRPr lang="en-US" sz="1100" baseline="0" dirty="0">
                        <a:effectLst/>
                        <a:latin typeface="Calibri" panose="020F0502020204030204" pitchFamily="34" charset="0"/>
                        <a:ea typeface="Calibri" panose="020F0502020204030204" pitchFamily="34" charset="0"/>
                        <a:cs typeface="Times New Roman" panose="02020603050405020304" pitchFamily="18" charset="0"/>
                      </a:endParaRPr>
                    </a:p>
                  </a:txBody>
                  <a:tcPr marL="59560" marR="595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vMerge="1">
                  <a:txBody>
                    <a:bodyPr/>
                    <a:lstStyle/>
                    <a:p>
                      <a:pPr marL="0" marR="0" algn="r">
                        <a:lnSpc>
                          <a:spcPct val="107000"/>
                        </a:lnSpc>
                        <a:spcBef>
                          <a:spcPts val="0"/>
                        </a:spcBef>
                        <a:spcAft>
                          <a:spcPts val="0"/>
                        </a:spcAft>
                      </a:pPr>
                      <a:r>
                        <a:rPr lang="en-US" sz="1000" kern="12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 </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59560" marR="595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877735709"/>
                  </a:ext>
                </a:extLst>
              </a:tr>
              <a:tr h="170355">
                <a:tc>
                  <a:txBody>
                    <a:bodyPr/>
                    <a:lstStyle/>
                    <a:p>
                      <a:pPr marL="0" marR="0">
                        <a:lnSpc>
                          <a:spcPct val="107000"/>
                        </a:lnSpc>
                        <a:spcBef>
                          <a:spcPts val="0"/>
                        </a:spcBef>
                        <a:spcAft>
                          <a:spcPts val="0"/>
                        </a:spcAft>
                      </a:pPr>
                      <a:r>
                        <a:rPr lang="en-US" sz="1100" b="1" kern="1200" baseline="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ICU stay of inpatient pts, N (%)</a:t>
                      </a:r>
                      <a:endParaRPr lang="en-US" sz="1100" baseline="0" dirty="0">
                        <a:effectLst/>
                        <a:latin typeface="Calibri" panose="020F0502020204030204" pitchFamily="34" charset="0"/>
                        <a:ea typeface="Calibri" panose="020F0502020204030204" pitchFamily="34" charset="0"/>
                        <a:cs typeface="Times New Roman" panose="02020603050405020304" pitchFamily="18" charset="0"/>
                      </a:endParaRPr>
                    </a:p>
                  </a:txBody>
                  <a:tcPr marL="59560" marR="595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nSpc>
                          <a:spcPct val="107000"/>
                        </a:lnSpc>
                        <a:spcBef>
                          <a:spcPts val="0"/>
                        </a:spcBef>
                        <a:spcAft>
                          <a:spcPts val="0"/>
                        </a:spcAft>
                      </a:pPr>
                      <a:r>
                        <a:rPr lang="en-US" sz="1100" kern="1200" baseline="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Having ICU stay</a:t>
                      </a:r>
                      <a:endParaRPr lang="en-US" sz="1100" baseline="0" dirty="0">
                        <a:effectLst/>
                        <a:latin typeface="Calibri" panose="020F0502020204030204" pitchFamily="34" charset="0"/>
                        <a:ea typeface="Calibri" panose="020F0502020204030204" pitchFamily="34" charset="0"/>
                        <a:cs typeface="Times New Roman" panose="02020603050405020304" pitchFamily="18" charset="0"/>
                      </a:endParaRPr>
                    </a:p>
                  </a:txBody>
                  <a:tcPr marL="59560" marR="595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t"/>
                      <a:r>
                        <a:rPr lang="en-US" sz="1100" b="0" i="0" u="none" strike="noStrike" baseline="0" dirty="0">
                          <a:solidFill>
                            <a:srgbClr val="000000"/>
                          </a:solidFill>
                          <a:effectLst/>
                          <a:latin typeface="Arial" panose="020B0604020202020204" pitchFamily="34" charset="0"/>
                        </a:rPr>
                        <a:t>34 </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t"/>
                      <a:r>
                        <a:rPr lang="en-US" sz="1100" b="0" i="0" u="none" strike="noStrike" baseline="0" dirty="0">
                          <a:solidFill>
                            <a:srgbClr val="000000"/>
                          </a:solidFill>
                          <a:effectLst/>
                          <a:latin typeface="Arial" panose="020B0604020202020204" pitchFamily="34" charset="0"/>
                        </a:rPr>
                        <a:t>18%</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t"/>
                      <a:r>
                        <a:rPr lang="en-US" sz="1100" b="0" i="0" u="none" strike="noStrike" baseline="0" dirty="0">
                          <a:solidFill>
                            <a:srgbClr val="000000"/>
                          </a:solidFill>
                          <a:effectLst/>
                          <a:latin typeface="Arial" panose="020B0604020202020204" pitchFamily="34" charset="0"/>
                        </a:rPr>
                        <a:t>167 </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t"/>
                      <a:r>
                        <a:rPr lang="en-US" sz="1100" b="0" i="0" u="none" strike="noStrike" baseline="0" dirty="0">
                          <a:solidFill>
                            <a:srgbClr val="000000"/>
                          </a:solidFill>
                          <a:effectLst/>
                          <a:latin typeface="Arial" panose="020B0604020202020204" pitchFamily="34" charset="0"/>
                        </a:rPr>
                        <a:t>30%</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lvl="0" indent="0" algn="ctr" defTabSz="685750" rtl="0" eaLnBrk="1" fontAlgn="auto" latinLnBrk="0" hangingPunct="1">
                        <a:lnSpc>
                          <a:spcPct val="107000"/>
                        </a:lnSpc>
                        <a:spcBef>
                          <a:spcPts val="0"/>
                        </a:spcBef>
                        <a:spcAft>
                          <a:spcPts val="0"/>
                        </a:spcAft>
                        <a:buClrTx/>
                        <a:buSzTx/>
                        <a:buFontTx/>
                        <a:buNone/>
                        <a:tabLst/>
                        <a:defRPr/>
                      </a:pPr>
                      <a:r>
                        <a:rPr kumimoji="0" lang="en-US" sz="1100" b="0" i="0" u="none" strike="noStrike" kern="1200" cap="none" spc="0" normalizeH="0" baseline="0" noProof="0" dirty="0">
                          <a:ln>
                            <a:noFill/>
                          </a:ln>
                          <a:solidFill>
                            <a:srgbClr val="000000"/>
                          </a:solidFill>
                          <a:effectLst/>
                          <a:uLnTx/>
                          <a:uFillTx/>
                          <a:latin typeface="Arial" panose="020B0604020202020204" pitchFamily="34" charset="0"/>
                          <a:ea typeface="Calibri" panose="020F0502020204030204" pitchFamily="34" charset="0"/>
                          <a:cs typeface="Times New Roman" panose="02020603050405020304" pitchFamily="18" charset="0"/>
                        </a:rPr>
                        <a:t>&lt; 0.01</a:t>
                      </a:r>
                    </a:p>
                  </a:txBody>
                  <a:tcPr marL="9525" marR="9525" marT="9525" marB="0">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t"/>
                      <a:r>
                        <a:rPr lang="en-US" sz="1100" b="0" i="0" u="none" strike="noStrike" baseline="0" dirty="0">
                          <a:solidFill>
                            <a:srgbClr val="000000"/>
                          </a:solidFill>
                          <a:effectLst/>
                          <a:latin typeface="Arial" panose="020B0604020202020204" pitchFamily="34" charset="0"/>
                        </a:rPr>
                        <a:t>13 </a:t>
                      </a:r>
                    </a:p>
                  </a:txBody>
                  <a:tcPr marL="9525" marR="9525" marT="9525" marB="0">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t"/>
                      <a:r>
                        <a:rPr lang="en-US" sz="1100" b="0" i="0" u="none" strike="noStrike" baseline="0" dirty="0">
                          <a:solidFill>
                            <a:srgbClr val="000000"/>
                          </a:solidFill>
                          <a:effectLst/>
                          <a:latin typeface="Arial" panose="020B0604020202020204" pitchFamily="34" charset="0"/>
                        </a:rPr>
                        <a:t>29%</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t"/>
                      <a:r>
                        <a:rPr lang="en-US" sz="1100" b="0" i="0" u="none" strike="noStrike" baseline="0" dirty="0">
                          <a:solidFill>
                            <a:srgbClr val="000000"/>
                          </a:solidFill>
                          <a:effectLst/>
                          <a:latin typeface="Arial" panose="020B0604020202020204" pitchFamily="34" charset="0"/>
                        </a:rPr>
                        <a:t>0.11</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907980946"/>
                  </a:ext>
                </a:extLst>
              </a:tr>
              <a:tr h="170355">
                <a:tc rowSpan="2">
                  <a:txBody>
                    <a:bodyPr/>
                    <a:lstStyle/>
                    <a:p>
                      <a:pPr marL="0" marR="0">
                        <a:lnSpc>
                          <a:spcPct val="107000"/>
                        </a:lnSpc>
                        <a:spcBef>
                          <a:spcPts val="0"/>
                        </a:spcBef>
                        <a:spcAft>
                          <a:spcPts val="0"/>
                        </a:spcAft>
                      </a:pPr>
                      <a:r>
                        <a:rPr lang="en-US" sz="1100" b="1" kern="1200" baseline="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ICU LOS of pts with ICU stay, days</a:t>
                      </a:r>
                    </a:p>
                  </a:txBody>
                  <a:tcPr marL="59560" marR="595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nSpc>
                          <a:spcPct val="107000"/>
                        </a:lnSpc>
                        <a:spcBef>
                          <a:spcPts val="0"/>
                        </a:spcBef>
                        <a:spcAft>
                          <a:spcPts val="0"/>
                        </a:spcAft>
                      </a:pPr>
                      <a:r>
                        <a:rPr lang="en-US" sz="1100" kern="1200" baseline="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Mean (SD)</a:t>
                      </a:r>
                      <a:endParaRPr lang="en-US" sz="1100" baseline="0" dirty="0">
                        <a:effectLst/>
                        <a:latin typeface="Calibri" panose="020F0502020204030204" pitchFamily="34" charset="0"/>
                        <a:ea typeface="Calibri" panose="020F0502020204030204" pitchFamily="34" charset="0"/>
                        <a:cs typeface="Times New Roman" panose="02020603050405020304" pitchFamily="18" charset="0"/>
                      </a:endParaRPr>
                    </a:p>
                  </a:txBody>
                  <a:tcPr marL="59560" marR="595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lnSpc>
                          <a:spcPct val="107000"/>
                        </a:lnSpc>
                        <a:spcBef>
                          <a:spcPts val="0"/>
                        </a:spcBef>
                        <a:spcAft>
                          <a:spcPts val="0"/>
                        </a:spcAft>
                      </a:pPr>
                      <a:r>
                        <a:rPr lang="en-US" sz="1100" kern="1200" baseline="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7</a:t>
                      </a:r>
                      <a:endParaRPr lang="en-US" sz="1100" baseline="0" dirty="0">
                        <a:effectLst/>
                        <a:latin typeface="Calibri" panose="020F0502020204030204" pitchFamily="34" charset="0"/>
                        <a:ea typeface="Calibri" panose="020F0502020204030204" pitchFamily="34" charset="0"/>
                        <a:cs typeface="Times New Roman" panose="02020603050405020304" pitchFamily="18" charset="0"/>
                      </a:endParaRPr>
                    </a:p>
                  </a:txBody>
                  <a:tcPr marL="59560" marR="595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lnSpc>
                          <a:spcPct val="107000"/>
                        </a:lnSpc>
                        <a:spcBef>
                          <a:spcPts val="0"/>
                        </a:spcBef>
                        <a:spcAft>
                          <a:spcPts val="0"/>
                        </a:spcAft>
                      </a:pPr>
                      <a:r>
                        <a:rPr lang="en-US" sz="1100" kern="1200" baseline="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±8</a:t>
                      </a:r>
                      <a:endParaRPr lang="en-US" sz="1100" baseline="0" dirty="0">
                        <a:effectLst/>
                        <a:latin typeface="Calibri" panose="020F0502020204030204" pitchFamily="34" charset="0"/>
                        <a:ea typeface="Calibri" panose="020F0502020204030204" pitchFamily="34" charset="0"/>
                        <a:cs typeface="Times New Roman" panose="02020603050405020304" pitchFamily="18" charset="0"/>
                      </a:endParaRPr>
                    </a:p>
                  </a:txBody>
                  <a:tcPr marL="59560" marR="595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lnSpc>
                          <a:spcPct val="107000"/>
                        </a:lnSpc>
                        <a:spcBef>
                          <a:spcPts val="0"/>
                        </a:spcBef>
                        <a:spcAft>
                          <a:spcPts val="0"/>
                        </a:spcAft>
                      </a:pPr>
                      <a:r>
                        <a:rPr lang="en-US" sz="1100" kern="1200" baseline="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17</a:t>
                      </a:r>
                      <a:endParaRPr lang="en-US" sz="1100" baseline="0" dirty="0">
                        <a:effectLst/>
                        <a:latin typeface="Calibri" panose="020F0502020204030204" pitchFamily="34" charset="0"/>
                        <a:ea typeface="Calibri" panose="020F0502020204030204" pitchFamily="34" charset="0"/>
                        <a:cs typeface="Times New Roman" panose="02020603050405020304" pitchFamily="18" charset="0"/>
                      </a:endParaRPr>
                    </a:p>
                  </a:txBody>
                  <a:tcPr marL="59560" marR="595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lnSpc>
                          <a:spcPct val="107000"/>
                        </a:lnSpc>
                        <a:spcBef>
                          <a:spcPts val="0"/>
                        </a:spcBef>
                        <a:spcAft>
                          <a:spcPts val="0"/>
                        </a:spcAft>
                      </a:pPr>
                      <a:r>
                        <a:rPr lang="en-US" sz="1100" kern="1200" baseline="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±9</a:t>
                      </a:r>
                      <a:endParaRPr lang="en-US" sz="1100" baseline="0" dirty="0">
                        <a:effectLst/>
                        <a:latin typeface="Calibri" panose="020F0502020204030204" pitchFamily="34" charset="0"/>
                        <a:ea typeface="Calibri" panose="020F0502020204030204" pitchFamily="34" charset="0"/>
                        <a:cs typeface="Times New Roman" panose="02020603050405020304" pitchFamily="18" charset="0"/>
                      </a:endParaRPr>
                    </a:p>
                  </a:txBody>
                  <a:tcPr marL="59560" marR="595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lvl="0" indent="0" algn="ctr" defTabSz="685750" rtl="0" eaLnBrk="1" fontAlgn="auto" latinLnBrk="0" hangingPunct="1">
                        <a:lnSpc>
                          <a:spcPct val="107000"/>
                        </a:lnSpc>
                        <a:spcBef>
                          <a:spcPts val="0"/>
                        </a:spcBef>
                        <a:spcAft>
                          <a:spcPts val="0"/>
                        </a:spcAft>
                        <a:buClrTx/>
                        <a:buSzTx/>
                        <a:buFontTx/>
                        <a:buNone/>
                        <a:tabLst/>
                        <a:defRPr/>
                      </a:pPr>
                      <a:r>
                        <a:rPr kumimoji="0" lang="en-US" sz="1100" b="0" i="0" u="none" strike="noStrike" kern="1200" cap="none" spc="0" normalizeH="0" baseline="0" noProof="0" dirty="0">
                          <a:ln>
                            <a:noFill/>
                          </a:ln>
                          <a:solidFill>
                            <a:srgbClr val="000000"/>
                          </a:solidFill>
                          <a:effectLst/>
                          <a:uLnTx/>
                          <a:uFillTx/>
                          <a:latin typeface="Arial" panose="020B0604020202020204" pitchFamily="34" charset="0"/>
                          <a:ea typeface="Calibri" panose="020F0502020204030204" pitchFamily="34" charset="0"/>
                          <a:cs typeface="Times New Roman" panose="02020603050405020304" pitchFamily="18" charset="0"/>
                        </a:rPr>
                        <a:t>&lt; 0.01</a:t>
                      </a:r>
                    </a:p>
                  </a:txBody>
                  <a:tcPr marL="59560" marR="59560" marT="0" marB="0">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noFill/>
                  </a:tcPr>
                </a:tc>
                <a:tc>
                  <a:txBody>
                    <a:bodyPr/>
                    <a:lstStyle/>
                    <a:p>
                      <a:pPr marL="0" marR="0" algn="ctr">
                        <a:lnSpc>
                          <a:spcPct val="107000"/>
                        </a:lnSpc>
                        <a:spcBef>
                          <a:spcPts val="0"/>
                        </a:spcBef>
                        <a:spcAft>
                          <a:spcPts val="0"/>
                        </a:spcAft>
                      </a:pPr>
                      <a:r>
                        <a:rPr lang="en-US" sz="1100" kern="1200" baseline="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24</a:t>
                      </a:r>
                      <a:endParaRPr lang="en-US" sz="1100" baseline="0" dirty="0">
                        <a:effectLst/>
                        <a:latin typeface="Calibri" panose="020F0502020204030204" pitchFamily="34" charset="0"/>
                        <a:ea typeface="Calibri" panose="020F0502020204030204" pitchFamily="34" charset="0"/>
                        <a:cs typeface="Times New Roman" panose="02020603050405020304" pitchFamily="18" charset="0"/>
                      </a:endParaRPr>
                    </a:p>
                  </a:txBody>
                  <a:tcPr marL="59560" marR="59560" marT="0" marB="0">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lnSpc>
                          <a:spcPct val="107000"/>
                        </a:lnSpc>
                        <a:spcBef>
                          <a:spcPts val="0"/>
                        </a:spcBef>
                        <a:spcAft>
                          <a:spcPts val="0"/>
                        </a:spcAft>
                      </a:pPr>
                      <a:r>
                        <a:rPr lang="en-US" sz="1100" kern="1200" baseline="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±15</a:t>
                      </a:r>
                      <a:endParaRPr lang="en-US" sz="1100" baseline="0" dirty="0">
                        <a:effectLst/>
                        <a:latin typeface="Calibri" panose="020F0502020204030204" pitchFamily="34" charset="0"/>
                        <a:ea typeface="Calibri" panose="020F0502020204030204" pitchFamily="34" charset="0"/>
                        <a:cs typeface="Times New Roman" panose="02020603050405020304" pitchFamily="18" charset="0"/>
                      </a:endParaRPr>
                    </a:p>
                  </a:txBody>
                  <a:tcPr marL="59560" marR="595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lnSpc>
                          <a:spcPct val="107000"/>
                        </a:lnSpc>
                        <a:spcBef>
                          <a:spcPts val="0"/>
                        </a:spcBef>
                        <a:spcAft>
                          <a:spcPts val="0"/>
                        </a:spcAft>
                      </a:pPr>
                      <a:r>
                        <a:rPr lang="en-US" sz="1100" kern="1200" baseline="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&lt;0.01</a:t>
                      </a:r>
                      <a:endParaRPr lang="en-US" sz="1100" baseline="0" dirty="0">
                        <a:effectLst/>
                        <a:latin typeface="Calibri" panose="020F0502020204030204" pitchFamily="34" charset="0"/>
                        <a:ea typeface="Calibri" panose="020F0502020204030204" pitchFamily="34" charset="0"/>
                        <a:cs typeface="Times New Roman" panose="02020603050405020304" pitchFamily="18" charset="0"/>
                      </a:endParaRPr>
                    </a:p>
                  </a:txBody>
                  <a:tcPr marL="59560" marR="595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noFill/>
                  </a:tcPr>
                </a:tc>
                <a:extLst>
                  <a:ext uri="{0D108BD9-81ED-4DB2-BD59-A6C34878D82A}">
                    <a16:rowId xmlns:a16="http://schemas.microsoft.com/office/drawing/2014/main" val="2228159362"/>
                  </a:ext>
                </a:extLst>
              </a:tr>
              <a:tr h="170355">
                <a:tc vMerge="1">
                  <a:txBody>
                    <a:bodyPr/>
                    <a:lstStyle/>
                    <a:p>
                      <a:pPr marL="0" marR="0">
                        <a:lnSpc>
                          <a:spcPct val="107000"/>
                        </a:lnSpc>
                        <a:spcBef>
                          <a:spcPts val="0"/>
                        </a:spcBef>
                        <a:spcAft>
                          <a:spcPts val="0"/>
                        </a:spcAft>
                      </a:pPr>
                      <a:r>
                        <a:rPr lang="en-US" sz="1000" b="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59560" marR="5956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marL="0" marR="0">
                        <a:lnSpc>
                          <a:spcPct val="107000"/>
                        </a:lnSpc>
                        <a:spcBef>
                          <a:spcPts val="0"/>
                        </a:spcBef>
                        <a:spcAft>
                          <a:spcPts val="0"/>
                        </a:spcAft>
                      </a:pPr>
                      <a:r>
                        <a:rPr lang="en-US" sz="1100" kern="1200" baseline="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Median (IQR)</a:t>
                      </a:r>
                      <a:endParaRPr lang="en-US" sz="1100" baseline="0" dirty="0">
                        <a:effectLst/>
                        <a:latin typeface="Calibri" panose="020F0502020204030204" pitchFamily="34" charset="0"/>
                        <a:ea typeface="Calibri" panose="020F0502020204030204" pitchFamily="34" charset="0"/>
                        <a:cs typeface="Times New Roman" panose="02020603050405020304" pitchFamily="18" charset="0"/>
                      </a:endParaRPr>
                    </a:p>
                  </a:txBody>
                  <a:tcPr marL="59560" marR="595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07000"/>
                        </a:lnSpc>
                        <a:spcBef>
                          <a:spcPts val="0"/>
                        </a:spcBef>
                        <a:spcAft>
                          <a:spcPts val="0"/>
                        </a:spcAft>
                      </a:pPr>
                      <a:r>
                        <a:rPr lang="en-US" sz="1100" kern="1200" baseline="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3</a:t>
                      </a:r>
                      <a:endParaRPr lang="en-US" sz="1100" baseline="0" dirty="0">
                        <a:effectLst/>
                        <a:latin typeface="Calibri" panose="020F0502020204030204" pitchFamily="34" charset="0"/>
                        <a:ea typeface="Calibri" panose="020F0502020204030204" pitchFamily="34" charset="0"/>
                        <a:cs typeface="Times New Roman" panose="02020603050405020304" pitchFamily="18" charset="0"/>
                      </a:endParaRPr>
                    </a:p>
                  </a:txBody>
                  <a:tcPr marL="59560" marR="595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07000"/>
                        </a:lnSpc>
                        <a:spcBef>
                          <a:spcPts val="0"/>
                        </a:spcBef>
                        <a:spcAft>
                          <a:spcPts val="0"/>
                        </a:spcAft>
                      </a:pPr>
                      <a:r>
                        <a:rPr lang="en-US" sz="1100" kern="1200" baseline="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(2 - 9)</a:t>
                      </a:r>
                      <a:endParaRPr lang="en-US" sz="1100" baseline="0" dirty="0">
                        <a:effectLst/>
                        <a:latin typeface="Calibri" panose="020F0502020204030204" pitchFamily="34" charset="0"/>
                        <a:ea typeface="Calibri" panose="020F0502020204030204" pitchFamily="34" charset="0"/>
                        <a:cs typeface="Times New Roman" panose="02020603050405020304" pitchFamily="18" charset="0"/>
                      </a:endParaRPr>
                    </a:p>
                  </a:txBody>
                  <a:tcPr marL="59560" marR="595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07000"/>
                        </a:lnSpc>
                        <a:spcBef>
                          <a:spcPts val="0"/>
                        </a:spcBef>
                        <a:spcAft>
                          <a:spcPts val="0"/>
                        </a:spcAft>
                      </a:pPr>
                      <a:r>
                        <a:rPr lang="en-US" sz="1100" kern="1200" baseline="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19</a:t>
                      </a:r>
                      <a:endParaRPr lang="en-US" sz="1100" baseline="0" dirty="0">
                        <a:effectLst/>
                        <a:latin typeface="Calibri" panose="020F0502020204030204" pitchFamily="34" charset="0"/>
                        <a:ea typeface="Calibri" panose="020F0502020204030204" pitchFamily="34" charset="0"/>
                        <a:cs typeface="Times New Roman" panose="02020603050405020304" pitchFamily="18" charset="0"/>
                      </a:endParaRPr>
                    </a:p>
                  </a:txBody>
                  <a:tcPr marL="59560" marR="595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07000"/>
                        </a:lnSpc>
                        <a:spcBef>
                          <a:spcPts val="0"/>
                        </a:spcBef>
                        <a:spcAft>
                          <a:spcPts val="0"/>
                        </a:spcAft>
                      </a:pPr>
                      <a:r>
                        <a:rPr lang="en-US" sz="1100" kern="1200" baseline="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(13 - 21)</a:t>
                      </a:r>
                      <a:endParaRPr lang="en-US" sz="1100" baseline="0" dirty="0">
                        <a:effectLst/>
                        <a:latin typeface="Calibri" panose="020F0502020204030204" pitchFamily="34" charset="0"/>
                        <a:ea typeface="Calibri" panose="020F0502020204030204" pitchFamily="34" charset="0"/>
                        <a:cs typeface="Times New Roman" panose="02020603050405020304" pitchFamily="18" charset="0"/>
                      </a:endParaRPr>
                    </a:p>
                  </a:txBody>
                  <a:tcPr marL="59560" marR="595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07000"/>
                        </a:lnSpc>
                        <a:spcBef>
                          <a:spcPts val="0"/>
                        </a:spcBef>
                        <a:spcAft>
                          <a:spcPts val="0"/>
                        </a:spcAft>
                      </a:pPr>
                      <a:r>
                        <a:rPr lang="en-US" sz="1100" kern="1200" baseline="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 </a:t>
                      </a:r>
                      <a:endParaRPr lang="en-US" sz="1100" baseline="0" dirty="0">
                        <a:effectLst/>
                        <a:latin typeface="Calibri" panose="020F0502020204030204" pitchFamily="34" charset="0"/>
                        <a:ea typeface="Calibri" panose="020F0502020204030204" pitchFamily="34" charset="0"/>
                        <a:cs typeface="Times New Roman" panose="02020603050405020304" pitchFamily="18" charset="0"/>
                      </a:endParaRPr>
                    </a:p>
                  </a:txBody>
                  <a:tcPr marL="59560" marR="59560" marT="0" marB="0">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noFill/>
                  </a:tcPr>
                </a:tc>
                <a:tc>
                  <a:txBody>
                    <a:bodyPr/>
                    <a:lstStyle/>
                    <a:p>
                      <a:pPr marL="0" marR="0" algn="ctr">
                        <a:lnSpc>
                          <a:spcPct val="107000"/>
                        </a:lnSpc>
                        <a:spcBef>
                          <a:spcPts val="0"/>
                        </a:spcBef>
                        <a:spcAft>
                          <a:spcPts val="0"/>
                        </a:spcAft>
                      </a:pPr>
                      <a:r>
                        <a:rPr lang="en-US" sz="1100" kern="1200" baseline="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25</a:t>
                      </a:r>
                      <a:endParaRPr lang="en-US" sz="1100" baseline="0" dirty="0">
                        <a:effectLst/>
                        <a:latin typeface="Calibri" panose="020F0502020204030204" pitchFamily="34" charset="0"/>
                        <a:ea typeface="Calibri" panose="020F0502020204030204" pitchFamily="34" charset="0"/>
                        <a:cs typeface="Times New Roman" panose="02020603050405020304" pitchFamily="18" charset="0"/>
                      </a:endParaRPr>
                    </a:p>
                  </a:txBody>
                  <a:tcPr marL="59560" marR="59560" marT="0" marB="0">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07000"/>
                        </a:lnSpc>
                        <a:spcBef>
                          <a:spcPts val="0"/>
                        </a:spcBef>
                        <a:spcAft>
                          <a:spcPts val="0"/>
                        </a:spcAft>
                      </a:pPr>
                      <a:r>
                        <a:rPr lang="en-US" sz="1100" kern="1200" baseline="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(17 - 30)</a:t>
                      </a:r>
                      <a:endParaRPr lang="en-US" sz="1100" baseline="0" dirty="0">
                        <a:effectLst/>
                        <a:latin typeface="Calibri" panose="020F0502020204030204" pitchFamily="34" charset="0"/>
                        <a:ea typeface="Calibri" panose="020F0502020204030204" pitchFamily="34" charset="0"/>
                        <a:cs typeface="Times New Roman" panose="02020603050405020304" pitchFamily="18" charset="0"/>
                      </a:endParaRPr>
                    </a:p>
                  </a:txBody>
                  <a:tcPr marL="59560" marR="595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07000"/>
                        </a:lnSpc>
                        <a:spcBef>
                          <a:spcPts val="0"/>
                        </a:spcBef>
                        <a:spcAft>
                          <a:spcPts val="0"/>
                        </a:spcAft>
                      </a:pPr>
                      <a:r>
                        <a:rPr lang="en-US" sz="1100" kern="1200" baseline="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 </a:t>
                      </a:r>
                      <a:endParaRPr lang="en-US" sz="1100" baseline="0" dirty="0">
                        <a:effectLst/>
                        <a:latin typeface="Calibri" panose="020F0502020204030204" pitchFamily="34" charset="0"/>
                        <a:ea typeface="Calibri" panose="020F0502020204030204" pitchFamily="34" charset="0"/>
                        <a:cs typeface="Times New Roman" panose="02020603050405020304" pitchFamily="18" charset="0"/>
                      </a:endParaRPr>
                    </a:p>
                  </a:txBody>
                  <a:tcPr marL="59560" marR="595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987687491"/>
                  </a:ext>
                </a:extLst>
              </a:tr>
            </a:tbl>
          </a:graphicData>
        </a:graphic>
      </p:graphicFrame>
      <p:sp>
        <p:nvSpPr>
          <p:cNvPr id="2" name="Title 1">
            <a:extLst>
              <a:ext uri="{FF2B5EF4-FFF2-40B4-BE49-F238E27FC236}">
                <a16:creationId xmlns:a16="http://schemas.microsoft.com/office/drawing/2014/main" id="{BE2E34C5-3872-4D57-B4E7-6D18778D01EF}"/>
              </a:ext>
            </a:extLst>
          </p:cNvPr>
          <p:cNvSpPr>
            <a:spLocks noGrp="1"/>
          </p:cNvSpPr>
          <p:nvPr>
            <p:ph type="title"/>
          </p:nvPr>
        </p:nvSpPr>
        <p:spPr/>
        <p:txBody>
          <a:bodyPr/>
          <a:lstStyle/>
          <a:p>
            <a:r>
              <a:rPr lang="en-US" dirty="0"/>
              <a:t>Results – HRU of Index Procedure</a:t>
            </a:r>
          </a:p>
        </p:txBody>
      </p:sp>
      <p:sp>
        <p:nvSpPr>
          <p:cNvPr id="5" name="Slide Number Placeholder 4">
            <a:extLst>
              <a:ext uri="{FF2B5EF4-FFF2-40B4-BE49-F238E27FC236}">
                <a16:creationId xmlns:a16="http://schemas.microsoft.com/office/drawing/2014/main" id="{E677588F-5E5F-4E96-A02F-69B70BBAFC9E}"/>
              </a:ext>
            </a:extLst>
          </p:cNvPr>
          <p:cNvSpPr>
            <a:spLocks noGrp="1"/>
          </p:cNvSpPr>
          <p:nvPr>
            <p:ph type="sldNum" sz="quarter" idx="11"/>
          </p:nvPr>
        </p:nvSpPr>
        <p:spPr/>
        <p:txBody>
          <a:bodyPr/>
          <a:lstStyle/>
          <a:p>
            <a:pPr>
              <a:defRPr/>
            </a:pPr>
            <a:fld id="{5C56CD90-8224-413F-A5C5-11C249D26586}" type="slidenum">
              <a:rPr lang="en-US" smtClean="0"/>
              <a:pPr>
                <a:defRPr/>
              </a:pPr>
              <a:t>7</a:t>
            </a:fld>
            <a:endParaRPr lang="en-US" dirty="0"/>
          </a:p>
        </p:txBody>
      </p:sp>
      <p:sp>
        <p:nvSpPr>
          <p:cNvPr id="11" name="Content Placeholder 2">
            <a:extLst>
              <a:ext uri="{FF2B5EF4-FFF2-40B4-BE49-F238E27FC236}">
                <a16:creationId xmlns:a16="http://schemas.microsoft.com/office/drawing/2014/main" id="{1EC0F34D-6765-06CE-4CBA-208E0F9EB4DB}"/>
              </a:ext>
            </a:extLst>
          </p:cNvPr>
          <p:cNvSpPr txBox="1">
            <a:spLocks/>
          </p:cNvSpPr>
          <p:nvPr/>
        </p:nvSpPr>
        <p:spPr>
          <a:xfrm>
            <a:off x="177800" y="868680"/>
            <a:ext cx="8788400" cy="3095614"/>
          </a:xfrm>
          <a:prstGeom prst="rect">
            <a:avLst/>
          </a:prstGeom>
        </p:spPr>
        <p:txBody>
          <a:bodyPr vert="horz" lIns="0" tIns="0" rIns="0" bIns="0" rtlCol="0" anchor="t" anchorCtr="0">
            <a:noAutofit/>
          </a:bodyPr>
          <a:lstStyle>
            <a:lvl1pPr marL="169329" indent="-169329" algn="l" defTabSz="683667" rtl="0" fontAlgn="base">
              <a:spcBef>
                <a:spcPct val="0"/>
              </a:spcBef>
              <a:spcAft>
                <a:spcPts val="300"/>
              </a:spcAft>
              <a:buClr>
                <a:schemeClr val="accent1"/>
              </a:buClr>
              <a:buFont typeface="Arial" panose="020B0604020202020204" pitchFamily="34" charset="0"/>
              <a:buChar char="•"/>
              <a:defRPr sz="2000" kern="1200">
                <a:solidFill>
                  <a:schemeClr val="tx1"/>
                </a:solidFill>
                <a:latin typeface="+mn-lt"/>
                <a:ea typeface="+mn-ea"/>
                <a:cs typeface="+mn-cs"/>
              </a:defRPr>
            </a:lvl1pPr>
            <a:lvl2pPr marL="512221" indent="-169329" algn="l" defTabSz="683667" rtl="0" fontAlgn="base">
              <a:spcBef>
                <a:spcPct val="0"/>
              </a:spcBef>
              <a:spcAft>
                <a:spcPts val="300"/>
              </a:spcAft>
              <a:buClr>
                <a:schemeClr val="accent1"/>
              </a:buClr>
              <a:buFont typeface=".AppleSystemUIFont"/>
              <a:buChar char="-"/>
              <a:defRPr sz="1733" kern="1200">
                <a:solidFill>
                  <a:schemeClr val="tx1"/>
                </a:solidFill>
                <a:latin typeface="+mn-lt"/>
                <a:ea typeface="+mn-ea"/>
                <a:cs typeface="+mn-cs"/>
              </a:defRPr>
            </a:lvl2pPr>
            <a:lvl3pPr marL="855112" indent="-169329" algn="l" defTabSz="683667" rtl="0" fontAlgn="base">
              <a:spcBef>
                <a:spcPct val="0"/>
              </a:spcBef>
              <a:spcAft>
                <a:spcPts val="300"/>
              </a:spcAft>
              <a:buClr>
                <a:schemeClr val="accent1"/>
              </a:buClr>
              <a:buFont typeface="Arial" panose="020B0604020202020204" pitchFamily="34" charset="0"/>
              <a:buChar char="•"/>
              <a:defRPr sz="1600" kern="1200">
                <a:solidFill>
                  <a:schemeClr val="tx1"/>
                </a:solidFill>
                <a:latin typeface="+mn-lt"/>
                <a:ea typeface="+mn-ea"/>
                <a:cs typeface="+mn-cs"/>
              </a:defRPr>
            </a:lvl3pPr>
            <a:lvl4pPr marL="1198003" indent="-169329" algn="l" defTabSz="683667" rtl="0" fontAlgn="base">
              <a:spcBef>
                <a:spcPct val="0"/>
              </a:spcBef>
              <a:spcAft>
                <a:spcPts val="300"/>
              </a:spcAft>
              <a:buClr>
                <a:schemeClr val="accent1"/>
              </a:buClr>
              <a:buFont typeface=".AppleSystemUIFont"/>
              <a:buChar char="-"/>
              <a:defRPr sz="1200" kern="1200">
                <a:solidFill>
                  <a:schemeClr val="tx1"/>
                </a:solidFill>
                <a:latin typeface="+mn-lt"/>
                <a:ea typeface="+mn-ea"/>
                <a:cs typeface="+mn-cs"/>
              </a:defRPr>
            </a:lvl4pPr>
            <a:lvl5pPr marL="1540895" indent="-169329" algn="l" defTabSz="683667" rtl="0" fontAlgn="base">
              <a:spcBef>
                <a:spcPct val="0"/>
              </a:spcBef>
              <a:spcAft>
                <a:spcPts val="300"/>
              </a:spcAft>
              <a:buClr>
                <a:schemeClr val="accent1"/>
              </a:buClr>
              <a:buFont typeface="Arial" panose="020B0604020202020204" pitchFamily="34" charset="0"/>
              <a:buChar char="•"/>
              <a:defRPr sz="1200" kern="1200">
                <a:solidFill>
                  <a:schemeClr val="tx1"/>
                </a:solidFill>
                <a:latin typeface="+mn-lt"/>
                <a:ea typeface="+mn-ea"/>
                <a:cs typeface="+mn-cs"/>
              </a:defRPr>
            </a:lvl5pPr>
            <a:lvl6pPr marL="1885810" indent="-171438" algn="l" defTabSz="685750" rtl="0" eaLnBrk="1" latinLnBrk="0" hangingPunct="1">
              <a:lnSpc>
                <a:spcPct val="90000"/>
              </a:lnSpc>
              <a:spcBef>
                <a:spcPts val="375"/>
              </a:spcBef>
              <a:buFont typeface="Arial"/>
              <a:buChar char="•"/>
              <a:defRPr sz="1351" kern="1200">
                <a:solidFill>
                  <a:schemeClr val="tx1"/>
                </a:solidFill>
                <a:latin typeface="+mn-lt"/>
                <a:ea typeface="+mn-ea"/>
                <a:cs typeface="+mn-cs"/>
              </a:defRPr>
            </a:lvl6pPr>
            <a:lvl7pPr marL="2228683" indent="-171438" algn="l" defTabSz="685750" rtl="0" eaLnBrk="1" latinLnBrk="0" hangingPunct="1">
              <a:lnSpc>
                <a:spcPct val="90000"/>
              </a:lnSpc>
              <a:spcBef>
                <a:spcPts val="375"/>
              </a:spcBef>
              <a:buFont typeface="Arial"/>
              <a:buChar char="•"/>
              <a:defRPr sz="1351" kern="1200">
                <a:solidFill>
                  <a:schemeClr val="tx1"/>
                </a:solidFill>
                <a:latin typeface="+mn-lt"/>
                <a:ea typeface="+mn-ea"/>
                <a:cs typeface="+mn-cs"/>
              </a:defRPr>
            </a:lvl7pPr>
            <a:lvl8pPr marL="2571558" indent="-171438" algn="l" defTabSz="685750" rtl="0" eaLnBrk="1" latinLnBrk="0" hangingPunct="1">
              <a:lnSpc>
                <a:spcPct val="90000"/>
              </a:lnSpc>
              <a:spcBef>
                <a:spcPts val="375"/>
              </a:spcBef>
              <a:buFont typeface="Arial"/>
              <a:buChar char="•"/>
              <a:defRPr sz="1351" kern="1200">
                <a:solidFill>
                  <a:schemeClr val="tx1"/>
                </a:solidFill>
                <a:latin typeface="+mn-lt"/>
                <a:ea typeface="+mn-ea"/>
                <a:cs typeface="+mn-cs"/>
              </a:defRPr>
            </a:lvl8pPr>
            <a:lvl9pPr marL="2914434" indent="-171438" algn="l" defTabSz="685750" rtl="0" eaLnBrk="1" latinLnBrk="0" hangingPunct="1">
              <a:lnSpc>
                <a:spcPct val="90000"/>
              </a:lnSpc>
              <a:spcBef>
                <a:spcPts val="375"/>
              </a:spcBef>
              <a:buFont typeface="Arial"/>
              <a:buChar char="•"/>
              <a:defRPr sz="1351" kern="1200">
                <a:solidFill>
                  <a:schemeClr val="tx1"/>
                </a:solidFill>
                <a:latin typeface="+mn-lt"/>
                <a:ea typeface="+mn-ea"/>
                <a:cs typeface="+mn-cs"/>
              </a:defRPr>
            </a:lvl9pPr>
          </a:lstStyle>
          <a:p>
            <a:pPr marL="0" indent="0" eaLnBrk="1" hangingPunct="1">
              <a:buFont typeface="Arial" panose="020B0604020202020204" pitchFamily="34" charset="0"/>
              <a:buNone/>
            </a:pPr>
            <a:endParaRPr lang="en-US" sz="1800" dirty="0"/>
          </a:p>
        </p:txBody>
      </p:sp>
    </p:spTree>
    <p:extLst>
      <p:ext uri="{BB962C8B-B14F-4D97-AF65-F5344CB8AC3E}">
        <p14:creationId xmlns:p14="http://schemas.microsoft.com/office/powerpoint/2010/main" val="19590917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Chart 2">
            <a:extLst>
              <a:ext uri="{FF2B5EF4-FFF2-40B4-BE49-F238E27FC236}">
                <a16:creationId xmlns:a16="http://schemas.microsoft.com/office/drawing/2014/main" id="{1353806A-CB85-BCAD-6427-6A6C6C5DBD8E}"/>
              </a:ext>
            </a:extLst>
          </p:cNvPr>
          <p:cNvGraphicFramePr>
            <a:graphicFrameLocks/>
          </p:cNvGraphicFramePr>
          <p:nvPr>
            <p:extLst>
              <p:ext uri="{D42A27DB-BD31-4B8C-83A1-F6EECF244321}">
                <p14:modId xmlns:p14="http://schemas.microsoft.com/office/powerpoint/2010/main" val="1638252074"/>
              </p:ext>
            </p:extLst>
          </p:nvPr>
        </p:nvGraphicFramePr>
        <p:xfrm>
          <a:off x="177800" y="1009607"/>
          <a:ext cx="8788400" cy="3009722"/>
        </p:xfrm>
        <a:graphic>
          <a:graphicData uri="http://schemas.openxmlformats.org/drawingml/2006/chart">
            <c:chart xmlns:c="http://schemas.openxmlformats.org/drawingml/2006/chart" xmlns:r="http://schemas.openxmlformats.org/officeDocument/2006/relationships" r:id="rId3"/>
          </a:graphicData>
        </a:graphic>
      </p:graphicFrame>
      <p:sp>
        <p:nvSpPr>
          <p:cNvPr id="2" name="Title 1">
            <a:extLst>
              <a:ext uri="{FF2B5EF4-FFF2-40B4-BE49-F238E27FC236}">
                <a16:creationId xmlns:a16="http://schemas.microsoft.com/office/drawing/2014/main" id="{BE2E34C5-3872-4D57-B4E7-6D18778D01EF}"/>
              </a:ext>
            </a:extLst>
          </p:cNvPr>
          <p:cNvSpPr>
            <a:spLocks noGrp="1"/>
          </p:cNvSpPr>
          <p:nvPr>
            <p:ph type="title"/>
          </p:nvPr>
        </p:nvSpPr>
        <p:spPr/>
        <p:txBody>
          <a:bodyPr/>
          <a:lstStyle/>
          <a:p>
            <a:r>
              <a:rPr lang="en-US" dirty="0"/>
              <a:t>Results – Costs of Index Procedure</a:t>
            </a:r>
          </a:p>
        </p:txBody>
      </p:sp>
      <p:sp>
        <p:nvSpPr>
          <p:cNvPr id="5" name="Slide Number Placeholder 4">
            <a:extLst>
              <a:ext uri="{FF2B5EF4-FFF2-40B4-BE49-F238E27FC236}">
                <a16:creationId xmlns:a16="http://schemas.microsoft.com/office/drawing/2014/main" id="{E677588F-5E5F-4E96-A02F-69B70BBAFC9E}"/>
              </a:ext>
            </a:extLst>
          </p:cNvPr>
          <p:cNvSpPr>
            <a:spLocks noGrp="1"/>
          </p:cNvSpPr>
          <p:nvPr>
            <p:ph type="sldNum" sz="quarter" idx="11"/>
          </p:nvPr>
        </p:nvSpPr>
        <p:spPr/>
        <p:txBody>
          <a:bodyPr/>
          <a:lstStyle/>
          <a:p>
            <a:pPr>
              <a:defRPr/>
            </a:pPr>
            <a:fld id="{5C56CD90-8224-413F-A5C5-11C249D26586}" type="slidenum">
              <a:rPr lang="en-US" smtClean="0"/>
              <a:pPr>
                <a:defRPr/>
              </a:pPr>
              <a:t>8</a:t>
            </a:fld>
            <a:endParaRPr lang="en-US" dirty="0"/>
          </a:p>
        </p:txBody>
      </p:sp>
      <p:sp>
        <p:nvSpPr>
          <p:cNvPr id="11" name="Content Placeholder 2">
            <a:extLst>
              <a:ext uri="{FF2B5EF4-FFF2-40B4-BE49-F238E27FC236}">
                <a16:creationId xmlns:a16="http://schemas.microsoft.com/office/drawing/2014/main" id="{1EC0F34D-6765-06CE-4CBA-208E0F9EB4DB}"/>
              </a:ext>
            </a:extLst>
          </p:cNvPr>
          <p:cNvSpPr txBox="1">
            <a:spLocks/>
          </p:cNvSpPr>
          <p:nvPr/>
        </p:nvSpPr>
        <p:spPr>
          <a:xfrm>
            <a:off x="177800" y="868680"/>
            <a:ext cx="8788400" cy="3095614"/>
          </a:xfrm>
          <a:prstGeom prst="rect">
            <a:avLst/>
          </a:prstGeom>
        </p:spPr>
        <p:txBody>
          <a:bodyPr vert="horz" lIns="0" tIns="0" rIns="0" bIns="0" rtlCol="0" anchor="t" anchorCtr="0">
            <a:noAutofit/>
          </a:bodyPr>
          <a:lstStyle>
            <a:lvl1pPr marL="169329" indent="-169329" algn="l" defTabSz="683667" rtl="0" fontAlgn="base">
              <a:spcBef>
                <a:spcPct val="0"/>
              </a:spcBef>
              <a:spcAft>
                <a:spcPts val="300"/>
              </a:spcAft>
              <a:buClr>
                <a:schemeClr val="accent1"/>
              </a:buClr>
              <a:buFont typeface="Arial" panose="020B0604020202020204" pitchFamily="34" charset="0"/>
              <a:buChar char="•"/>
              <a:defRPr sz="2000" kern="1200">
                <a:solidFill>
                  <a:schemeClr val="tx1"/>
                </a:solidFill>
                <a:latin typeface="+mn-lt"/>
                <a:ea typeface="+mn-ea"/>
                <a:cs typeface="+mn-cs"/>
              </a:defRPr>
            </a:lvl1pPr>
            <a:lvl2pPr marL="512221" indent="-169329" algn="l" defTabSz="683667" rtl="0" fontAlgn="base">
              <a:spcBef>
                <a:spcPct val="0"/>
              </a:spcBef>
              <a:spcAft>
                <a:spcPts val="300"/>
              </a:spcAft>
              <a:buClr>
                <a:schemeClr val="accent1"/>
              </a:buClr>
              <a:buFont typeface=".AppleSystemUIFont"/>
              <a:buChar char="-"/>
              <a:defRPr sz="1733" kern="1200">
                <a:solidFill>
                  <a:schemeClr val="tx1"/>
                </a:solidFill>
                <a:latin typeface="+mn-lt"/>
                <a:ea typeface="+mn-ea"/>
                <a:cs typeface="+mn-cs"/>
              </a:defRPr>
            </a:lvl2pPr>
            <a:lvl3pPr marL="855112" indent="-169329" algn="l" defTabSz="683667" rtl="0" fontAlgn="base">
              <a:spcBef>
                <a:spcPct val="0"/>
              </a:spcBef>
              <a:spcAft>
                <a:spcPts val="300"/>
              </a:spcAft>
              <a:buClr>
                <a:schemeClr val="accent1"/>
              </a:buClr>
              <a:buFont typeface="Arial" panose="020B0604020202020204" pitchFamily="34" charset="0"/>
              <a:buChar char="•"/>
              <a:defRPr sz="1600" kern="1200">
                <a:solidFill>
                  <a:schemeClr val="tx1"/>
                </a:solidFill>
                <a:latin typeface="+mn-lt"/>
                <a:ea typeface="+mn-ea"/>
                <a:cs typeface="+mn-cs"/>
              </a:defRPr>
            </a:lvl3pPr>
            <a:lvl4pPr marL="1198003" indent="-169329" algn="l" defTabSz="683667" rtl="0" fontAlgn="base">
              <a:spcBef>
                <a:spcPct val="0"/>
              </a:spcBef>
              <a:spcAft>
                <a:spcPts val="300"/>
              </a:spcAft>
              <a:buClr>
                <a:schemeClr val="accent1"/>
              </a:buClr>
              <a:buFont typeface=".AppleSystemUIFont"/>
              <a:buChar char="-"/>
              <a:defRPr sz="1200" kern="1200">
                <a:solidFill>
                  <a:schemeClr val="tx1"/>
                </a:solidFill>
                <a:latin typeface="+mn-lt"/>
                <a:ea typeface="+mn-ea"/>
                <a:cs typeface="+mn-cs"/>
              </a:defRPr>
            </a:lvl4pPr>
            <a:lvl5pPr marL="1540895" indent="-169329" algn="l" defTabSz="683667" rtl="0" fontAlgn="base">
              <a:spcBef>
                <a:spcPct val="0"/>
              </a:spcBef>
              <a:spcAft>
                <a:spcPts val="300"/>
              </a:spcAft>
              <a:buClr>
                <a:schemeClr val="accent1"/>
              </a:buClr>
              <a:buFont typeface="Arial" panose="020B0604020202020204" pitchFamily="34" charset="0"/>
              <a:buChar char="•"/>
              <a:defRPr sz="1200" kern="1200">
                <a:solidFill>
                  <a:schemeClr val="tx1"/>
                </a:solidFill>
                <a:latin typeface="+mn-lt"/>
                <a:ea typeface="+mn-ea"/>
                <a:cs typeface="+mn-cs"/>
              </a:defRPr>
            </a:lvl5pPr>
            <a:lvl6pPr marL="1885810" indent="-171438" algn="l" defTabSz="685750" rtl="0" eaLnBrk="1" latinLnBrk="0" hangingPunct="1">
              <a:lnSpc>
                <a:spcPct val="90000"/>
              </a:lnSpc>
              <a:spcBef>
                <a:spcPts val="375"/>
              </a:spcBef>
              <a:buFont typeface="Arial"/>
              <a:buChar char="•"/>
              <a:defRPr sz="1351" kern="1200">
                <a:solidFill>
                  <a:schemeClr val="tx1"/>
                </a:solidFill>
                <a:latin typeface="+mn-lt"/>
                <a:ea typeface="+mn-ea"/>
                <a:cs typeface="+mn-cs"/>
              </a:defRPr>
            </a:lvl6pPr>
            <a:lvl7pPr marL="2228683" indent="-171438" algn="l" defTabSz="685750" rtl="0" eaLnBrk="1" latinLnBrk="0" hangingPunct="1">
              <a:lnSpc>
                <a:spcPct val="90000"/>
              </a:lnSpc>
              <a:spcBef>
                <a:spcPts val="375"/>
              </a:spcBef>
              <a:buFont typeface="Arial"/>
              <a:buChar char="•"/>
              <a:defRPr sz="1351" kern="1200">
                <a:solidFill>
                  <a:schemeClr val="tx1"/>
                </a:solidFill>
                <a:latin typeface="+mn-lt"/>
                <a:ea typeface="+mn-ea"/>
                <a:cs typeface="+mn-cs"/>
              </a:defRPr>
            </a:lvl7pPr>
            <a:lvl8pPr marL="2571558" indent="-171438" algn="l" defTabSz="685750" rtl="0" eaLnBrk="1" latinLnBrk="0" hangingPunct="1">
              <a:lnSpc>
                <a:spcPct val="90000"/>
              </a:lnSpc>
              <a:spcBef>
                <a:spcPts val="375"/>
              </a:spcBef>
              <a:buFont typeface="Arial"/>
              <a:buChar char="•"/>
              <a:defRPr sz="1351" kern="1200">
                <a:solidFill>
                  <a:schemeClr val="tx1"/>
                </a:solidFill>
                <a:latin typeface="+mn-lt"/>
                <a:ea typeface="+mn-ea"/>
                <a:cs typeface="+mn-cs"/>
              </a:defRPr>
            </a:lvl8pPr>
            <a:lvl9pPr marL="2914434" indent="-171438" algn="l" defTabSz="685750" rtl="0" eaLnBrk="1" latinLnBrk="0" hangingPunct="1">
              <a:lnSpc>
                <a:spcPct val="90000"/>
              </a:lnSpc>
              <a:spcBef>
                <a:spcPts val="375"/>
              </a:spcBef>
              <a:buFont typeface="Arial"/>
              <a:buChar char="•"/>
              <a:defRPr sz="1351" kern="1200">
                <a:solidFill>
                  <a:schemeClr val="tx1"/>
                </a:solidFill>
                <a:latin typeface="+mn-lt"/>
                <a:ea typeface="+mn-ea"/>
                <a:cs typeface="+mn-cs"/>
              </a:defRPr>
            </a:lvl9pPr>
          </a:lstStyle>
          <a:p>
            <a:pPr marL="0" indent="0" eaLnBrk="1" hangingPunct="1">
              <a:buFont typeface="Arial" panose="020B0604020202020204" pitchFamily="34" charset="0"/>
              <a:buNone/>
            </a:pPr>
            <a:endParaRPr lang="en-US" sz="1800" dirty="0"/>
          </a:p>
        </p:txBody>
      </p:sp>
      <p:sp>
        <p:nvSpPr>
          <p:cNvPr id="4" name="TextBox 3">
            <a:extLst>
              <a:ext uri="{FF2B5EF4-FFF2-40B4-BE49-F238E27FC236}">
                <a16:creationId xmlns:a16="http://schemas.microsoft.com/office/drawing/2014/main" id="{C3012524-8366-B5C2-1AFC-00CEF393C230}"/>
              </a:ext>
            </a:extLst>
          </p:cNvPr>
          <p:cNvSpPr txBox="1"/>
          <p:nvPr/>
        </p:nvSpPr>
        <p:spPr>
          <a:xfrm>
            <a:off x="3091912" y="912057"/>
            <a:ext cx="2440983" cy="1169551"/>
          </a:xfrm>
          <a:prstGeom prst="rect">
            <a:avLst/>
          </a:prstGeom>
          <a:solidFill>
            <a:schemeClr val="bg1"/>
          </a:solidFill>
          <a:ln w="12700">
            <a:solidFill>
              <a:schemeClr val="tx1"/>
            </a:solidFill>
          </a:ln>
        </p:spPr>
        <p:txBody>
          <a:bodyPr wrap="square" rtlCol="0">
            <a:spAutoFit/>
          </a:bodyPr>
          <a:lstStyle/>
          <a:p>
            <a:r>
              <a:rPr lang="en-US" sz="1400" dirty="0"/>
              <a:t>Total and pharmacy costs were higher for CAR T than </a:t>
            </a:r>
            <a:r>
              <a:rPr lang="en-US" sz="1400"/>
              <a:t>for auto- or allo-SCT, </a:t>
            </a:r>
            <a:r>
              <a:rPr lang="en-US" sz="1400" dirty="0"/>
              <a:t>while there are cost offsets in non-pharmacy costs for CAR T </a:t>
            </a:r>
          </a:p>
        </p:txBody>
      </p:sp>
      <p:sp>
        <p:nvSpPr>
          <p:cNvPr id="7" name="TextBox 6">
            <a:extLst>
              <a:ext uri="{FF2B5EF4-FFF2-40B4-BE49-F238E27FC236}">
                <a16:creationId xmlns:a16="http://schemas.microsoft.com/office/drawing/2014/main" id="{675EE899-51C1-43E0-D614-E2A892AFE11E}"/>
              </a:ext>
            </a:extLst>
          </p:cNvPr>
          <p:cNvSpPr txBox="1"/>
          <p:nvPr/>
        </p:nvSpPr>
        <p:spPr>
          <a:xfrm>
            <a:off x="6623666" y="3421361"/>
            <a:ext cx="338554" cy="276999"/>
          </a:xfrm>
          <a:prstGeom prst="rect">
            <a:avLst/>
          </a:prstGeom>
          <a:noFill/>
        </p:spPr>
        <p:txBody>
          <a:bodyPr wrap="none" rtlCol="0">
            <a:spAutoFit/>
          </a:bodyPr>
          <a:lstStyle/>
          <a:p>
            <a:r>
              <a:rPr lang="en-US" sz="1200" dirty="0">
                <a:solidFill>
                  <a:srgbClr val="595959"/>
                </a:solidFill>
              </a:rPr>
              <a:t>**</a:t>
            </a:r>
          </a:p>
        </p:txBody>
      </p:sp>
      <p:sp>
        <p:nvSpPr>
          <p:cNvPr id="6" name="Footer Placeholder 4">
            <a:extLst>
              <a:ext uri="{FF2B5EF4-FFF2-40B4-BE49-F238E27FC236}">
                <a16:creationId xmlns:a16="http://schemas.microsoft.com/office/drawing/2014/main" id="{BD829B8F-47AC-45F1-CC82-E78CA8373E1B}"/>
              </a:ext>
            </a:extLst>
          </p:cNvPr>
          <p:cNvSpPr>
            <a:spLocks noGrp="1"/>
          </p:cNvSpPr>
          <p:nvPr>
            <p:ph type="ftr" sz="quarter" idx="3"/>
          </p:nvPr>
        </p:nvSpPr>
        <p:spPr>
          <a:xfrm>
            <a:off x="0" y="4184322"/>
            <a:ext cx="9046029" cy="646331"/>
          </a:xfrm>
        </p:spPr>
        <p:txBody>
          <a:bodyPr/>
          <a:lstStyle/>
          <a:p>
            <a:pPr>
              <a:defRPr/>
            </a:pPr>
            <a:r>
              <a:rPr lang="en-US" dirty="0"/>
              <a:t>All costs have been adjusted to 2021 US dollars. </a:t>
            </a:r>
          </a:p>
          <a:p>
            <a:pPr>
              <a:defRPr/>
            </a:pPr>
            <a:r>
              <a:rPr lang="en-US" dirty="0">
                <a:solidFill>
                  <a:schemeClr val="tx1"/>
                </a:solidFill>
              </a:rPr>
              <a:t>*Results likely underestimate CAR T pharmacy costs for commercial/Medicare patients as patients on clinical trials or funded research studies who have subsidized study drug costs were not excluded from analysis. </a:t>
            </a:r>
            <a:r>
              <a:rPr lang="en-US" dirty="0"/>
              <a:t>**Fixed cost includes capital expenditures, employee salaries and benefits, building maintenance, and utilities. </a:t>
            </a:r>
          </a:p>
          <a:p>
            <a:pPr>
              <a:defRPr/>
            </a:pPr>
            <a:r>
              <a:rPr lang="en-US" dirty="0"/>
              <a:t>***Variable cost includes health care worker supplies, patient care supplies, diagnostic and therapeutic supplies, and medications.</a:t>
            </a:r>
          </a:p>
        </p:txBody>
      </p:sp>
      <p:sp>
        <p:nvSpPr>
          <p:cNvPr id="8" name="TextBox 7">
            <a:extLst>
              <a:ext uri="{FF2B5EF4-FFF2-40B4-BE49-F238E27FC236}">
                <a16:creationId xmlns:a16="http://schemas.microsoft.com/office/drawing/2014/main" id="{F81CB01C-B5C6-F2AE-6C71-B17927C4243B}"/>
              </a:ext>
            </a:extLst>
          </p:cNvPr>
          <p:cNvSpPr txBox="1"/>
          <p:nvPr/>
        </p:nvSpPr>
        <p:spPr>
          <a:xfrm>
            <a:off x="8342594" y="3412111"/>
            <a:ext cx="530915" cy="276999"/>
          </a:xfrm>
          <a:prstGeom prst="rect">
            <a:avLst/>
          </a:prstGeom>
          <a:noFill/>
        </p:spPr>
        <p:txBody>
          <a:bodyPr wrap="square" rtlCol="0">
            <a:spAutoFit/>
          </a:bodyPr>
          <a:lstStyle/>
          <a:p>
            <a:r>
              <a:rPr lang="en-US" sz="1200" dirty="0">
                <a:solidFill>
                  <a:srgbClr val="595959"/>
                </a:solidFill>
              </a:rPr>
              <a:t>***</a:t>
            </a:r>
          </a:p>
        </p:txBody>
      </p:sp>
      <p:sp>
        <p:nvSpPr>
          <p:cNvPr id="12" name="Rectangle 11">
            <a:extLst>
              <a:ext uri="{FF2B5EF4-FFF2-40B4-BE49-F238E27FC236}">
                <a16:creationId xmlns:a16="http://schemas.microsoft.com/office/drawing/2014/main" id="{BC74A830-8D11-2330-F600-E29C467ECB66}"/>
              </a:ext>
            </a:extLst>
          </p:cNvPr>
          <p:cNvSpPr/>
          <p:nvPr/>
        </p:nvSpPr>
        <p:spPr>
          <a:xfrm>
            <a:off x="5741233" y="1009607"/>
            <a:ext cx="3304796" cy="2679503"/>
          </a:xfrm>
          <a:prstGeom prst="rect">
            <a:avLst/>
          </a:prstGeom>
          <a:solidFill>
            <a:srgbClr val="FFFFFF"/>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a:extLst>
              <a:ext uri="{FF2B5EF4-FFF2-40B4-BE49-F238E27FC236}">
                <a16:creationId xmlns:a16="http://schemas.microsoft.com/office/drawing/2014/main" id="{4DF8BB23-26CE-7420-AA2D-9D4FD653503F}"/>
              </a:ext>
            </a:extLst>
          </p:cNvPr>
          <p:cNvSpPr txBox="1"/>
          <p:nvPr/>
        </p:nvSpPr>
        <p:spPr>
          <a:xfrm>
            <a:off x="3556862" y="3421361"/>
            <a:ext cx="261610" cy="276999"/>
          </a:xfrm>
          <a:prstGeom prst="rect">
            <a:avLst/>
          </a:prstGeom>
          <a:noFill/>
        </p:spPr>
        <p:txBody>
          <a:bodyPr wrap="none" rtlCol="0">
            <a:spAutoFit/>
          </a:bodyPr>
          <a:lstStyle/>
          <a:p>
            <a:r>
              <a:rPr lang="en-US" sz="1200" dirty="0">
                <a:solidFill>
                  <a:srgbClr val="595959"/>
                </a:solidFill>
              </a:rPr>
              <a:t>*</a:t>
            </a:r>
          </a:p>
        </p:txBody>
      </p:sp>
      <p:sp>
        <p:nvSpPr>
          <p:cNvPr id="13" name="TextBox 12">
            <a:extLst>
              <a:ext uri="{FF2B5EF4-FFF2-40B4-BE49-F238E27FC236}">
                <a16:creationId xmlns:a16="http://schemas.microsoft.com/office/drawing/2014/main" id="{34E35804-6D4D-292C-FB33-61E528F5C6AD}"/>
              </a:ext>
            </a:extLst>
          </p:cNvPr>
          <p:cNvSpPr txBox="1"/>
          <p:nvPr/>
        </p:nvSpPr>
        <p:spPr>
          <a:xfrm>
            <a:off x="6902970" y="788947"/>
            <a:ext cx="2241030" cy="600164"/>
          </a:xfrm>
          <a:prstGeom prst="rect">
            <a:avLst/>
          </a:prstGeom>
          <a:solidFill>
            <a:schemeClr val="bg1"/>
          </a:solidFill>
        </p:spPr>
        <p:txBody>
          <a:bodyPr wrap="square" rtlCol="0">
            <a:spAutoFit/>
          </a:bodyPr>
          <a:lstStyle/>
          <a:p>
            <a:r>
              <a:rPr lang="en-US" sz="1100" i="1" dirty="0"/>
              <a:t>P-value</a:t>
            </a:r>
          </a:p>
          <a:p>
            <a:r>
              <a:rPr lang="en-US" sz="1100" i="1" dirty="0"/>
              <a:t>Fixed cost CAR T vs. </a:t>
            </a:r>
            <a:r>
              <a:rPr lang="en-US" sz="1100" i="1" dirty="0" err="1"/>
              <a:t>allo</a:t>
            </a:r>
            <a:r>
              <a:rPr lang="en-US" sz="1100" i="1" dirty="0"/>
              <a:t>-SCT = 0.251</a:t>
            </a:r>
          </a:p>
          <a:p>
            <a:r>
              <a:rPr lang="en-US" sz="1100" i="1" dirty="0"/>
              <a:t>All other p-values &lt;0.001</a:t>
            </a:r>
          </a:p>
        </p:txBody>
      </p:sp>
    </p:spTree>
    <p:extLst>
      <p:ext uri="{BB962C8B-B14F-4D97-AF65-F5344CB8AC3E}">
        <p14:creationId xmlns:p14="http://schemas.microsoft.com/office/powerpoint/2010/main" val="10251207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grpId="0" nodeType="clickEffect">
                                  <p:stCondLst>
                                    <p:cond delay="0"/>
                                  </p:stCondLst>
                                  <p:childTnLst>
                                    <p:animEffect transition="out" filter="fade">
                                      <p:cBhvr>
                                        <p:cTn id="11" dur="500"/>
                                        <p:tgtEl>
                                          <p:spTgt spid="12"/>
                                        </p:tgtEl>
                                      </p:cBhvr>
                                    </p:animEffect>
                                    <p:set>
                                      <p:cBhvr>
                                        <p:cTn id="12" dur="1" fill="hold">
                                          <p:stCondLst>
                                            <p:cond delay="499"/>
                                          </p:stCondLst>
                                        </p:cTn>
                                        <p:tgtEl>
                                          <p:spTgt spid="1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12"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3E07111-EC66-4DF3-A5D1-E275213CD6E7}"/>
              </a:ext>
            </a:extLst>
          </p:cNvPr>
          <p:cNvSpPr>
            <a:spLocks noGrp="1"/>
          </p:cNvSpPr>
          <p:nvPr>
            <p:ph sz="half" idx="1"/>
          </p:nvPr>
        </p:nvSpPr>
        <p:spPr/>
        <p:txBody>
          <a:bodyPr/>
          <a:lstStyle/>
          <a:p>
            <a:r>
              <a:rPr lang="en-US" dirty="0"/>
              <a:t>The median time of preparatory care* was 30, 78, and 146 days for CAR T, auto-SCT, and </a:t>
            </a:r>
            <a:r>
              <a:rPr lang="en-US" dirty="0" err="1"/>
              <a:t>allo</a:t>
            </a:r>
            <a:r>
              <a:rPr lang="en-US" dirty="0"/>
              <a:t>-SCT, respectively </a:t>
            </a:r>
          </a:p>
        </p:txBody>
      </p:sp>
      <p:sp>
        <p:nvSpPr>
          <p:cNvPr id="4" name="Slide Number Placeholder 3">
            <a:extLst>
              <a:ext uri="{FF2B5EF4-FFF2-40B4-BE49-F238E27FC236}">
                <a16:creationId xmlns:a16="http://schemas.microsoft.com/office/drawing/2014/main" id="{1BE3AB4F-A437-4F9B-9A99-D95471755284}"/>
              </a:ext>
            </a:extLst>
          </p:cNvPr>
          <p:cNvSpPr>
            <a:spLocks noGrp="1"/>
          </p:cNvSpPr>
          <p:nvPr>
            <p:ph type="sldNum" sz="quarter" idx="11"/>
          </p:nvPr>
        </p:nvSpPr>
        <p:spPr/>
        <p:txBody>
          <a:bodyPr/>
          <a:lstStyle/>
          <a:p>
            <a:pPr>
              <a:defRPr/>
            </a:pPr>
            <a:fld id="{5C56CD90-8224-413F-A5C5-11C249D26586}" type="slidenum">
              <a:rPr lang="en-US" smtClean="0"/>
              <a:pPr>
                <a:defRPr/>
              </a:pPr>
              <a:t>9</a:t>
            </a:fld>
            <a:endParaRPr lang="en-US" dirty="0"/>
          </a:p>
        </p:txBody>
      </p:sp>
      <p:sp>
        <p:nvSpPr>
          <p:cNvPr id="2" name="Title 1">
            <a:extLst>
              <a:ext uri="{FF2B5EF4-FFF2-40B4-BE49-F238E27FC236}">
                <a16:creationId xmlns:a16="http://schemas.microsoft.com/office/drawing/2014/main" id="{60F293BC-9CB5-4EF3-9611-769F11EBB346}"/>
              </a:ext>
            </a:extLst>
          </p:cNvPr>
          <p:cNvSpPr>
            <a:spLocks noGrp="1"/>
          </p:cNvSpPr>
          <p:nvPr>
            <p:ph type="title"/>
          </p:nvPr>
        </p:nvSpPr>
        <p:spPr/>
        <p:txBody>
          <a:bodyPr/>
          <a:lstStyle/>
          <a:p>
            <a:r>
              <a:rPr lang="en-US" dirty="0"/>
              <a:t>Results – Preparatory Care for CAR T-cell Infusion vs SCT </a:t>
            </a:r>
          </a:p>
        </p:txBody>
      </p:sp>
      <p:sp>
        <p:nvSpPr>
          <p:cNvPr id="5" name="Footer Placeholder 4">
            <a:extLst>
              <a:ext uri="{FF2B5EF4-FFF2-40B4-BE49-F238E27FC236}">
                <a16:creationId xmlns:a16="http://schemas.microsoft.com/office/drawing/2014/main" id="{C68B4E0D-BB85-469B-B235-4E586487B387}"/>
              </a:ext>
            </a:extLst>
          </p:cNvPr>
          <p:cNvSpPr>
            <a:spLocks noGrp="1"/>
          </p:cNvSpPr>
          <p:nvPr>
            <p:ph type="ftr" sz="quarter" idx="3"/>
          </p:nvPr>
        </p:nvSpPr>
        <p:spPr>
          <a:xfrm>
            <a:off x="48985" y="4548763"/>
            <a:ext cx="9046029" cy="369332"/>
          </a:xfrm>
        </p:spPr>
        <p:txBody>
          <a:bodyPr/>
          <a:lstStyle/>
          <a:p>
            <a:pPr>
              <a:defRPr/>
            </a:pPr>
            <a:r>
              <a:rPr lang="en-US" dirty="0"/>
              <a:t>*For CAR T, preparatory care is defined as the care received from apheresis to infusion; for SCT, it is defined as the care received from salvage chemotherapies to transfusion.</a:t>
            </a:r>
          </a:p>
          <a:p>
            <a:pPr>
              <a:defRPr/>
            </a:pPr>
            <a:r>
              <a:rPr lang="en-US" dirty="0"/>
              <a:t>**Costs have been adjusted to 2021 US dollars.</a:t>
            </a:r>
          </a:p>
        </p:txBody>
      </p:sp>
      <p:graphicFrame>
        <p:nvGraphicFramePr>
          <p:cNvPr id="8" name="Content Placeholder 7">
            <a:extLst>
              <a:ext uri="{FF2B5EF4-FFF2-40B4-BE49-F238E27FC236}">
                <a16:creationId xmlns:a16="http://schemas.microsoft.com/office/drawing/2014/main" id="{C5254706-C608-244F-D603-E06A66039CB3}"/>
              </a:ext>
            </a:extLst>
          </p:cNvPr>
          <p:cNvGraphicFramePr>
            <a:graphicFrameLocks noGrp="1"/>
          </p:cNvGraphicFramePr>
          <p:nvPr>
            <p:ph sz="half" idx="2"/>
          </p:nvPr>
        </p:nvGraphicFramePr>
        <p:xfrm>
          <a:off x="4661785" y="868680"/>
          <a:ext cx="4297363" cy="3816350"/>
        </p:xfrm>
        <a:graphic>
          <a:graphicData uri="http://schemas.openxmlformats.org/drawingml/2006/chart">
            <c:chart xmlns:c="http://schemas.openxmlformats.org/drawingml/2006/chart" xmlns:r="http://schemas.openxmlformats.org/officeDocument/2006/relationships" r:id="rId3"/>
          </a:graphicData>
        </a:graphic>
      </p:graphicFrame>
      <p:sp>
        <p:nvSpPr>
          <p:cNvPr id="9" name="TextBox 8">
            <a:extLst>
              <a:ext uri="{FF2B5EF4-FFF2-40B4-BE49-F238E27FC236}">
                <a16:creationId xmlns:a16="http://schemas.microsoft.com/office/drawing/2014/main" id="{B96D96EE-0818-82FA-0E0E-746E6F795EE0}"/>
              </a:ext>
            </a:extLst>
          </p:cNvPr>
          <p:cNvSpPr txBox="1"/>
          <p:nvPr/>
        </p:nvSpPr>
        <p:spPr>
          <a:xfrm>
            <a:off x="5214664" y="1409460"/>
            <a:ext cx="2643115" cy="738664"/>
          </a:xfrm>
          <a:prstGeom prst="rect">
            <a:avLst/>
          </a:prstGeom>
          <a:solidFill>
            <a:schemeClr val="bg1"/>
          </a:solidFill>
          <a:ln w="12700">
            <a:solidFill>
              <a:schemeClr val="tx1"/>
            </a:solidFill>
          </a:ln>
        </p:spPr>
        <p:txBody>
          <a:bodyPr wrap="square" rtlCol="0">
            <a:spAutoFit/>
          </a:bodyPr>
          <a:lstStyle/>
          <a:p>
            <a:r>
              <a:rPr lang="en-US" sz="1400" dirty="0"/>
              <a:t>Total costs of preparatory care were lower for CAR T than </a:t>
            </a:r>
            <a:r>
              <a:rPr lang="en-US" sz="1400"/>
              <a:t>for auto- or allo-SCT patients</a:t>
            </a:r>
            <a:r>
              <a:rPr lang="en-US" sz="1400" dirty="0"/>
              <a:t>. </a:t>
            </a:r>
          </a:p>
        </p:txBody>
      </p:sp>
      <p:graphicFrame>
        <p:nvGraphicFramePr>
          <p:cNvPr id="10" name="Table 9">
            <a:extLst>
              <a:ext uri="{FF2B5EF4-FFF2-40B4-BE49-F238E27FC236}">
                <a16:creationId xmlns:a16="http://schemas.microsoft.com/office/drawing/2014/main" id="{B558D4F2-60DD-787B-0F7D-F1EB3920E467}"/>
              </a:ext>
            </a:extLst>
          </p:cNvPr>
          <p:cNvGraphicFramePr>
            <a:graphicFrameLocks noGrp="1"/>
          </p:cNvGraphicFramePr>
          <p:nvPr>
            <p:extLst>
              <p:ext uri="{D42A27DB-BD31-4B8C-83A1-F6EECF244321}">
                <p14:modId xmlns:p14="http://schemas.microsoft.com/office/powerpoint/2010/main" val="1465603311"/>
              </p:ext>
            </p:extLst>
          </p:nvPr>
        </p:nvGraphicFramePr>
        <p:xfrm>
          <a:off x="287866" y="2040608"/>
          <a:ext cx="3939361" cy="1861359"/>
        </p:xfrm>
        <a:graphic>
          <a:graphicData uri="http://schemas.openxmlformats.org/drawingml/2006/table">
            <a:tbl>
              <a:tblPr firstRow="1" firstCol="1" bandRow="1"/>
              <a:tblGrid>
                <a:gridCol w="1178786">
                  <a:extLst>
                    <a:ext uri="{9D8B030D-6E8A-4147-A177-3AD203B41FA5}">
                      <a16:colId xmlns:a16="http://schemas.microsoft.com/office/drawing/2014/main" val="3044639012"/>
                    </a:ext>
                  </a:extLst>
                </a:gridCol>
                <a:gridCol w="1280662">
                  <a:extLst>
                    <a:ext uri="{9D8B030D-6E8A-4147-A177-3AD203B41FA5}">
                      <a16:colId xmlns:a16="http://schemas.microsoft.com/office/drawing/2014/main" val="3301457282"/>
                    </a:ext>
                  </a:extLst>
                </a:gridCol>
                <a:gridCol w="1479913">
                  <a:extLst>
                    <a:ext uri="{9D8B030D-6E8A-4147-A177-3AD203B41FA5}">
                      <a16:colId xmlns:a16="http://schemas.microsoft.com/office/drawing/2014/main" val="3052795271"/>
                    </a:ext>
                  </a:extLst>
                </a:gridCol>
              </a:tblGrid>
              <a:tr h="231970">
                <a:tc rowSpan="2">
                  <a:txBody>
                    <a:bodyPr/>
                    <a:lstStyle/>
                    <a:p>
                      <a:pPr marL="0" marR="0" algn="ctr">
                        <a:lnSpc>
                          <a:spcPct val="107000"/>
                        </a:lnSpc>
                        <a:spcBef>
                          <a:spcPts val="0"/>
                        </a:spcBef>
                        <a:spcAft>
                          <a:spcPts val="0"/>
                        </a:spcAft>
                      </a:pPr>
                      <a:r>
                        <a:rPr lang="en-US" sz="1400" b="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Treatment</a:t>
                      </a:r>
                      <a:r>
                        <a:rPr lang="en-US" sz="14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a:t>
                      </a:r>
                    </a:p>
                    <a:p>
                      <a:pPr marL="0" marR="0" algn="ctr">
                        <a:lnSpc>
                          <a:spcPct val="107000"/>
                        </a:lnSpc>
                        <a:spcBef>
                          <a:spcPts val="0"/>
                        </a:spcBef>
                        <a:spcAft>
                          <a:spcPts val="0"/>
                        </a:spcAft>
                      </a:pPr>
                      <a:r>
                        <a:rPr lang="en-US" sz="1400" dirty="0">
                          <a:solidFill>
                            <a:srgbClr val="000000"/>
                          </a:solidFill>
                          <a:effectLst/>
                          <a:latin typeface="Arial" panose="020B0604020202020204" pitchFamily="34" charset="0"/>
                          <a:cs typeface="Times New Roman" panose="02020603050405020304" pitchFamily="18" charset="0"/>
                        </a:rPr>
                        <a:t> </a:t>
                      </a:r>
                      <a:endParaRPr lang="en-US" sz="1400" dirty="0">
                        <a:effectLst/>
                        <a:latin typeface="Calibri" panose="020F0502020204030204" pitchFamily="34" charset="0"/>
                        <a:cs typeface="Times New Roman" panose="02020603050405020304" pitchFamily="18" charset="0"/>
                      </a:endParaRPr>
                    </a:p>
                  </a:txBody>
                  <a:tcPr marL="65631" marR="6563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gridSpan="2">
                  <a:txBody>
                    <a:bodyPr/>
                    <a:lstStyle/>
                    <a:p>
                      <a:pPr marL="0" marR="0" algn="ctr">
                        <a:lnSpc>
                          <a:spcPct val="107000"/>
                        </a:lnSpc>
                        <a:spcBef>
                          <a:spcPts val="0"/>
                        </a:spcBef>
                        <a:spcAft>
                          <a:spcPts val="0"/>
                        </a:spcAft>
                      </a:pPr>
                      <a:r>
                        <a:rPr lang="en-US" sz="1400" b="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Time of Preparatory Care, days</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5631" marR="6563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hMerge="1">
                  <a:txBody>
                    <a:bodyPr/>
                    <a:lstStyle/>
                    <a:p>
                      <a:endParaRPr lang="en-US"/>
                    </a:p>
                  </a:txBody>
                  <a:tcPr/>
                </a:tc>
                <a:extLst>
                  <a:ext uri="{0D108BD9-81ED-4DB2-BD59-A6C34878D82A}">
                    <a16:rowId xmlns:a16="http://schemas.microsoft.com/office/drawing/2014/main" val="1508355926"/>
                  </a:ext>
                </a:extLst>
              </a:tr>
              <a:tr h="436924">
                <a:tc vMerge="1">
                  <a:txBody>
                    <a:bodyPr/>
                    <a:lstStyle/>
                    <a:p>
                      <a:pPr marL="0" marR="0" algn="ctr">
                        <a:lnSpc>
                          <a:spcPct val="107000"/>
                        </a:lnSpc>
                        <a:spcBef>
                          <a:spcPts val="0"/>
                        </a:spcBef>
                        <a:spcAft>
                          <a:spcPts val="0"/>
                        </a:spcAft>
                      </a:pPr>
                      <a:r>
                        <a:rPr lang="en-US" sz="14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5631" marR="6563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lnSpc>
                          <a:spcPct val="107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Mean (SD)</a:t>
                      </a:r>
                    </a:p>
                  </a:txBody>
                  <a:tcPr marL="65631" marR="6563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r>
                        <a:rPr lang="en-US" sz="1400" dirty="0"/>
                        <a:t>Median (IQR)</a:t>
                      </a:r>
                    </a:p>
                  </a:txBody>
                  <a:tcPr marL="65631" marR="6563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961407396"/>
                  </a:ext>
                </a:extLst>
              </a:tr>
              <a:tr h="238493">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lang="en-US" sz="1400" b="1" dirty="0">
                          <a:effectLst/>
                          <a:latin typeface="Arial" panose="020B0604020202020204" pitchFamily="34" charset="0"/>
                          <a:ea typeface="Calibri" panose="020F0502020204030204" pitchFamily="34" charset="0"/>
                          <a:cs typeface="Arial" panose="020B0604020202020204" pitchFamily="34" charset="0"/>
                        </a:rPr>
                        <a:t>CAR T</a:t>
                      </a:r>
                    </a:p>
                  </a:txBody>
                  <a:tcPr marL="59560" marR="595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t"/>
                      <a:r>
                        <a:rPr lang="en-US" sz="1400" b="0" i="0" u="none" strike="noStrike" dirty="0">
                          <a:solidFill>
                            <a:srgbClr val="000000"/>
                          </a:solidFill>
                          <a:effectLst/>
                          <a:latin typeface="Arial" panose="020B0604020202020204" pitchFamily="34" charset="0"/>
                        </a:rPr>
                        <a:t>32 (16)</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t"/>
                      <a:r>
                        <a:rPr lang="en-US" sz="1400" b="0" i="0" u="none" strike="noStrike" dirty="0">
                          <a:solidFill>
                            <a:srgbClr val="000000"/>
                          </a:solidFill>
                          <a:effectLst/>
                          <a:latin typeface="Arial" panose="020B0604020202020204" pitchFamily="34" charset="0"/>
                        </a:rPr>
                        <a:t>30 (24 - 39)</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367702865"/>
                  </a:ext>
                </a:extLst>
              </a:tr>
              <a:tr h="238493">
                <a:tc>
                  <a:txBody>
                    <a:bodyPr/>
                    <a:lstStyle/>
                    <a:p>
                      <a:pPr marL="0" marR="0">
                        <a:lnSpc>
                          <a:spcPct val="107000"/>
                        </a:lnSpc>
                        <a:spcBef>
                          <a:spcPts val="0"/>
                        </a:spcBef>
                        <a:spcAft>
                          <a:spcPts val="0"/>
                        </a:spcAft>
                      </a:pPr>
                      <a:r>
                        <a:rPr lang="en-US" sz="1400" dirty="0">
                          <a:effectLst/>
                          <a:latin typeface="Arial" panose="020B0604020202020204" pitchFamily="34" charset="0"/>
                          <a:cs typeface="Arial" panose="020B0604020202020204" pitchFamily="34" charset="0"/>
                        </a:rPr>
                        <a:t>   </a:t>
                      </a:r>
                      <a:r>
                        <a:rPr lang="en-US" sz="1400" dirty="0" err="1">
                          <a:effectLst/>
                          <a:latin typeface="Arial" panose="020B0604020202020204" pitchFamily="34" charset="0"/>
                          <a:cs typeface="Arial" panose="020B0604020202020204" pitchFamily="34" charset="0"/>
                        </a:rPr>
                        <a:t>Axi-Cel</a:t>
                      </a:r>
                      <a:endParaRPr lang="en-US" sz="1400" dirty="0">
                        <a:effectLst/>
                        <a:latin typeface="Arial" panose="020B0604020202020204" pitchFamily="34" charset="0"/>
                        <a:cs typeface="Arial" panose="020B0604020202020204" pitchFamily="34" charset="0"/>
                      </a:endParaRPr>
                    </a:p>
                  </a:txBody>
                  <a:tcPr marL="59560" marR="595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t"/>
                      <a:r>
                        <a:rPr lang="en-US" sz="1400" b="0" i="0" u="none" strike="noStrike" dirty="0">
                          <a:solidFill>
                            <a:srgbClr val="000000"/>
                          </a:solidFill>
                          <a:effectLst/>
                          <a:latin typeface="Arial" panose="020B0604020202020204" pitchFamily="34" charset="0"/>
                        </a:rPr>
                        <a:t>29 (13)</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t"/>
                      <a:r>
                        <a:rPr lang="en-US" sz="1400" b="0" i="0" u="none" strike="noStrike" dirty="0">
                          <a:solidFill>
                            <a:srgbClr val="000000"/>
                          </a:solidFill>
                          <a:effectLst/>
                          <a:latin typeface="Arial" panose="020B0604020202020204" pitchFamily="34" charset="0"/>
                        </a:rPr>
                        <a:t>26 (24 - 34)</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729692964"/>
                  </a:ext>
                </a:extLst>
              </a:tr>
              <a:tr h="238493">
                <a:tc>
                  <a:txBody>
                    <a:bodyPr/>
                    <a:lstStyle/>
                    <a:p>
                      <a:pPr marL="0" marR="0">
                        <a:lnSpc>
                          <a:spcPct val="107000"/>
                        </a:lnSpc>
                        <a:spcBef>
                          <a:spcPts val="0"/>
                        </a:spcBef>
                        <a:spcAft>
                          <a:spcPts val="0"/>
                        </a:spcAft>
                      </a:pPr>
                      <a:r>
                        <a:rPr lang="en-US" sz="1400" dirty="0">
                          <a:effectLst/>
                          <a:latin typeface="Arial" panose="020B0604020202020204" pitchFamily="34" charset="0"/>
                          <a:cs typeface="Arial" panose="020B0604020202020204" pitchFamily="34" charset="0"/>
                        </a:rPr>
                        <a:t>   Tisa-</a:t>
                      </a:r>
                      <a:r>
                        <a:rPr lang="en-US" sz="1400" dirty="0" err="1">
                          <a:effectLst/>
                          <a:latin typeface="Arial" panose="020B0604020202020204" pitchFamily="34" charset="0"/>
                          <a:cs typeface="Arial" panose="020B0604020202020204" pitchFamily="34" charset="0"/>
                        </a:rPr>
                        <a:t>Cel</a:t>
                      </a:r>
                      <a:endParaRPr lang="en-US" sz="1400" dirty="0">
                        <a:effectLst/>
                        <a:latin typeface="Arial" panose="020B0604020202020204" pitchFamily="34" charset="0"/>
                        <a:cs typeface="Arial" panose="020B0604020202020204" pitchFamily="34" charset="0"/>
                      </a:endParaRPr>
                    </a:p>
                  </a:txBody>
                  <a:tcPr marL="59560" marR="595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t"/>
                      <a:r>
                        <a:rPr lang="en-US" sz="1400" b="0" i="0" u="none" strike="noStrike" dirty="0">
                          <a:solidFill>
                            <a:srgbClr val="000000"/>
                          </a:solidFill>
                          <a:effectLst/>
                          <a:latin typeface="Arial" panose="020B0604020202020204" pitchFamily="34" charset="0"/>
                        </a:rPr>
                        <a:t>40 (19)</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t"/>
                      <a:r>
                        <a:rPr lang="en-US" sz="1400" b="0" i="0" u="none" strike="noStrike" dirty="0">
                          <a:solidFill>
                            <a:srgbClr val="000000"/>
                          </a:solidFill>
                          <a:effectLst/>
                          <a:latin typeface="Arial" panose="020B0604020202020204" pitchFamily="34" charset="0"/>
                        </a:rPr>
                        <a:t>38 (32 - 48)</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870813088"/>
                  </a:ext>
                </a:extLst>
              </a:tr>
              <a:tr h="238493">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lang="en-US" sz="1400" b="1" u="none" kern="12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auto-SCT</a:t>
                      </a:r>
                      <a:endParaRPr lang="en-US" sz="1400" b="1" dirty="0">
                        <a:effectLst/>
                        <a:latin typeface="Calibri" panose="020F0502020204030204" pitchFamily="34" charset="0"/>
                        <a:ea typeface="Calibri" panose="020F0502020204030204" pitchFamily="34" charset="0"/>
                        <a:cs typeface="Times New Roman" panose="02020603050405020304" pitchFamily="18" charset="0"/>
                      </a:endParaRPr>
                    </a:p>
                  </a:txBody>
                  <a:tcPr marL="59560" marR="595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t"/>
                      <a:r>
                        <a:rPr lang="en-US" sz="1400" b="0" i="0" u="none" strike="noStrike" dirty="0">
                          <a:solidFill>
                            <a:srgbClr val="000000"/>
                          </a:solidFill>
                          <a:effectLst/>
                          <a:latin typeface="Arial" panose="020B0604020202020204" pitchFamily="34" charset="0"/>
                        </a:rPr>
                        <a:t>77 (62)</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t"/>
                      <a:r>
                        <a:rPr lang="en-US" sz="1400" b="0" i="0" u="none" strike="noStrike" dirty="0">
                          <a:solidFill>
                            <a:srgbClr val="000000"/>
                          </a:solidFill>
                          <a:effectLst/>
                          <a:latin typeface="Arial" panose="020B0604020202020204" pitchFamily="34" charset="0"/>
                        </a:rPr>
                        <a:t>78 (7 - 130)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645672437"/>
                  </a:ext>
                </a:extLst>
              </a:tr>
              <a:tr h="238493">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lang="en-US" sz="1400" b="1" u="none" kern="1200" dirty="0" err="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allo</a:t>
                      </a:r>
                      <a:r>
                        <a:rPr lang="en-US" sz="1400" b="1" u="none" kern="12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-SCT</a:t>
                      </a:r>
                    </a:p>
                  </a:txBody>
                  <a:tcPr marL="59560" marR="595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t"/>
                      <a:r>
                        <a:rPr lang="en-US" sz="1400" b="0" i="0" u="none" strike="noStrike" dirty="0">
                          <a:solidFill>
                            <a:srgbClr val="000000"/>
                          </a:solidFill>
                          <a:effectLst/>
                          <a:latin typeface="Arial" panose="020B0604020202020204" pitchFamily="34" charset="0"/>
                        </a:rPr>
                        <a:t>126 (54)</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t"/>
                      <a:r>
                        <a:rPr lang="en-US" sz="1400" b="0" i="0" u="none" strike="noStrike" dirty="0">
                          <a:solidFill>
                            <a:srgbClr val="000000"/>
                          </a:solidFill>
                          <a:effectLst/>
                          <a:latin typeface="Arial" panose="020B0604020202020204" pitchFamily="34" charset="0"/>
                        </a:rPr>
                        <a:t>146 (107 - 165)</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240790430"/>
                  </a:ext>
                </a:extLst>
              </a:tr>
            </a:tbl>
          </a:graphicData>
        </a:graphic>
      </p:graphicFrame>
    </p:spTree>
    <p:extLst>
      <p:ext uri="{BB962C8B-B14F-4D97-AF65-F5344CB8AC3E}">
        <p14:creationId xmlns:p14="http://schemas.microsoft.com/office/powerpoint/2010/main" val="25681282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theme/theme1.xml><?xml version="1.0" encoding="utf-8"?>
<a:theme xmlns:a="http://schemas.openxmlformats.org/drawingml/2006/main" name="Kite Pharma Oral Presentation">
  <a:themeElements>
    <a:clrScheme name="Kite Pharma 4">
      <a:dk1>
        <a:srgbClr val="000000"/>
      </a:dk1>
      <a:lt1>
        <a:srgbClr val="FFFFFF"/>
      </a:lt1>
      <a:dk2>
        <a:srgbClr val="3060AD"/>
      </a:dk2>
      <a:lt2>
        <a:srgbClr val="DFEEF7"/>
      </a:lt2>
      <a:accent1>
        <a:srgbClr val="5DABD8"/>
      </a:accent1>
      <a:accent2>
        <a:srgbClr val="3060AD"/>
      </a:accent2>
      <a:accent3>
        <a:srgbClr val="EBBA51"/>
      </a:accent3>
      <a:accent4>
        <a:srgbClr val="DF558F"/>
      </a:accent4>
      <a:accent5>
        <a:srgbClr val="6B1F7D"/>
      </a:accent5>
      <a:accent6>
        <a:srgbClr val="69C394"/>
      </a:accent6>
      <a:hlink>
        <a:srgbClr val="2F4EA1"/>
      </a:hlink>
      <a:folHlink>
        <a:srgbClr val="6B1F7D"/>
      </a:folHlink>
    </a:clrScheme>
    <a:fontScheme name="Calibri">
      <a:majorFont>
        <a:latin typeface="Calibri"/>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ln w="19050">
          <a:solidFill>
            <a:schemeClr val="tx1"/>
          </a:solidFill>
        </a:ln>
      </a:spPr>
      <a:bodyPr/>
      <a:lstStyle/>
      <a:style>
        <a:lnRef idx="1">
          <a:schemeClr val="accent1"/>
        </a:lnRef>
        <a:fillRef idx="0">
          <a:schemeClr val="accent1"/>
        </a:fillRef>
        <a:effectRef idx="0">
          <a:schemeClr val="accent1"/>
        </a:effectRef>
        <a:fontRef idx="minor">
          <a:schemeClr val="tx1"/>
        </a:fontRef>
      </a:style>
    </a:ln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CB7EC08B706AE4469F6C70B72F8FC6B5" ma:contentTypeVersion="8" ma:contentTypeDescription="Create a new document." ma:contentTypeScope="" ma:versionID="d4f09408ad78da4460eb15928530136d">
  <xsd:schema xmlns:xsd="http://www.w3.org/2001/XMLSchema" xmlns:xs="http://www.w3.org/2001/XMLSchema" xmlns:p="http://schemas.microsoft.com/office/2006/metadata/properties" xmlns:ns2="ada563bf-a832-414c-9123-de735371d672" xmlns:ns3="3cb7c5ec-336f-4665-bb0f-d4b9fe1adbd3" targetNamespace="http://schemas.microsoft.com/office/2006/metadata/properties" ma:root="true" ma:fieldsID="078cef773810b8f30fbc199f5249a124" ns2:_="" ns3:_="">
    <xsd:import namespace="ada563bf-a832-414c-9123-de735371d672"/>
    <xsd:import namespace="3cb7c5ec-336f-4665-bb0f-d4b9fe1adbd3"/>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DateTaken"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da563bf-a832-414c-9123-de735371d67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LengthInSeconds" ma:index="15"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3cb7c5ec-336f-4665-bb0f-d4b9fe1adbd3"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CB81015A-075A-4CF1-A04E-D644384BC24C}"/>
</file>

<file path=customXml/itemProps2.xml><?xml version="1.0" encoding="utf-8"?>
<ds:datastoreItem xmlns:ds="http://schemas.openxmlformats.org/officeDocument/2006/customXml" ds:itemID="{1D64D4CD-9CF9-4D28-B607-771DF89F84A5}">
  <ds:schemaRefs>
    <ds:schemaRef ds:uri="http://schemas.microsoft.com/sharepoint/v3/contenttype/forms"/>
  </ds:schemaRefs>
</ds:datastoreItem>
</file>

<file path=customXml/itemProps3.xml><?xml version="1.0" encoding="utf-8"?>
<ds:datastoreItem xmlns:ds="http://schemas.openxmlformats.org/officeDocument/2006/customXml" ds:itemID="{97EFC12E-4020-407F-92A0-DEA766B327CC}">
  <ds:schemaRefs>
    <ds:schemaRef ds:uri="http://purl.org/dc/dcmitype/"/>
    <ds:schemaRef ds:uri="http://schemas.openxmlformats.org/package/2006/metadata/core-properties"/>
    <ds:schemaRef ds:uri="http://schemas.microsoft.com/office/infopath/2007/PartnerControls"/>
    <ds:schemaRef ds:uri="http://schemas.microsoft.com/office/2006/metadata/properties"/>
    <ds:schemaRef ds:uri="http://schemas.microsoft.com/office/2006/documentManagement/types"/>
    <ds:schemaRef ds:uri="http://purl.org/dc/elements/1.1/"/>
    <ds:schemaRef ds:uri="http://www.w3.org/XML/1998/namespace"/>
    <ds:schemaRef ds:uri="120bf363-294c-4de8-9bd3-e8f5d7916995"/>
    <ds:schemaRef ds:uri="http://purl.org/dc/terms/"/>
  </ds:schemaRefs>
</ds:datastoreItem>
</file>

<file path=docProps/app.xml><?xml version="1.0" encoding="utf-8"?>
<Properties xmlns="http://schemas.openxmlformats.org/officeDocument/2006/extended-properties" xmlns:vt="http://schemas.openxmlformats.org/officeDocument/2006/docPropsVTypes">
  <Template/>
  <TotalTime>53075</TotalTime>
  <Words>2755</Words>
  <Application>Microsoft Office PowerPoint</Application>
  <PresentationFormat>On-screen Show (16:9)</PresentationFormat>
  <Paragraphs>591</Paragraphs>
  <Slides>16</Slides>
  <Notes>14</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16</vt:i4>
      </vt:variant>
    </vt:vector>
  </HeadingPairs>
  <TitlesOfParts>
    <vt:vector size="23" baseType="lpstr">
      <vt:lpstr>.AppleSystemUIFont</vt:lpstr>
      <vt:lpstr>Arial</vt:lpstr>
      <vt:lpstr>BlinkMacSystemFont</vt:lpstr>
      <vt:lpstr>Calibri</vt:lpstr>
      <vt:lpstr>Open Sans</vt:lpstr>
      <vt:lpstr>Times New Roman</vt:lpstr>
      <vt:lpstr>Kite Pharma Oral Presentation</vt:lpstr>
      <vt:lpstr>Hospital Costs and Healthcare Resource Utilization (HRU) for Chimeric Antigen (CAR) T-Cell Therapy and Stem Cell Transplant (SCT) in Patients with Large B-Cell Lymphoma (LBCL) in the United States</vt:lpstr>
      <vt:lpstr>Background</vt:lpstr>
      <vt:lpstr>Methods</vt:lpstr>
      <vt:lpstr>Methods – Study Timeline</vt:lpstr>
      <vt:lpstr>Results – Study Population</vt:lpstr>
      <vt:lpstr>Results – Hospital Provider Characteristics</vt:lpstr>
      <vt:lpstr>Results – HRU of Index Procedure</vt:lpstr>
      <vt:lpstr>Results – Costs of Index Procedure</vt:lpstr>
      <vt:lpstr>Results – Preparatory Care for CAR T-cell Infusion vs SCT </vt:lpstr>
      <vt:lpstr>Results – 90- and 180-day Pre-Index Cost*</vt:lpstr>
      <vt:lpstr>Results – 180-day Post-Index HRU and Costs</vt:lpstr>
      <vt:lpstr>Results – 30-day Post-Index Adverse Events*</vt:lpstr>
      <vt:lpstr>Limitations</vt:lpstr>
      <vt:lpstr>Conclusions </vt:lpstr>
      <vt:lpstr>References</vt:lpstr>
      <vt:lpstr>Acknowledgments and Funding</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Frederick L. Locke</dc:creator>
  <cp:lastModifiedBy>Chaoling Feng</cp:lastModifiedBy>
  <cp:revision>1924</cp:revision>
  <dcterms:created xsi:type="dcterms:W3CDTF">2016-03-29T18:52:48Z</dcterms:created>
  <dcterms:modified xsi:type="dcterms:W3CDTF">2022-11-10T18:06:31Z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0x010100CB7EC08B706AE4469F6C70B72F8FC6B5</vt:lpwstr>
  </property>
  <property fmtid="{D5CDD505-2E9C-101B-9397-08002B2CF9AE}" pid="3" name="MSIP_Label_418c1083-8924-401d-97ae-40f5eed0fcd8_Enabled">
    <vt:lpwstr>true</vt:lpwstr>
  </property>
  <property fmtid="{D5CDD505-2E9C-101B-9397-08002B2CF9AE}" pid="4" name="MSIP_Label_418c1083-8924-401d-97ae-40f5eed0fcd8_SetDate">
    <vt:lpwstr>2022-05-31T23:20:23Z</vt:lpwstr>
  </property>
  <property fmtid="{D5CDD505-2E9C-101B-9397-08002B2CF9AE}" pid="5" name="MSIP_Label_418c1083-8924-401d-97ae-40f5eed0fcd8_Method">
    <vt:lpwstr>Standard</vt:lpwstr>
  </property>
  <property fmtid="{D5CDD505-2E9C-101B-9397-08002B2CF9AE}" pid="6" name="MSIP_Label_418c1083-8924-401d-97ae-40f5eed0fcd8_Name">
    <vt:lpwstr>418c1083-8924-401d-97ae-40f5eed0fcd8</vt:lpwstr>
  </property>
  <property fmtid="{D5CDD505-2E9C-101B-9397-08002B2CF9AE}" pid="7" name="MSIP_Label_418c1083-8924-401d-97ae-40f5eed0fcd8_SiteId">
    <vt:lpwstr>a5a8bcaa-3292-41e6-b735-5e8b21f4dbfd</vt:lpwstr>
  </property>
  <property fmtid="{D5CDD505-2E9C-101B-9397-08002B2CF9AE}" pid="8" name="MSIP_Label_418c1083-8924-401d-97ae-40f5eed0fcd8_ActionId">
    <vt:lpwstr>ad0a3a9c-db41-4c3c-a622-983651614a16</vt:lpwstr>
  </property>
  <property fmtid="{D5CDD505-2E9C-101B-9397-08002B2CF9AE}" pid="9" name="MSIP_Label_418c1083-8924-401d-97ae-40f5eed0fcd8_ContentBits">
    <vt:lpwstr>0</vt:lpwstr>
  </property>
  <property fmtid="{D5CDD505-2E9C-101B-9397-08002B2CF9AE}" pid="10" name="MSIP_Label_d706494a-bfc2-4f46-ab17-24d8fac696a6_Enabled">
    <vt:lpwstr>true</vt:lpwstr>
  </property>
  <property fmtid="{D5CDD505-2E9C-101B-9397-08002B2CF9AE}" pid="11" name="MSIP_Label_d706494a-bfc2-4f46-ab17-24d8fac696a6_SetDate">
    <vt:lpwstr>2022-10-04T23:41:10Z</vt:lpwstr>
  </property>
  <property fmtid="{D5CDD505-2E9C-101B-9397-08002B2CF9AE}" pid="12" name="MSIP_Label_d706494a-bfc2-4f46-ab17-24d8fac696a6_Method">
    <vt:lpwstr>Standard</vt:lpwstr>
  </property>
  <property fmtid="{D5CDD505-2E9C-101B-9397-08002B2CF9AE}" pid="13" name="MSIP_Label_d706494a-bfc2-4f46-ab17-24d8fac696a6_Name">
    <vt:lpwstr>Public2</vt:lpwstr>
  </property>
  <property fmtid="{D5CDD505-2E9C-101B-9397-08002B2CF9AE}" pid="14" name="MSIP_Label_d706494a-bfc2-4f46-ab17-24d8fac696a6_SiteId">
    <vt:lpwstr>b110eddf-23ae-457c-a6f3-734d592b2847</vt:lpwstr>
  </property>
  <property fmtid="{D5CDD505-2E9C-101B-9397-08002B2CF9AE}" pid="15" name="MSIP_Label_d706494a-bfc2-4f46-ab17-24d8fac696a6_ActionId">
    <vt:lpwstr>99841212-d2ad-41d7-852f-19ee35e62d73</vt:lpwstr>
  </property>
  <property fmtid="{D5CDD505-2E9C-101B-9397-08002B2CF9AE}" pid="16" name="MSIP_Label_d706494a-bfc2-4f46-ab17-24d8fac696a6_ContentBits">
    <vt:lpwstr>0</vt:lpwstr>
  </property>
</Properties>
</file>