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716" r:id="rId1"/>
  </p:sldMasterIdLst>
  <p:notesMasterIdLst>
    <p:notesMasterId r:id="rId14"/>
  </p:notesMasterIdLst>
  <p:handoutMasterIdLst>
    <p:handoutMasterId r:id="rId15"/>
  </p:handoutMasterIdLst>
  <p:sldIdLst>
    <p:sldId id="732" r:id="rId2"/>
    <p:sldId id="434" r:id="rId3"/>
    <p:sldId id="452" r:id="rId4"/>
    <p:sldId id="436" r:id="rId5"/>
    <p:sldId id="728" r:id="rId6"/>
    <p:sldId id="731" r:id="rId7"/>
    <p:sldId id="445" r:id="rId8"/>
    <p:sldId id="447" r:id="rId9"/>
    <p:sldId id="729" r:id="rId10"/>
    <p:sldId id="448" r:id="rId11"/>
    <p:sldId id="439" r:id="rId12"/>
    <p:sldId id="727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" userDrawn="1">
          <p15:clr>
            <a:srgbClr val="A4A3A4"/>
          </p15:clr>
        </p15:guide>
        <p15:guide id="2" pos="12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436" userDrawn="1">
          <p15:clr>
            <a:srgbClr val="A4A3A4"/>
          </p15:clr>
        </p15:guide>
        <p15:guide id="5" pos="5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3" name="Marie Jose Kersten" initials="Nexus" lastIdx="2" clrIdx="42">
    <p:extLst>
      <p:ext uri="{19B8F6BF-5375-455C-9EA6-DF929625EA0E}">
        <p15:presenceInfo xmlns:p15="http://schemas.microsoft.com/office/powerpoint/2012/main" userId="Marie Jose Kersten" providerId="None"/>
      </p:ext>
    </p:extLst>
  </p:cmAuthor>
  <p:cmAuthor id="1" name="Nexus" initials="S" lastIdx="68" clrIdx="0"/>
  <p:cmAuthor id="44" name="Pat Johansen" initials="PJ" lastIdx="2" clrIdx="43">
    <p:extLst>
      <p:ext uri="{19B8F6BF-5375-455C-9EA6-DF929625EA0E}">
        <p15:presenceInfo xmlns:p15="http://schemas.microsoft.com/office/powerpoint/2012/main" userId="S::Pat.Johansen@gilead.com::50980533-e6e0-48e8-9317-892fb318f32e" providerId="AD"/>
      </p:ext>
    </p:extLst>
  </p:cmAuthor>
  <p:cmAuthor id="2" name="Katherine Trueblood, PhD" initials="KT" lastIdx="21" clrIdx="1"/>
  <p:cmAuthor id="45" name="Harry Miao" initials="Nexus" lastIdx="1" clrIdx="44">
    <p:extLst>
      <p:ext uri="{19B8F6BF-5375-455C-9EA6-DF929625EA0E}">
        <p15:presenceInfo xmlns:p15="http://schemas.microsoft.com/office/powerpoint/2012/main" userId="Harry Miao" providerId="None"/>
      </p:ext>
    </p:extLst>
  </p:cmAuthor>
  <p:cmAuthor id="3" name="Dustin Khiem" initials="DK" lastIdx="4" clrIdx="2"/>
  <p:cmAuthor id="46" name="Ibrahim Elhoussieny" initials="Nexus" lastIdx="1" clrIdx="45">
    <p:extLst>
      <p:ext uri="{19B8F6BF-5375-455C-9EA6-DF929625EA0E}">
        <p15:presenceInfo xmlns:p15="http://schemas.microsoft.com/office/powerpoint/2012/main" userId="Ibrahim Elhoussieny" providerId="None"/>
      </p:ext>
    </p:extLst>
  </p:cmAuthor>
  <p:cmAuthor id="4" name="William Go" initials="WG" lastIdx="28" clrIdx="3"/>
  <p:cmAuthor id="47" name="Jim Whitmore" initials="Nexus" lastIdx="1" clrIdx="46">
    <p:extLst>
      <p:ext uri="{19B8F6BF-5375-455C-9EA6-DF929625EA0E}">
        <p15:presenceInfo xmlns:p15="http://schemas.microsoft.com/office/powerpoint/2012/main" userId="Jim Whitmore" providerId="None"/>
      </p:ext>
    </p:extLst>
  </p:cmAuthor>
  <p:cmAuthor id="5" name="Joe Jiang" initials="JJ" lastIdx="16" clrIdx="4"/>
  <p:cmAuthor id="6" name="Cathy Winter" initials="CW" lastIdx="12" clrIdx="5"/>
  <p:cmAuthor id="7" name="Nexus" initials="Nexus" lastIdx="272" clrIdx="6"/>
  <p:cmAuthor id="8" name="Rajul Jain" initials="RKJ" lastIdx="24" clrIdx="7"/>
  <p:cmAuthor id="9" name="Armen Mardiros" initials="AM" lastIdx="9" clrIdx="8"/>
  <p:cmAuthor id="10" name="Christopher Waldapfel" initials="CW" lastIdx="93" clrIdx="9"/>
  <p:cmAuthor id="11" name="Nexus GG Science" initials="NG" lastIdx="43" clrIdx="10"/>
  <p:cmAuthor id="12" name="A M" initials="AM" lastIdx="5" clrIdx="11"/>
  <p:cmAuthor id="13" name="Nexus" initials="NS" lastIdx="62" clrIdx="12"/>
  <p:cmAuthor id="14" name="BioLinx" initials="BioLinx" lastIdx="26" clrIdx="13"/>
  <p:cmAuthor id="15" name="Skye Geherin" initials="SG" lastIdx="5" clrIdx="14"/>
  <p:cmAuthor id="16" name="Adrian Bot" initials="AB" lastIdx="16" clrIdx="15"/>
  <p:cmAuthor id="17" name="Beverly Stanley" initials="BS" lastIdx="20" clrIdx="16"/>
  <p:cmAuthor id="18" name="Biolinx" initials="Biolinx" lastIdx="1" clrIdx="17"/>
  <p:cmAuthor id="19" name="Nexus" initials="NGGS" lastIdx="64" clrIdx="18"/>
  <p:cmAuthor id="20" name="Nexus" initials="Nx" lastIdx="68" clrIdx="19">
    <p:extLst>
      <p:ext uri="{19B8F6BF-5375-455C-9EA6-DF929625EA0E}">
        <p15:presenceInfo xmlns:p15="http://schemas.microsoft.com/office/powerpoint/2012/main" userId="Nexus" providerId="None"/>
      </p:ext>
    </p:extLst>
  </p:cmAuthor>
  <p:cmAuthor id="21" name="Allen Xue" initials="Nx" lastIdx="2" clrIdx="20">
    <p:extLst>
      <p:ext uri="{19B8F6BF-5375-455C-9EA6-DF929625EA0E}">
        <p15:presenceInfo xmlns:p15="http://schemas.microsoft.com/office/powerpoint/2012/main" userId="Allen Xue" providerId="None"/>
      </p:ext>
    </p:extLst>
  </p:cmAuthor>
  <p:cmAuthor id="22" name="Joe Jiang" initials="Nx" lastIdx="12" clrIdx="21">
    <p:extLst>
      <p:ext uri="{19B8F6BF-5375-455C-9EA6-DF929625EA0E}">
        <p15:presenceInfo xmlns:p15="http://schemas.microsoft.com/office/powerpoint/2012/main" userId="Joe Jiang" providerId="None"/>
      </p:ext>
    </p:extLst>
  </p:cmAuthor>
  <p:cmAuthor id="23" name="Patrick Stiff" initials="Nx" lastIdx="1" clrIdx="22">
    <p:extLst>
      <p:ext uri="{19B8F6BF-5375-455C-9EA6-DF929625EA0E}">
        <p15:presenceInfo xmlns:p15="http://schemas.microsoft.com/office/powerpoint/2012/main" userId="Patrick Stiff" providerId="None"/>
      </p:ext>
    </p:extLst>
  </p:cmAuthor>
  <p:cmAuthor id="24" name="Lazaros Lekakis" initials="Nx" lastIdx="1" clrIdx="23">
    <p:extLst>
      <p:ext uri="{19B8F6BF-5375-455C-9EA6-DF929625EA0E}">
        <p15:presenceInfo xmlns:p15="http://schemas.microsoft.com/office/powerpoint/2012/main" userId="Lazaros Lekakis" providerId="None"/>
      </p:ext>
    </p:extLst>
  </p:cmAuthor>
  <p:cmAuthor id="25" name="David Miklos" initials="Nx" lastIdx="1" clrIdx="24">
    <p:extLst>
      <p:ext uri="{19B8F6BF-5375-455C-9EA6-DF929625EA0E}">
        <p15:presenceInfo xmlns:p15="http://schemas.microsoft.com/office/powerpoint/2012/main" userId="David Miklos" providerId="None"/>
      </p:ext>
    </p:extLst>
  </p:cmAuthor>
  <p:cmAuthor id="26" name="Umar Farooq" initials="Nx" lastIdx="5" clrIdx="25">
    <p:extLst>
      <p:ext uri="{19B8F6BF-5375-455C-9EA6-DF929625EA0E}">
        <p15:presenceInfo xmlns:p15="http://schemas.microsoft.com/office/powerpoint/2012/main" userId="Umar Farooq" providerId="None"/>
      </p:ext>
    </p:extLst>
  </p:cmAuthor>
  <p:cmAuthor id="27" name="Team 9 Science" initials="T9S" lastIdx="21" clrIdx="26">
    <p:extLst>
      <p:ext uri="{19B8F6BF-5375-455C-9EA6-DF929625EA0E}">
        <p15:presenceInfo xmlns:p15="http://schemas.microsoft.com/office/powerpoint/2012/main" userId="Team 9 Science" providerId="None"/>
      </p:ext>
    </p:extLst>
  </p:cmAuthor>
  <p:cmAuthor id="28" name="Jenny Kim" initials="JK" lastIdx="3" clrIdx="27">
    <p:extLst>
      <p:ext uri="{19B8F6BF-5375-455C-9EA6-DF929625EA0E}">
        <p15:presenceInfo xmlns:p15="http://schemas.microsoft.com/office/powerpoint/2012/main" userId="S-1-5-21-3008774973-3247515278-340131690-9989" providerId="AD"/>
      </p:ext>
    </p:extLst>
  </p:cmAuthor>
  <p:cmAuthor id="29" name="Judith Orvos" initials="JO" lastIdx="17" clrIdx="28">
    <p:extLst>
      <p:ext uri="{19B8F6BF-5375-455C-9EA6-DF929625EA0E}">
        <p15:presenceInfo xmlns:p15="http://schemas.microsoft.com/office/powerpoint/2012/main" userId="Judith Orvos" providerId="None"/>
      </p:ext>
    </p:extLst>
  </p:cmAuthor>
  <p:cmAuthor id="30" name="Ashley" initials="AS" lastIdx="40" clrIdx="29">
    <p:extLst>
      <p:ext uri="{19B8F6BF-5375-455C-9EA6-DF929625EA0E}">
        <p15:presenceInfo xmlns:p15="http://schemas.microsoft.com/office/powerpoint/2012/main" userId="Ashley" providerId="None"/>
      </p:ext>
    </p:extLst>
  </p:cmAuthor>
  <p:cmAuthor id="31" name="Erin Cookson" initials="EC" lastIdx="19" clrIdx="30">
    <p:extLst>
      <p:ext uri="{19B8F6BF-5375-455C-9EA6-DF929625EA0E}">
        <p15:presenceInfo xmlns:p15="http://schemas.microsoft.com/office/powerpoint/2012/main" userId="S::erinc@vaniamgroup.com::be3cf41d-c08b-4d38-bb7c-1e4236a0a1a8" providerId="AD"/>
      </p:ext>
    </p:extLst>
  </p:cmAuthor>
  <p:cmAuthor id="32" name="Simone Filosto" initials="SF" lastIdx="12" clrIdx="31">
    <p:extLst>
      <p:ext uri="{19B8F6BF-5375-455C-9EA6-DF929625EA0E}">
        <p15:presenceInfo xmlns:p15="http://schemas.microsoft.com/office/powerpoint/2012/main" userId="S::simone.filosto@gilead.com::40a87381-004b-4244-94d5-71da8e82dd43" providerId="AD"/>
      </p:ext>
    </p:extLst>
  </p:cmAuthor>
  <p:cmAuthor id="33" name="Saran Vardhanabhuti" initials="SV" lastIdx="3" clrIdx="32">
    <p:extLst>
      <p:ext uri="{19B8F6BF-5375-455C-9EA6-DF929625EA0E}">
        <p15:presenceInfo xmlns:p15="http://schemas.microsoft.com/office/powerpoint/2012/main" userId="S::svardhanabhuti@gilead.com::f37bcafe-c853-4813-9556-ee7dc5d629d0" providerId="AD"/>
      </p:ext>
    </p:extLst>
  </p:cmAuthor>
  <p:cmAuthor id="34" name="Marco Schupp" initials="MS" lastIdx="4" clrIdx="33">
    <p:extLst>
      <p:ext uri="{19B8F6BF-5375-455C-9EA6-DF929625EA0E}">
        <p15:presenceInfo xmlns:p15="http://schemas.microsoft.com/office/powerpoint/2012/main" userId="S::marco.schupp@gilead.com::d020e040-ef31-4835-9bf7-742acea668bc" providerId="AD"/>
      </p:ext>
    </p:extLst>
  </p:cmAuthor>
  <p:cmAuthor id="35" name="Pat Johansen" initials="Nexus" lastIdx="6" clrIdx="34">
    <p:extLst>
      <p:ext uri="{19B8F6BF-5375-455C-9EA6-DF929625EA0E}">
        <p15:presenceInfo xmlns:p15="http://schemas.microsoft.com/office/powerpoint/2012/main" userId="Pat Johansen" providerId="None"/>
      </p:ext>
    </p:extLst>
  </p:cmAuthor>
  <p:cmAuthor id="36" name="Christina To" initials="CT" lastIdx="3" clrIdx="35">
    <p:extLst>
      <p:ext uri="{19B8F6BF-5375-455C-9EA6-DF929625EA0E}">
        <p15:presenceInfo xmlns:p15="http://schemas.microsoft.com/office/powerpoint/2012/main" userId="S::christina.to1@gilead.com::187ecda0-e0c5-4882-af9f-ead282557c73" providerId="AD"/>
      </p:ext>
    </p:extLst>
  </p:cmAuthor>
  <p:cmAuthor id="37" name="Marco Schupp" initials="Nexus" lastIdx="3" clrIdx="36">
    <p:extLst>
      <p:ext uri="{19B8F6BF-5375-455C-9EA6-DF929625EA0E}">
        <p15:presenceInfo xmlns:p15="http://schemas.microsoft.com/office/powerpoint/2012/main" userId="Marco Schupp" providerId="None"/>
      </p:ext>
    </p:extLst>
  </p:cmAuthor>
  <p:cmAuthor id="38" name="Saran Vardhanabhuti" initials="Nexus" lastIdx="3" clrIdx="37">
    <p:extLst>
      <p:ext uri="{19B8F6BF-5375-455C-9EA6-DF929625EA0E}">
        <p15:presenceInfo xmlns:p15="http://schemas.microsoft.com/office/powerpoint/2012/main" userId="Saran Vardhanabhuti" providerId="None"/>
      </p:ext>
    </p:extLst>
  </p:cmAuthor>
  <p:cmAuthor id="39" name="Simon Filosto" initials="Nexus" lastIdx="1" clrIdx="38">
    <p:extLst>
      <p:ext uri="{19B8F6BF-5375-455C-9EA6-DF929625EA0E}">
        <p15:presenceInfo xmlns:p15="http://schemas.microsoft.com/office/powerpoint/2012/main" userId="Simon Filosto" providerId="None"/>
      </p:ext>
    </p:extLst>
  </p:cmAuthor>
  <p:cmAuthor id="40" name="Frederick Locke" initials="Nexus" lastIdx="1" clrIdx="39">
    <p:extLst>
      <p:ext uri="{19B8F6BF-5375-455C-9EA6-DF929625EA0E}">
        <p15:presenceInfo xmlns:p15="http://schemas.microsoft.com/office/powerpoint/2012/main" userId="Frederick Locke" providerId="None"/>
      </p:ext>
    </p:extLst>
  </p:cmAuthor>
  <p:cmAuthor id="41" name="Paul Cheng" initials="Nexus" lastIdx="1" clrIdx="40">
    <p:extLst>
      <p:ext uri="{19B8F6BF-5375-455C-9EA6-DF929625EA0E}">
        <p15:presenceInfo xmlns:p15="http://schemas.microsoft.com/office/powerpoint/2012/main" userId="Paul Cheng" providerId="None"/>
      </p:ext>
    </p:extLst>
  </p:cmAuthor>
  <p:cmAuthor id="42" name="Ronald Korn" initials="Nexus" lastIdx="2" clrIdx="41">
    <p:extLst>
      <p:ext uri="{19B8F6BF-5375-455C-9EA6-DF929625EA0E}">
        <p15:presenceInfo xmlns:p15="http://schemas.microsoft.com/office/powerpoint/2012/main" userId="Ronald Ko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F1"/>
    <a:srgbClr val="0A0A0A"/>
    <a:srgbClr val="3060AD"/>
    <a:srgbClr val="BFBFBF"/>
    <a:srgbClr val="2E50A3"/>
    <a:srgbClr val="DFEEF7"/>
    <a:srgbClr val="00863D"/>
    <a:srgbClr val="0000FF"/>
    <a:srgbClr val="FFFF00"/>
    <a:srgbClr val="F0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77320" autoAdjust="0"/>
  </p:normalViewPr>
  <p:slideViewPr>
    <p:cSldViewPr snapToGrid="0" snapToObjects="1">
      <p:cViewPr varScale="1">
        <p:scale>
          <a:sx n="101" d="100"/>
          <a:sy n="101" d="100"/>
        </p:scale>
        <p:origin x="978" y="84"/>
      </p:cViewPr>
      <p:guideLst>
        <p:guide orient="horz" pos="636"/>
        <p:guide pos="120"/>
        <p:guide pos="2880"/>
        <p:guide orient="horz" pos="2436"/>
        <p:guide pos="56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-3005"/>
    </p:cViewPr>
  </p:sorterViewPr>
  <p:notesViewPr>
    <p:cSldViewPr snapToGrid="0" snapToObjects="1">
      <p:cViewPr varScale="1">
        <p:scale>
          <a:sx n="67" d="100"/>
          <a:sy n="67" d="100"/>
        </p:scale>
        <p:origin x="3043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184712-9995-4617-9A83-46F46D751FAC}" type="datetimeFigureOut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B0C320-C289-41B8-9E12-86E707535338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3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DE7B7E-B59C-4FF4-85D4-6F3778E8DD9E}" type="datetimeFigureOut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AD5D54-0181-4E15-B8E4-C6EF6E94A0B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79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5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5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1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7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1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5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7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0" y="0"/>
            <a:ext cx="9144000" cy="4951850"/>
          </a:xfrm>
          <a:prstGeom prst="round2SameRect">
            <a:avLst>
              <a:gd name="adj1" fmla="val 0"/>
              <a:gd name="adj2" fmla="val 20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3832" y="2220651"/>
            <a:ext cx="8458200" cy="722312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Author: Disclosures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1171952"/>
            <a:ext cx="9144000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33" b="1" dirty="0">
                <a:solidFill>
                  <a:srgbClr val="3060AD"/>
                </a:solidFill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734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0" y="0"/>
            <a:ext cx="9144000" cy="4951850"/>
          </a:xfrm>
          <a:prstGeom prst="round2SameRect">
            <a:avLst>
              <a:gd name="adj1" fmla="val 0"/>
              <a:gd name="adj2" fmla="val 20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973" y="1161908"/>
            <a:ext cx="8460059" cy="147395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973" y="2723300"/>
            <a:ext cx="8460059" cy="624913"/>
          </a:xfrm>
        </p:spPr>
        <p:txBody>
          <a:bodyPr>
            <a:normAutofit/>
          </a:bodyPr>
          <a:lstStyle>
            <a:lvl1pPr marL="4763" indent="0" algn="ctr">
              <a:spcAft>
                <a:spcPts val="1351"/>
              </a:spcAft>
              <a:buNone/>
              <a:tabLst/>
              <a:defRPr sz="2133"/>
            </a:lvl1pPr>
            <a:lvl2pPr marL="4763" indent="0" algn="ctr">
              <a:spcAft>
                <a:spcPts val="1351"/>
              </a:spcAft>
              <a:buNone/>
              <a:tabLst/>
              <a:defRPr sz="11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7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4" indent="0" algn="ctr">
              <a:buNone/>
              <a:defRPr sz="1200"/>
            </a:lvl9pPr>
          </a:lstStyle>
          <a:p>
            <a:r>
              <a:rPr lang="en-US" dirty="0"/>
              <a:t>Click to edit authors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3832" y="3435647"/>
            <a:ext cx="8458200" cy="763588"/>
          </a:xfrm>
        </p:spPr>
        <p:txBody>
          <a:bodyPr/>
          <a:lstStyle>
            <a:lvl1pPr marL="0" indent="0" algn="ctr">
              <a:buNone/>
              <a:defRPr sz="1600" i="1"/>
            </a:lvl1pPr>
            <a:lvl2pPr marL="342891" indent="0">
              <a:buNone/>
              <a:defRPr sz="1600"/>
            </a:lvl2pPr>
            <a:lvl3pPr marL="685783" indent="0">
              <a:buNone/>
              <a:defRPr sz="1600"/>
            </a:lvl3pPr>
            <a:lvl4pPr marL="1028674" indent="0">
              <a:buNone/>
              <a:defRPr sz="1600"/>
            </a:lvl4pPr>
            <a:lvl5pPr marL="1371566" indent="0">
              <a:buNone/>
              <a:defRPr sz="1600"/>
            </a:lvl5pPr>
          </a:lstStyle>
          <a:p>
            <a:pPr lvl="0"/>
            <a:r>
              <a:rPr lang="en-US" dirty="0"/>
              <a:t>Click to edit affiliation</a:t>
            </a:r>
          </a:p>
        </p:txBody>
      </p:sp>
    </p:spTree>
    <p:extLst>
      <p:ext uri="{BB962C8B-B14F-4D97-AF65-F5344CB8AC3E}">
        <p14:creationId xmlns:p14="http://schemas.microsoft.com/office/powerpoint/2010/main" val="88230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786384"/>
          </a:xfrm>
        </p:spPr>
        <p:txBody>
          <a:bodyPr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800" y="868680"/>
            <a:ext cx="8788400" cy="374697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CD90-8224-413F-A5C5-11C249D26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3B58-7B72-4A90-9F1B-DE2718A7CB51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Locke et al	ASH 2022	Abstract 259</a:t>
            </a:r>
          </a:p>
        </p:txBody>
      </p:sp>
    </p:spTree>
    <p:extLst>
      <p:ext uri="{BB962C8B-B14F-4D97-AF65-F5344CB8AC3E}">
        <p14:creationId xmlns:p14="http://schemas.microsoft.com/office/powerpoint/2010/main" val="409690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2052" y="868680"/>
            <a:ext cx="4297680" cy="381538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3512" y="868680"/>
            <a:ext cx="4297680" cy="381538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B8D0-0137-498F-A7F0-F0C32CA03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C4A09-B35D-41F1-986B-263DA53F9985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Author et al     Congress Year     Abstract/Presentation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79903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8420" y="868680"/>
            <a:ext cx="8787160" cy="173508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78420" y="2709036"/>
            <a:ext cx="8787160" cy="183303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01A7-2FD4-4B57-B209-C0086148A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E6933-0269-4B76-986A-86F3BAB5941C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Author et al     Congress Year     Abstract/Presentation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7358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11F4-78B8-4BD0-8C58-DD5E7C415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A0039-B1B6-4A5A-932A-9283D28D9CB2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Author et al     Congress Year     Abstract/Presentation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59369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627564"/>
            <a:ext cx="9144000" cy="515937"/>
          </a:xfrm>
          <a:prstGeom prst="rect">
            <a:avLst/>
          </a:prstGeom>
          <a:solidFill>
            <a:srgbClr val="30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0" y="-1"/>
            <a:ext cx="9144000" cy="4950136"/>
          </a:xfrm>
          <a:prstGeom prst="round2SameRect">
            <a:avLst>
              <a:gd name="adj1" fmla="val 0"/>
              <a:gd name="adj2" fmla="val 20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2880" tIns="182880" rIns="18288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967" y="868680"/>
            <a:ext cx="8788400" cy="3828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21018"/>
            <a:ext cx="9144000" cy="2308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4910386"/>
            <a:ext cx="575733" cy="273050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67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B482DD-89D1-42DF-ADD7-34F6575EE2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39" r:id="rId3"/>
    <p:sldLayoutId id="2147483741" r:id="rId4"/>
    <p:sldLayoutId id="2147483742" r:id="rId5"/>
    <p:sldLayoutId id="2147483743" r:id="rId6"/>
  </p:sldLayoutIdLst>
  <p:hf hdr="0" dt="0"/>
  <p:txStyles>
    <p:titleStyle>
      <a:lvl1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2pPr>
      <a:lvl3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3pPr>
      <a:lvl4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4pPr>
      <a:lvl5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5pPr>
      <a:lvl6pPr marL="609585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6pPr>
      <a:lvl7pPr marL="1219170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7pPr>
      <a:lvl8pPr marL="1828754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8pPr>
      <a:lvl9pPr marL="2438339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169329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21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.AppleSystemUIFont"/>
        <a:buChar char="-"/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55112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03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.AppleSystemUIFont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895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812" y="293134"/>
            <a:ext cx="6818376" cy="2028916"/>
          </a:xfrm>
          <a:noFill/>
        </p:spPr>
        <p:txBody>
          <a:bodyPr>
            <a:noAutofit/>
          </a:bodyPr>
          <a:lstStyle/>
          <a:p>
            <a:r>
              <a:rPr lang="en-US" sz="2700" dirty="0"/>
              <a:t>Association of Metabolic Tumor Volume </a:t>
            </a:r>
            <a:br>
              <a:rPr lang="en-US" sz="2700" dirty="0"/>
            </a:br>
            <a:r>
              <a:rPr lang="en-US" sz="2700" dirty="0"/>
              <a:t>and Clinical Outcomes in Second-Line Relapsed/Refractory Large B-Cell Lymphoma Following Axicabtagene Ciloleucel Versus Standard-of-Care Therapy in ZUMA-7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4360" y="3602893"/>
            <a:ext cx="7955280" cy="1024533"/>
          </a:xfrm>
        </p:spPr>
        <p:txBody>
          <a:bodyPr/>
          <a:lstStyle/>
          <a:p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Moffitt Cancer Center, Tampa, FL, USA; 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Vanderbilt University Cancer Center, Nashville, TN, USA; 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Princess Margaret Cancer Centre, University of Toronto, Toronto, Canada; 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University of Paris, Hôpital Saint-Louis, Hemato-Oncology, DMU DHI, Paris, France;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5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University of Lille, Centre Hospitalier Universitaire de Lille, Lille, France;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Memorial Sloan Kettering Cancer Center, New York, NY, USA; 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7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Johns Hopkins School of Medicine, Baltimore, MD, USA; 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Kite, a Gilead Company, Santa Monica, CA, USA;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9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Imaging Endpoints, Scottsdale, AZ, USA; and </a:t>
            </a:r>
            <a:r>
              <a:rPr lang="en-US" sz="1100" i="1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10</a:t>
            </a:r>
            <a:r>
              <a:rPr lang="en-US" sz="11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Amsterdam UMC, University of Amsterdam, Amsterdam, Netherlands, on behalf of HOVON/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LLPC</a:t>
            </a:r>
            <a:endParaRPr lang="en-US" sz="1100" dirty="0">
              <a:latin typeface="+mj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9DF716-ED2D-453C-9BA0-34BE4158E2D2}"/>
              </a:ext>
            </a:extLst>
          </p:cNvPr>
          <p:cNvSpPr txBox="1">
            <a:spLocks/>
          </p:cNvSpPr>
          <p:nvPr/>
        </p:nvSpPr>
        <p:spPr>
          <a:xfrm>
            <a:off x="267702" y="2507743"/>
            <a:ext cx="8608596" cy="102453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marL="4763" indent="0" algn="ctr" defTabSz="683667" rtl="0" fontAlgn="base">
              <a:spcBef>
                <a:spcPct val="0"/>
              </a:spcBef>
              <a:spcAft>
                <a:spcPts val="1351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3" indent="0" algn="ctr" defTabSz="683667" rtl="0" fontAlgn="base">
              <a:spcBef>
                <a:spcPct val="0"/>
              </a:spcBef>
              <a:spcAft>
                <a:spcPts val="1351"/>
              </a:spcAft>
              <a:buClr>
                <a:schemeClr val="accent1"/>
              </a:buClr>
              <a:buFont typeface=".AppleSystemUIFont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50" indent="0" algn="ctr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4" indent="0" algn="ctr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.AppleSystemUIFo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indent="0" algn="ctr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72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47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20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94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Frederick L. Locke, MD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1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Olalekan O. Oluwole, MBBS, MPH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John Kuruvilla, MD, FRCPC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br>
              <a:rPr lang="nl-NL" sz="18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Catherine Thieblemont, MD,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4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Franck Morschhauser, MD,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5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Gilles Salles, MD,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6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br>
              <a:rPr lang="nl-NL" sz="18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Steven P. Rowe, MD,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7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Saran Vardhanabhuti,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Simone Filosto,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Christina To, MD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br>
              <a:rPr lang="nl-NL" sz="18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Paul Cheng, MD,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8,</a:t>
            </a:r>
            <a:r>
              <a:rPr lang="en-US" sz="1800" baseline="30000" dirty="0">
                <a:solidFill>
                  <a:srgbClr val="1D1C1D"/>
                </a:solidFill>
                <a:latin typeface="Slack-Lato"/>
              </a:rPr>
              <a:t>†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Marco Schupp, MD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Ronald Korn, MD,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9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; and Marie José Kersten, MD, PhD</a:t>
            </a:r>
            <a:r>
              <a:rPr lang="nl-NL" sz="1800" baseline="30000" dirty="0">
                <a:effectLst/>
                <a:latin typeface="+mj-lt"/>
                <a:ea typeface="Times New Roman" panose="02020603050405020304" pitchFamily="18" charset="0"/>
              </a:rPr>
              <a:t>10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56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5A1F-0F55-7861-BA4E-44929F0C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sz="2750" dirty="0"/>
              <a:t>Association of MTV With Toxicity in the Axi-Cel Arm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DE1E19-602F-70E0-94B5-A32DA5D3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958794"/>
            <a:ext cx="8788400" cy="742660"/>
          </a:xfrm>
        </p:spPr>
        <p:txBody>
          <a:bodyPr/>
          <a:lstStyle/>
          <a:p>
            <a:r>
              <a:rPr lang="en-US" sz="1400" dirty="0"/>
              <a:t>In the axi-cel arm, median MTV was higher in patients who experienced Grade ≥3 neurologic events or CRS compared with patients who experienced Grade 1-2 or no neurologic events or CRS, respectively</a:t>
            </a:r>
          </a:p>
          <a:p>
            <a:r>
              <a:rPr lang="en-US" sz="1400" dirty="0"/>
              <a:t>No associations of MTV and safety were observed for the SOC arm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DF6B865-FFA2-3815-0245-6A1AB85CC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/>
              <a:t>Axi-cel, axicabtagene ciloleucel; CRS, cytokine release syndrome; MTV, metabolic tumor volume;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50454-8A6E-9ACF-6857-E7A69409F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47BD6-F3AC-F8D8-E7B3-5A1FE8126E57}"/>
              </a:ext>
            </a:extLst>
          </p:cNvPr>
          <p:cNvSpPr txBox="1"/>
          <p:nvPr/>
        </p:nvSpPr>
        <p:spPr>
          <a:xfrm>
            <a:off x="177800" y="1003803"/>
            <a:ext cx="425196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Neurologic Events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38AE2-4F40-42EF-3855-5394CFDDF4BD}"/>
              </a:ext>
            </a:extLst>
          </p:cNvPr>
          <p:cNvSpPr txBox="1"/>
          <p:nvPr/>
        </p:nvSpPr>
        <p:spPr>
          <a:xfrm>
            <a:off x="4699000" y="1003803"/>
            <a:ext cx="425450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3041B-E068-D219-18CD-D136C5E4B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5665" y="1362456"/>
            <a:ext cx="2856230" cy="252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97C96-FF27-C1E9-C5AB-A426E924F2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39348" y="1362456"/>
            <a:ext cx="2856230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8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1DA1-2717-4F0A-AE90-B7C8DFBB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868679"/>
            <a:ext cx="8788400" cy="3815287"/>
          </a:xfrm>
        </p:spPr>
        <p:txBody>
          <a:bodyPr/>
          <a:lstStyle/>
          <a:p>
            <a:pPr>
              <a:spcAft>
                <a:spcPts val="1000"/>
              </a:spcAft>
              <a:tabLst>
                <a:tab pos="1254125" algn="l"/>
              </a:tabLst>
            </a:pPr>
            <a:r>
              <a:rPr lang="en-US" sz="2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our knowledge, this analysis is the first to examine the relation between MTV and clinical outcome in a large, randomized, prospective R/R LBCL study of CAR T-cell therapy </a:t>
            </a:r>
          </a:p>
          <a:p>
            <a:pPr>
              <a:spcAft>
                <a:spcPts val="1000"/>
              </a:spcAft>
              <a:tabLst>
                <a:tab pos="1254125" algn="l"/>
              </a:tabLst>
            </a:pPr>
            <a:r>
              <a:rPr lang="en-US" sz="2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Similar to previous analysis </a:t>
            </a:r>
            <a:r>
              <a:rPr lang="en-US" sz="21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SPD and LDH-based subgroups,</a:t>
            </a:r>
            <a:r>
              <a:rPr lang="en-US" sz="215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axi-cel was superior to SOC for both high and low MTV groups</a:t>
            </a:r>
          </a:p>
          <a:p>
            <a:pPr>
              <a:spcAft>
                <a:spcPts val="1000"/>
              </a:spcAft>
            </a:pPr>
            <a:r>
              <a:rPr lang="en-US" sz="2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While TB per SPD did not seem to impact axi-cel outcomes in ZUMA-7,</a:t>
            </a:r>
            <a:r>
              <a:rPr lang="en-US" sz="215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low MTV was associated with improved outcomes with axi-cel versus high MTV, and rates of Grade ≥3 neurologic events and CRS were associated with higher MTV</a:t>
            </a:r>
          </a:p>
          <a:p>
            <a:pPr>
              <a:spcAft>
                <a:spcPts val="1000"/>
              </a:spcAft>
            </a:pPr>
            <a:r>
              <a:rPr lang="en-US" sz="2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These findings suggest that MTV may be a better prognostic marker than SPD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74E726-FDF8-BC57-C17A-4E4756A03B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613296"/>
            <a:ext cx="9144000" cy="338554"/>
          </a:xfrm>
        </p:spPr>
        <p:txBody>
          <a:bodyPr/>
          <a:lstStyle/>
          <a:p>
            <a:r>
              <a:rPr lang="en-US" sz="800" dirty="0"/>
              <a:t>Axi-cel, axicabtagene ciloleucel; CAR, chimeric antigen receptor; CRS, cytokine release syndrome; LDH, lactate dehydrogenase; MTV, metabolic tumor volume; R/R, relapsed/refractory; SOC, standard of care; </a:t>
            </a:r>
            <a:br>
              <a:rPr lang="en-US" sz="800" dirty="0"/>
            </a:br>
            <a:r>
              <a:rPr lang="en-US" sz="800" dirty="0"/>
              <a:t>SPD, sum of product diameters; TB, tumor burden.</a:t>
            </a:r>
          </a:p>
        </p:txBody>
      </p:sp>
    </p:spTree>
    <p:extLst>
      <p:ext uri="{BB962C8B-B14F-4D97-AF65-F5344CB8AC3E}">
        <p14:creationId xmlns:p14="http://schemas.microsoft.com/office/powerpoint/2010/main" val="355923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2194-A2EC-4BA1-9F4C-6BA41C24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717B8-6B7F-44E6-B2B5-67EB5D7F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868679"/>
            <a:ext cx="3434975" cy="3921609"/>
          </a:xfrm>
        </p:spPr>
        <p:txBody>
          <a:bodyPr/>
          <a:lstStyle/>
          <a:p>
            <a:r>
              <a:rPr lang="en-US" sz="1400" dirty="0">
                <a:latin typeface="+mj-lt"/>
              </a:rPr>
              <a:t>The patients, families, friends, and caregivers</a:t>
            </a:r>
          </a:p>
          <a:p>
            <a:r>
              <a:rPr lang="en-US" sz="1400" dirty="0">
                <a:latin typeface="+mj-lt"/>
              </a:rPr>
              <a:t>The entire ZUMA‑7 study team of investigators, coordinators, and health care staff at each study site</a:t>
            </a:r>
          </a:p>
          <a:p>
            <a:r>
              <a:rPr lang="en-US" sz="1400" dirty="0">
                <a:latin typeface="+mj-lt"/>
              </a:rPr>
              <a:t>Marc Gregory of Imaging Endpoints for assistance with </a:t>
            </a:r>
            <a:r>
              <a:rPr lang="en-US" sz="1400" dirty="0">
                <a:effectLst/>
                <a:ea typeface="Calibri" panose="020F0502020204030204" pitchFamily="34" charset="0"/>
              </a:rPr>
              <a:t>FDG PET-CT scans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Medical writing support was provided by Jennifer Yang, PhD, of Nexus Global Group Science LLC, funded by Kite, a Gilead Company</a:t>
            </a:r>
          </a:p>
          <a:p>
            <a:r>
              <a:rPr lang="en-US" sz="1400" dirty="0"/>
              <a:t>†Current affiliation: US Department of Veterans Affairs; Dr. Cheng was an employee of Kite when the studies reported here were conducted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All employees of Kite, a Gilead Company, involved over the course of the study for their contributions</a:t>
            </a: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E99C-CBAF-463E-823E-DCFC37558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46F4D-8EA3-728E-F152-2744C63BC815}"/>
              </a:ext>
            </a:extLst>
          </p:cNvPr>
          <p:cNvSpPr txBox="1"/>
          <p:nvPr/>
        </p:nvSpPr>
        <p:spPr>
          <a:xfrm>
            <a:off x="4939226" y="3907377"/>
            <a:ext cx="25647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0" u="none" strike="noStrike" baseline="0" dirty="0">
                <a:solidFill>
                  <a:srgbClr val="221E1F"/>
                </a:solidFill>
                <a:latin typeface="+mj-lt"/>
              </a:rPr>
              <a:t>Copies of this presentation obtained through Quick Response Code are for personal use only and may not be reproduced without permission from the author of this presentation.</a:t>
            </a:r>
            <a:endParaRPr lang="en-US" sz="1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DA685-2280-7AD2-E7ED-793BBE220453}"/>
              </a:ext>
            </a:extLst>
          </p:cNvPr>
          <p:cNvSpPr txBox="1"/>
          <p:nvPr/>
        </p:nvSpPr>
        <p:spPr>
          <a:xfrm>
            <a:off x="4412060" y="1166852"/>
            <a:ext cx="3781530" cy="201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2"/>
                </a:solidFill>
              </a:rPr>
              <a:t>ZUMA-7 Global Phase 3 Clinical Trial Sites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B887E84-312E-29A8-0A26-F92E41658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9" b="48578"/>
          <a:stretch/>
        </p:blipFill>
        <p:spPr>
          <a:xfrm>
            <a:off x="3745754" y="1452617"/>
            <a:ext cx="5138271" cy="2091285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B0BD4922-2794-D994-A7AC-8F5BF306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964" y="3663049"/>
            <a:ext cx="1219253" cy="12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34C5-3872-4D57-B4E7-6D18778D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E4C83-48BC-498E-AC61-55096F9D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868680"/>
            <a:ext cx="8788400" cy="350196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1750" b="0" i="0" u="none" strike="noStrike" baseline="0" dirty="0">
                <a:solidFill>
                  <a:srgbClr val="000000"/>
                </a:solidFill>
              </a:rPr>
              <a:t>Axi-cel is a CD19-directed genetically modified autologous T-cell immunotherapy with a CD28 co-stimulatory domain that provides rapid and strong expansion and reprograms T cells to trigger target-specific cytotoxicity of cancer cells</a:t>
            </a:r>
            <a:r>
              <a:rPr lang="en-US" sz="1750" b="0" i="0" u="none" strike="noStrike" baseline="30000" dirty="0">
                <a:solidFill>
                  <a:srgbClr val="000000"/>
                </a:solidFill>
              </a:rPr>
              <a:t>1,2</a:t>
            </a:r>
            <a:endParaRPr lang="en-US" sz="175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750" dirty="0">
                <a:effectLst/>
                <a:ea typeface="Calibri" panose="020F0502020204030204" pitchFamily="34" charset="0"/>
              </a:rPr>
              <a:t>In the Phase 3 randomized ZUMA-7 (NCT03391466) study, axi-cel showed superiority to SOC across common prognostic subgroups, including high TB, as calculated by SPD, and elevated LDH</a:t>
            </a:r>
            <a:r>
              <a:rPr lang="en-US" sz="1750" baseline="30000" dirty="0">
                <a:ea typeface="Calibri" panose="020F0502020204030204" pitchFamily="34" charset="0"/>
              </a:rPr>
              <a:t>3</a:t>
            </a:r>
            <a:r>
              <a:rPr lang="en-US" sz="1750" dirty="0">
                <a:effectLst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r>
              <a:rPr lang="en-US" sz="1750" dirty="0">
                <a:effectLst/>
                <a:ea typeface="Calibri" panose="020F0502020204030204" pitchFamily="34" charset="0"/>
              </a:rPr>
              <a:t>SPD is based on ≤6 target lesions only</a:t>
            </a:r>
            <a:r>
              <a:rPr lang="en-US" sz="1750" baseline="30000" dirty="0">
                <a:ea typeface="Calibri" panose="020F0502020204030204" pitchFamily="34" charset="0"/>
              </a:rPr>
              <a:t>3,4</a:t>
            </a:r>
            <a:r>
              <a:rPr lang="en-US" sz="1750" dirty="0">
                <a:effectLst/>
                <a:ea typeface="Calibri" panose="020F0502020204030204" pitchFamily="34" charset="0"/>
              </a:rPr>
              <a:t> and does not account for non-measured lesions or metabolic activity</a:t>
            </a:r>
          </a:p>
          <a:p>
            <a:pPr>
              <a:spcAft>
                <a:spcPts val="400"/>
              </a:spcAft>
            </a:pPr>
            <a:r>
              <a:rPr lang="en-US" sz="1750" dirty="0">
                <a:effectLst/>
                <a:ea typeface="Calibri" panose="020F0502020204030204" pitchFamily="34" charset="0"/>
              </a:rPr>
              <a:t>TB can also be measured by MTV using FDG PET-CT scans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Though it is not a standardized clinical assessment, MTV has previously been shown to correlate with clinical outcomes of CAR T-cell therapy in 3L R/R LBCL</a:t>
            </a:r>
            <a:r>
              <a:rPr lang="en-US" sz="1600" baseline="30000" dirty="0">
                <a:ea typeface="Calibri" panose="020F0502020204030204" pitchFamily="34" charset="0"/>
              </a:rPr>
              <a:t>5,6</a:t>
            </a:r>
            <a:endParaRPr lang="en-US" sz="1600" baseline="300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750" dirty="0"/>
              <a:t>Here, we present clinical outcomes for patients in ZUMA-7 by MTV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7588F-5E5F-4E96-A02F-69B70BBAF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CBAF2-15BB-B72B-26F3-164ACB32C8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32202"/>
            <a:ext cx="9144000" cy="523220"/>
          </a:xfrm>
        </p:spPr>
        <p:txBody>
          <a:bodyPr/>
          <a:lstStyle/>
          <a:p>
            <a:r>
              <a:rPr lang="en-US" sz="700" b="0" i="0" u="none" strike="noStrike" baseline="0" dirty="0">
                <a:solidFill>
                  <a:srgbClr val="000000"/>
                </a:solidFill>
              </a:rPr>
              <a:t>1. YESCARTA® (axicabtagene ciloleucel) Prescribing information. Kite Pharma, Inc; 2022. 2. Savoldo B, et al. </a:t>
            </a:r>
            <a:r>
              <a:rPr lang="en-US" sz="700" b="0" i="1" u="none" strike="noStrike" baseline="0" dirty="0">
                <a:solidFill>
                  <a:srgbClr val="000000"/>
                </a:solidFill>
              </a:rPr>
              <a:t>J Clin Invest. </a:t>
            </a:r>
            <a:r>
              <a:rPr lang="en-US" sz="700" b="0" u="none" strike="noStrike" baseline="0" dirty="0">
                <a:solidFill>
                  <a:srgbClr val="000000"/>
                </a:solidFill>
              </a:rPr>
              <a:t>2011;121:1822-1826. 3</a:t>
            </a:r>
            <a:r>
              <a:rPr lang="en-US" sz="700" dirty="0"/>
              <a:t>. Locke FL, et al. </a:t>
            </a:r>
            <a:r>
              <a:rPr lang="en-US" sz="700" i="1" dirty="0"/>
              <a:t>J Clin Oncol. </a:t>
            </a:r>
            <a:r>
              <a:rPr lang="en-US" sz="700" dirty="0"/>
              <a:t>2022;40(16_suppl):7565. 4. </a:t>
            </a:r>
            <a:r>
              <a:rPr lang="da-DK" sz="700" b="0" i="0" u="none" strike="noStrike" baseline="0" dirty="0">
                <a:solidFill>
                  <a:srgbClr val="000000"/>
                </a:solidFill>
              </a:rPr>
              <a:t>Cheson BD, et al. </a:t>
            </a:r>
            <a:r>
              <a:rPr lang="da-DK" sz="700" b="0" i="1" u="none" strike="noStrike" baseline="0" dirty="0">
                <a:solidFill>
                  <a:srgbClr val="000000"/>
                </a:solidFill>
              </a:rPr>
              <a:t>J Clin Oncol</a:t>
            </a:r>
            <a:r>
              <a:rPr lang="da-DK" sz="700" b="0" u="none" strike="noStrike" baseline="0" dirty="0">
                <a:solidFill>
                  <a:srgbClr val="000000"/>
                </a:solidFill>
              </a:rPr>
              <a:t>. 2007;25:579-586. 5. </a:t>
            </a:r>
            <a:r>
              <a:rPr lang="da-DK" sz="700" dirty="0">
                <a:solidFill>
                  <a:srgbClr val="000000"/>
                </a:solidFill>
              </a:rPr>
              <a:t>Hong R, et al. </a:t>
            </a:r>
            <a:r>
              <a:rPr lang="da-DK" sz="700" i="1" dirty="0">
                <a:solidFill>
                  <a:srgbClr val="000000"/>
                </a:solidFill>
              </a:rPr>
              <a:t>Front Oncol. </a:t>
            </a:r>
            <a:r>
              <a:rPr lang="da-DK" sz="700" dirty="0">
                <a:solidFill>
                  <a:srgbClr val="000000"/>
                </a:solidFill>
              </a:rPr>
              <a:t>2021;11:713577. 6. Dean EA, et al. </a:t>
            </a:r>
            <a:r>
              <a:rPr lang="da-DK" sz="700" i="1" dirty="0">
                <a:solidFill>
                  <a:srgbClr val="000000"/>
                </a:solidFill>
              </a:rPr>
              <a:t>Blood Adv</a:t>
            </a:r>
            <a:r>
              <a:rPr lang="da-DK" sz="700" dirty="0">
                <a:solidFill>
                  <a:srgbClr val="000000"/>
                </a:solidFill>
              </a:rPr>
              <a:t>. 2020;4:3268-3276.</a:t>
            </a:r>
            <a:endParaRPr lang="en-US" sz="700" dirty="0"/>
          </a:p>
          <a:p>
            <a:pPr>
              <a:defRPr/>
            </a:pPr>
            <a:r>
              <a:rPr lang="en-US" sz="700" dirty="0"/>
              <a:t>3L, third-line; axi-cel, axicabtagene ciloleucel; CAR, chimeric antigen receptor; CR, complete response; FDG PET-CT, </a:t>
            </a:r>
            <a:r>
              <a:rPr lang="en-US" sz="700" dirty="0">
                <a:effectLst/>
                <a:ea typeface="Calibri" panose="020F0502020204030204" pitchFamily="34" charset="0"/>
              </a:rPr>
              <a:t>fluorodeoxyglucose positron emission tomography-computed tomography; </a:t>
            </a:r>
            <a:r>
              <a:rPr lang="en-US" sz="700" dirty="0"/>
              <a:t>LBCL, large B-cell lymphoma; LDH, lactate dehydrogenase; MTV, metabolic tumor volume; ORR, objective response rate; OS, overall survival; R/R, relapsed/refractory; SOC, standard of care; SPD, sum of product diameters; TB, tumor burden.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18955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34C5-3872-4D57-B4E7-6D18778D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sz="2600" dirty="0"/>
              <a:t>ZUMA-7 Study Schema and Endpoints: Axi-Cel Versus SOC as Second-Line Therapy in Patients With R/R LBCL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94234-1FDC-4A44-B3D6-099D1A464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3890021"/>
            <a:ext cx="9144000" cy="1061829"/>
          </a:xfrm>
        </p:spPr>
        <p:txBody>
          <a:bodyPr/>
          <a:lstStyle/>
          <a:p>
            <a:pPr>
              <a:defRPr/>
            </a:pPr>
            <a:r>
              <a:rPr lang="en-US" sz="700" baseline="30000" dirty="0"/>
              <a:t>a</a:t>
            </a:r>
            <a:r>
              <a:rPr lang="en-US" sz="700" dirty="0"/>
              <a:t> Refractory disease was defined as no CR to 1L therapy; relapsed disease was defined as CR followed by biopsy-proven disease relapse ≤12 months from completion of 1L therapy. </a:t>
            </a:r>
            <a:r>
              <a:rPr lang="en-US" sz="700" baseline="30000" dirty="0"/>
              <a:t>b</a:t>
            </a:r>
            <a:r>
              <a:rPr lang="en-US" sz="700" dirty="0"/>
              <a:t> Axi-cel patients underwent leukapheresis followed by conditioning chemotherapy with cyclophosphamide (500 mg/m</a:t>
            </a:r>
            <a:r>
              <a:rPr lang="en-US" sz="700" baseline="30000" dirty="0"/>
              <a:t>2</a:t>
            </a:r>
            <a:r>
              <a:rPr lang="en-US" sz="700" dirty="0"/>
              <a:t>/day) and fludarabine (30 mg/m</a:t>
            </a:r>
            <a:r>
              <a:rPr lang="en-US" sz="700" baseline="30000" dirty="0"/>
              <a:t>2</a:t>
            </a:r>
            <a:r>
              <a:rPr lang="en-US" sz="700" dirty="0"/>
              <a:t>/day) 5, 4, and 3 days before receiving a single axi-cel infusion (target intravenous dose, 2×10</a:t>
            </a:r>
            <a:r>
              <a:rPr lang="en-US" sz="700" baseline="30000" dirty="0"/>
              <a:t>6</a:t>
            </a:r>
            <a:r>
              <a:rPr lang="en-US" sz="700" dirty="0"/>
              <a:t> CAR T cells/kg). </a:t>
            </a:r>
            <a:r>
              <a:rPr lang="en-US" sz="700" baseline="30000" dirty="0"/>
              <a:t>c  </a:t>
            </a:r>
            <a:r>
              <a:rPr lang="en-US" sz="700" dirty="0"/>
              <a:t>Protocol-defined SOC regimens included R-GDP, R-DHAP, R-ICE, or R-ESHAP. </a:t>
            </a:r>
            <a:r>
              <a:rPr lang="en-US" sz="700" baseline="30000" dirty="0"/>
              <a:t>d</a:t>
            </a:r>
            <a:r>
              <a:rPr lang="en-US" sz="700" dirty="0"/>
              <a:t> 56% of patients received subsequent cellular immunotherapy. </a:t>
            </a:r>
            <a:r>
              <a:rPr lang="en-US" sz="700" baseline="30000" dirty="0"/>
              <a:t>e </a:t>
            </a:r>
            <a:r>
              <a:rPr lang="en-US" sz="700" dirty="0"/>
              <a:t>EFS was defined as time from randomization to the earliest date of disease progression per Lugano Classification,</a:t>
            </a:r>
            <a:r>
              <a:rPr lang="en-US" sz="700" baseline="30000" dirty="0"/>
              <a:t>2</a:t>
            </a:r>
            <a:r>
              <a:rPr lang="en-US" sz="700" dirty="0"/>
              <a:t> commencement of new lymphoma therapy, or death from any cause. </a:t>
            </a:r>
          </a:p>
          <a:p>
            <a:pPr>
              <a:defRPr/>
            </a:pPr>
            <a:r>
              <a:rPr lang="en-US" sz="700" dirty="0"/>
              <a:t>1. Swerdlow SH, et al. </a:t>
            </a:r>
            <a:r>
              <a:rPr lang="en-US" sz="700" i="1" dirty="0"/>
              <a:t>Blood. </a:t>
            </a:r>
            <a:r>
              <a:rPr lang="en-US" sz="700" dirty="0"/>
              <a:t>2016;127:2375-2390. 2. Cheson BD, et al. </a:t>
            </a:r>
            <a:r>
              <a:rPr lang="en-US" sz="700" i="1" dirty="0"/>
              <a:t>J Clin Oncol. </a:t>
            </a:r>
            <a:r>
              <a:rPr lang="en-US" sz="700" dirty="0"/>
              <a:t>2014;32:3059-3068.</a:t>
            </a:r>
          </a:p>
          <a:p>
            <a:pPr>
              <a:defRPr/>
            </a:pPr>
            <a:r>
              <a:rPr lang="en-US" sz="700" dirty="0"/>
              <a:t>1L, first‑line; axi‑cel, axicabtagene ciloleucel; CAR, chimeric antigen receptor; CR, complete response; EFS, event‑free survival; HDT‑ASCT, high‑dose chemoimmunotherapy and autologous stem cell transplantation; LBCL, large B‑cell lymphoma; LTFU, long‑term follow‑up; mo, month; ORR, objective response rate; OS, overall survival; PFS, progression-free survival; PR, partial response; PRO, patient‑reported outcome; R‑DHAP, rituximab, dexamethasone, cytarabine, and cisplatin; R‑ESHAP, rituximab, etoposide, methylprednisolone, cytarabine, and cisplatin; R‑GDP, rituximab, gemcitabine, cisplatin, and dexamethasone; R‑ICE, rituximab, ifosfamide, carboplatin, and etoposide phosphate; R/R, relapsed/refractory; sAAIPI, second‑line age‑adjusted International Prognostic Index; SOC, standard of care; y,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7588F-5E5F-4E96-A02F-69B70BBAF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B51120BA-25BC-4E8F-BD2A-3F4EC1519531}"/>
              </a:ext>
            </a:extLst>
          </p:cNvPr>
          <p:cNvSpPr/>
          <p:nvPr/>
        </p:nvSpPr>
        <p:spPr>
          <a:xfrm>
            <a:off x="4555972" y="1566291"/>
            <a:ext cx="1806749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35">
            <a:extLst>
              <a:ext uri="{FF2B5EF4-FFF2-40B4-BE49-F238E27FC236}">
                <a16:creationId xmlns:a16="http://schemas.microsoft.com/office/drawing/2014/main" id="{257A95A7-DC68-45AE-864B-91F59CF2F162}"/>
              </a:ext>
            </a:extLst>
          </p:cNvPr>
          <p:cNvSpPr/>
          <p:nvPr/>
        </p:nvSpPr>
        <p:spPr>
          <a:xfrm>
            <a:off x="4052601" y="1572946"/>
            <a:ext cx="234881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35">
            <a:extLst>
              <a:ext uri="{FF2B5EF4-FFF2-40B4-BE49-F238E27FC236}">
                <a16:creationId xmlns:a16="http://schemas.microsoft.com/office/drawing/2014/main" id="{D4144F4E-1627-4CB1-9676-A71ACE32CCCB}"/>
              </a:ext>
            </a:extLst>
          </p:cNvPr>
          <p:cNvSpPr/>
          <p:nvPr/>
        </p:nvSpPr>
        <p:spPr>
          <a:xfrm>
            <a:off x="4072789" y="3091725"/>
            <a:ext cx="232162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99A5F9-3511-4F84-9566-E78B3405E414}"/>
              </a:ext>
            </a:extLst>
          </p:cNvPr>
          <p:cNvSpPr/>
          <p:nvPr/>
        </p:nvSpPr>
        <p:spPr>
          <a:xfrm>
            <a:off x="4552877" y="3183638"/>
            <a:ext cx="239902" cy="144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84FF5-4560-49A4-BFAA-0DD55655695C}"/>
              </a:ext>
            </a:extLst>
          </p:cNvPr>
          <p:cNvSpPr/>
          <p:nvPr/>
        </p:nvSpPr>
        <p:spPr>
          <a:xfrm rot="5400000">
            <a:off x="4366359" y="3108599"/>
            <a:ext cx="782603" cy="128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4EA417-5782-4ED9-BF02-26AF59328343}"/>
              </a:ext>
            </a:extLst>
          </p:cNvPr>
          <p:cNvGrpSpPr/>
          <p:nvPr/>
        </p:nvGrpSpPr>
        <p:grpSpPr>
          <a:xfrm>
            <a:off x="1900198" y="1620356"/>
            <a:ext cx="606529" cy="1863645"/>
            <a:chOff x="3282448" y="1516131"/>
            <a:chExt cx="997020" cy="2484860"/>
          </a:xfrm>
        </p:grpSpPr>
        <p:sp>
          <p:nvSpPr>
            <p:cNvPr id="13" name="Right Arrow 32">
              <a:extLst>
                <a:ext uri="{FF2B5EF4-FFF2-40B4-BE49-F238E27FC236}">
                  <a16:creationId xmlns:a16="http://schemas.microsoft.com/office/drawing/2014/main" id="{95C5C048-4D54-495C-BD9D-A43E74DD29BE}"/>
                </a:ext>
              </a:extLst>
            </p:cNvPr>
            <p:cNvSpPr/>
            <p:nvPr/>
          </p:nvSpPr>
          <p:spPr>
            <a:xfrm>
              <a:off x="3730829" y="3552935"/>
              <a:ext cx="548639" cy="448056"/>
            </a:xfrm>
            <a:prstGeom prst="rightArrow">
              <a:avLst>
                <a:gd name="adj1" fmla="val 37537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BAB9B7-1F5C-4D74-82BF-2431A4AAA2F9}"/>
                </a:ext>
              </a:extLst>
            </p:cNvPr>
            <p:cNvSpPr/>
            <p:nvPr/>
          </p:nvSpPr>
          <p:spPr>
            <a:xfrm>
              <a:off x="3282448" y="2615366"/>
              <a:ext cx="601241" cy="1921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C4673D-D3E4-4EC8-993E-046EA8962390}"/>
                </a:ext>
              </a:extLst>
            </p:cNvPr>
            <p:cNvSpPr/>
            <p:nvPr/>
          </p:nvSpPr>
          <p:spPr>
            <a:xfrm rot="5400000">
              <a:off x="2717772" y="2655494"/>
              <a:ext cx="2194560" cy="205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ight Arrow 35">
              <a:extLst>
                <a:ext uri="{FF2B5EF4-FFF2-40B4-BE49-F238E27FC236}">
                  <a16:creationId xmlns:a16="http://schemas.microsoft.com/office/drawing/2014/main" id="{250899CF-F63C-4D02-9E65-3ECD5AB842CA}"/>
                </a:ext>
              </a:extLst>
            </p:cNvPr>
            <p:cNvSpPr/>
            <p:nvPr/>
          </p:nvSpPr>
          <p:spPr>
            <a:xfrm>
              <a:off x="3730829" y="1516131"/>
              <a:ext cx="548639" cy="448056"/>
            </a:xfrm>
            <a:prstGeom prst="rightArrow">
              <a:avLst>
                <a:gd name="adj1" fmla="val 37537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2A01628-42C2-4F7A-A938-BEAE44D55000}"/>
              </a:ext>
            </a:extLst>
          </p:cNvPr>
          <p:cNvSpPr txBox="1">
            <a:spLocks/>
          </p:cNvSpPr>
          <p:nvPr/>
        </p:nvSpPr>
        <p:spPr bwMode="auto">
          <a:xfrm>
            <a:off x="1712267" y="1742837"/>
            <a:ext cx="320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834E95-827A-407A-AB7B-FE6DE1703C1E}"/>
              </a:ext>
            </a:extLst>
          </p:cNvPr>
          <p:cNvSpPr/>
          <p:nvPr/>
        </p:nvSpPr>
        <p:spPr>
          <a:xfrm>
            <a:off x="2512646" y="2578692"/>
            <a:ext cx="1555846" cy="300171"/>
          </a:xfrm>
          <a:prstGeom prst="rect">
            <a:avLst/>
          </a:prstGeom>
          <a:solidFill>
            <a:srgbClr val="BF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1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SOC (N=179)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99069-4D6F-4750-984D-7D77D7ABF3F0}"/>
              </a:ext>
            </a:extLst>
          </p:cNvPr>
          <p:cNvSpPr/>
          <p:nvPr/>
        </p:nvSpPr>
        <p:spPr>
          <a:xfrm>
            <a:off x="2513213" y="1355960"/>
            <a:ext cx="1530628" cy="864833"/>
          </a:xfrm>
          <a:prstGeom prst="rect">
            <a:avLst/>
          </a:prstGeom>
          <a:solidFill>
            <a:srgbClr val="198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1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Axi-Cel (N=180)</a:t>
            </a:r>
          </a:p>
          <a:p>
            <a:pPr algn="ctr" defTabSz="685800"/>
            <a:r>
              <a:rPr lang="en-US" sz="10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Conditioning Chemotherapy + Axi‐Cel</a:t>
            </a:r>
            <a:r>
              <a:rPr lang="en-US" sz="1050" baseline="30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C7440F-8226-4624-8E44-DE00BBB7C7DC}"/>
              </a:ext>
            </a:extLst>
          </p:cNvPr>
          <p:cNvSpPr/>
          <p:nvPr/>
        </p:nvSpPr>
        <p:spPr>
          <a:xfrm>
            <a:off x="1994157" y="1869230"/>
            <a:ext cx="262051" cy="1365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1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1:1 Randomization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0CC06A-872B-44A7-9A0F-848AB62BC72D}"/>
              </a:ext>
            </a:extLst>
          </p:cNvPr>
          <p:cNvSpPr/>
          <p:nvPr/>
        </p:nvSpPr>
        <p:spPr>
          <a:xfrm>
            <a:off x="4306946" y="1039906"/>
            <a:ext cx="232162" cy="2799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Initial Disease Assessment (Day 50)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EA0AD5-3C85-4FD8-922B-260113EEC970}"/>
              </a:ext>
            </a:extLst>
          </p:cNvPr>
          <p:cNvSpPr/>
          <p:nvPr/>
        </p:nvSpPr>
        <p:spPr>
          <a:xfrm>
            <a:off x="5020952" y="2556717"/>
            <a:ext cx="1097046" cy="591241"/>
          </a:xfrm>
          <a:prstGeom prst="rect">
            <a:avLst/>
          </a:prstGeom>
          <a:solidFill>
            <a:srgbClr val="BF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Responders </a:t>
            </a:r>
          </a:p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(CR or PR)</a:t>
            </a:r>
          </a:p>
          <a:p>
            <a:pPr algn="ctr" defTabSz="685800"/>
            <a:r>
              <a:rPr lang="en-US" sz="1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Proceed to HDT‐ASCT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E0788-801E-4CE1-955B-31BF8DF049ED}"/>
              </a:ext>
            </a:extLst>
          </p:cNvPr>
          <p:cNvSpPr/>
          <p:nvPr/>
        </p:nvSpPr>
        <p:spPr>
          <a:xfrm>
            <a:off x="5028212" y="3216607"/>
            <a:ext cx="1097046" cy="6230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Nonresponders </a:t>
            </a:r>
          </a:p>
          <a:p>
            <a:pPr algn="ctr" defTabSz="685800"/>
            <a:r>
              <a:rPr lang="en-US" sz="1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Additional Treatment Off Protocol</a:t>
            </a:r>
          </a:p>
        </p:txBody>
      </p:sp>
      <p:sp>
        <p:nvSpPr>
          <p:cNvPr id="24" name="Right Arrow 35">
            <a:extLst>
              <a:ext uri="{FF2B5EF4-FFF2-40B4-BE49-F238E27FC236}">
                <a16:creationId xmlns:a16="http://schemas.microsoft.com/office/drawing/2014/main" id="{CD8015A8-9BD2-484D-ADAE-A3A0DF9612AF}"/>
              </a:ext>
            </a:extLst>
          </p:cNvPr>
          <p:cNvSpPr/>
          <p:nvPr/>
        </p:nvSpPr>
        <p:spPr>
          <a:xfrm>
            <a:off x="4693652" y="2676315"/>
            <a:ext cx="320040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35">
            <a:extLst>
              <a:ext uri="{FF2B5EF4-FFF2-40B4-BE49-F238E27FC236}">
                <a16:creationId xmlns:a16="http://schemas.microsoft.com/office/drawing/2014/main" id="{D21C52A9-09B4-497C-A8D1-7809C8FC6B83}"/>
              </a:ext>
            </a:extLst>
          </p:cNvPr>
          <p:cNvSpPr/>
          <p:nvPr/>
        </p:nvSpPr>
        <p:spPr>
          <a:xfrm>
            <a:off x="4693652" y="3414818"/>
            <a:ext cx="320040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F45BBF-C58A-42EE-B93F-A06325140C0E}"/>
              </a:ext>
            </a:extLst>
          </p:cNvPr>
          <p:cNvSpPr/>
          <p:nvPr/>
        </p:nvSpPr>
        <p:spPr>
          <a:xfrm>
            <a:off x="68557" y="1065616"/>
            <a:ext cx="1809993" cy="26965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27432" tIns="91440" rIns="18288" bIns="91440" anchor="t" anchorCtr="0">
            <a:noAutofit/>
          </a:bodyPr>
          <a:lstStyle/>
          <a:p>
            <a:pPr algn="ctr" defTabSz="514350">
              <a:lnSpc>
                <a:spcPct val="80000"/>
              </a:lnSpc>
              <a:defRPr/>
            </a:pPr>
            <a:r>
              <a:rPr lang="en-US" sz="1200" b="1" dirty="0">
                <a:latin typeface="+mj-lt"/>
                <a:ea typeface="Helvetica" charset="0"/>
                <a:cs typeface="Arial" panose="020B0604020202020204" pitchFamily="34" charset="0"/>
              </a:rPr>
              <a:t>R/R LBCL</a:t>
            </a:r>
          </a:p>
          <a:p>
            <a:pPr algn="ctr" defTabSz="514350">
              <a:lnSpc>
                <a:spcPct val="80000"/>
              </a:lnSpc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77 sites</a:t>
            </a:r>
          </a:p>
          <a:p>
            <a:pPr algn="ctr" defTabSz="514350">
              <a:defRPr/>
            </a:pPr>
            <a:endParaRPr lang="en-US" sz="400" b="1" dirty="0">
              <a:latin typeface="+mj-lt"/>
              <a:ea typeface="Helvetica" charset="0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100" b="1" dirty="0">
                <a:latin typeface="+mj-lt"/>
                <a:ea typeface="Helvetica" charset="0"/>
                <a:cs typeface="Arial" panose="020B0604020202020204" pitchFamily="34" charset="0"/>
              </a:rPr>
              <a:t>Key Eligibility: 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Aged ≥18 y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LBCL</a:t>
            </a:r>
            <a:r>
              <a:rPr lang="en-US" sz="1100" baseline="30000" dirty="0">
                <a:latin typeface="+mj-lt"/>
                <a:ea typeface="Helvetica" charset="0"/>
                <a:cs typeface="Arial" panose="020B0604020202020204" pitchFamily="34" charset="0"/>
              </a:rPr>
              <a:t>1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R/R ≤12 mo of 1L therapy</a:t>
            </a:r>
            <a:r>
              <a:rPr lang="en-US" sz="1100" baseline="30000" dirty="0">
                <a:latin typeface="+mj-lt"/>
                <a:ea typeface="Helvetica" charset="0"/>
                <a:cs typeface="Arial" panose="020B0604020202020204" pitchFamily="34" charset="0"/>
              </a:rPr>
              <a:t>a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Intended to proceed to HDT‐ASCT</a:t>
            </a:r>
          </a:p>
          <a:p>
            <a:pPr defTabSz="514350">
              <a:defRPr/>
            </a:pPr>
            <a:endParaRPr lang="en-US" sz="700" b="1" dirty="0">
              <a:latin typeface="+mj-lt"/>
              <a:ea typeface="Helvetica" charset="0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100" b="1" dirty="0">
                <a:latin typeface="+mj-lt"/>
                <a:ea typeface="Helvetica" charset="0"/>
                <a:cs typeface="Arial" panose="020B0604020202020204" pitchFamily="34" charset="0"/>
              </a:rPr>
              <a:t>Stratification: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Response to 1L therapy 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sAAIPI</a:t>
            </a:r>
          </a:p>
          <a:p>
            <a:pPr defTabSz="514350">
              <a:defRPr/>
            </a:pPr>
            <a:endParaRPr lang="en-US" sz="700" b="1" dirty="0">
              <a:latin typeface="+mj-lt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Optional Steroid-Only Bridging (No Chemotherapy)</a:t>
            </a:r>
          </a:p>
        </p:txBody>
      </p:sp>
      <p:sp>
        <p:nvSpPr>
          <p:cNvPr id="27" name="Right Arrow 35">
            <a:extLst>
              <a:ext uri="{FF2B5EF4-FFF2-40B4-BE49-F238E27FC236}">
                <a16:creationId xmlns:a16="http://schemas.microsoft.com/office/drawing/2014/main" id="{A0530B6D-AACB-4FB6-8B75-F1936919B240}"/>
              </a:ext>
            </a:extLst>
          </p:cNvPr>
          <p:cNvSpPr/>
          <p:nvPr/>
        </p:nvSpPr>
        <p:spPr>
          <a:xfrm>
            <a:off x="6123273" y="3012357"/>
            <a:ext cx="249149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74CA84-EBFA-4FF1-B37B-C3EA5E2EB16C}"/>
              </a:ext>
            </a:extLst>
          </p:cNvPr>
          <p:cNvSpPr/>
          <p:nvPr/>
        </p:nvSpPr>
        <p:spPr>
          <a:xfrm>
            <a:off x="2512646" y="2898019"/>
            <a:ext cx="500936" cy="365760"/>
          </a:xfrm>
          <a:prstGeom prst="rect">
            <a:avLst/>
          </a:prstGeom>
          <a:solidFill>
            <a:srgbClr val="BF23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Cycle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8EF96B-2723-4055-8A9B-4074AF5363AD}"/>
              </a:ext>
            </a:extLst>
          </p:cNvPr>
          <p:cNvSpPr/>
          <p:nvPr/>
        </p:nvSpPr>
        <p:spPr>
          <a:xfrm>
            <a:off x="3036419" y="2898019"/>
            <a:ext cx="500936" cy="365760"/>
          </a:xfrm>
          <a:prstGeom prst="rect">
            <a:avLst/>
          </a:prstGeom>
          <a:solidFill>
            <a:srgbClr val="BF23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Cycle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0E24DB-BB17-46C4-B62F-0DE490C85CF4}"/>
              </a:ext>
            </a:extLst>
          </p:cNvPr>
          <p:cNvSpPr/>
          <p:nvPr/>
        </p:nvSpPr>
        <p:spPr>
          <a:xfrm>
            <a:off x="3560192" y="2898019"/>
            <a:ext cx="508300" cy="365760"/>
          </a:xfrm>
          <a:prstGeom prst="rect">
            <a:avLst/>
          </a:prstGeom>
          <a:solidFill>
            <a:srgbClr val="BF23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Cycle 3</a:t>
            </a:r>
          </a:p>
          <a:p>
            <a:pPr algn="ctr" defTabSz="685800"/>
            <a:r>
              <a:rPr lang="en-US" sz="6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(Optional)</a:t>
            </a:r>
            <a:endParaRPr lang="en-US" sz="105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157500-0C05-42F1-AD5C-949A4A793206}"/>
              </a:ext>
            </a:extLst>
          </p:cNvPr>
          <p:cNvSpPr/>
          <p:nvPr/>
        </p:nvSpPr>
        <p:spPr>
          <a:xfrm>
            <a:off x="2512646" y="3284754"/>
            <a:ext cx="1555846" cy="550613"/>
          </a:xfrm>
          <a:prstGeom prst="rect">
            <a:avLst/>
          </a:prstGeom>
          <a:solidFill>
            <a:srgbClr val="BF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Investigator-Selected Platinum‐Based Chemoimmunotherapy</a:t>
            </a:r>
            <a:r>
              <a:rPr lang="en-US" sz="1050" baseline="30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</a:t>
            </a:r>
            <a:endParaRPr lang="en-US" sz="105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BD4084-F459-4CF7-A2CD-B59BB88ED488}"/>
              </a:ext>
            </a:extLst>
          </p:cNvPr>
          <p:cNvSpPr/>
          <p:nvPr/>
        </p:nvSpPr>
        <p:spPr>
          <a:xfrm>
            <a:off x="7044033" y="1039906"/>
            <a:ext cx="236257" cy="2799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LTFU Assessment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9B2E69-8095-42B5-90AF-C665E0A153E3}"/>
              </a:ext>
            </a:extLst>
          </p:cNvPr>
          <p:cNvSpPr/>
          <p:nvPr/>
        </p:nvSpPr>
        <p:spPr>
          <a:xfrm>
            <a:off x="6370749" y="1037461"/>
            <a:ext cx="235291" cy="2799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Day 100 Assessment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2F4EF5-71EA-4F04-9920-5510106B0FFA}"/>
              </a:ext>
            </a:extLst>
          </p:cNvPr>
          <p:cNvSpPr/>
          <p:nvPr/>
        </p:nvSpPr>
        <p:spPr>
          <a:xfrm>
            <a:off x="6707391" y="1039908"/>
            <a:ext cx="235291" cy="2799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Day 150 Assessment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7C742B-E973-49C2-92E8-F46D5B086491}"/>
              </a:ext>
            </a:extLst>
          </p:cNvPr>
          <p:cNvSpPr/>
          <p:nvPr/>
        </p:nvSpPr>
        <p:spPr>
          <a:xfrm>
            <a:off x="7419602" y="1357948"/>
            <a:ext cx="1591719" cy="2477419"/>
          </a:xfrm>
          <a:prstGeom prst="rect">
            <a:avLst/>
          </a:prstGeom>
          <a:solidFill>
            <a:srgbClr val="D7D8D8"/>
          </a:solidFill>
          <a:effectLst/>
        </p:spPr>
        <p:txBody>
          <a:bodyPr wrap="square" lIns="73152" tIns="45720" rIns="45720" bIns="91440" anchor="t" anchorCtr="0">
            <a:noAutofit/>
          </a:bodyPr>
          <a:lstStyle/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Primary Endpoint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EFS</a:t>
            </a:r>
            <a:r>
              <a:rPr lang="en-US" sz="1100" baseline="30000" dirty="0">
                <a:latin typeface="+mj-lt"/>
                <a:cs typeface="Arial" panose="020B0604020202020204" pitchFamily="34" charset="0"/>
              </a:rPr>
              <a:t>d</a:t>
            </a:r>
            <a:r>
              <a:rPr lang="en-US" sz="1100" dirty="0">
                <a:latin typeface="+mj-lt"/>
                <a:cs typeface="Arial" panose="020B0604020202020204" pitchFamily="34" charset="0"/>
              </a:rPr>
              <a:t> by blinded central review</a:t>
            </a:r>
            <a:endParaRPr lang="en-US" sz="1100" b="1" dirty="0">
              <a:latin typeface="+mj-lt"/>
              <a:cs typeface="Arial" panose="020B0604020202020204" pitchFamily="34" charset="0"/>
            </a:endParaRPr>
          </a:p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Key Secondary Endpoints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ORR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OS</a:t>
            </a:r>
            <a:endParaRPr lang="en-US" sz="1100" b="1" dirty="0">
              <a:latin typeface="+mj-lt"/>
              <a:cs typeface="Arial" panose="020B0604020202020204" pitchFamily="34" charset="0"/>
            </a:endParaRPr>
          </a:p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Secondary Endpoints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PFS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Safety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PROs</a:t>
            </a:r>
            <a:endParaRPr lang="en-US" sz="1100" b="1" dirty="0">
              <a:latin typeface="+mj-lt"/>
              <a:cs typeface="Arial" panose="020B0604020202020204" pitchFamily="34" charset="0"/>
            </a:endParaRPr>
          </a:p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No Protocol-Specified Crossover</a:t>
            </a:r>
          </a:p>
        </p:txBody>
      </p:sp>
    </p:spTree>
    <p:extLst>
      <p:ext uri="{BB962C8B-B14F-4D97-AF65-F5344CB8AC3E}">
        <p14:creationId xmlns:p14="http://schemas.microsoft.com/office/powerpoint/2010/main" val="201200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EDFE-B8D8-4DDF-8399-5425434D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Measurement of MTV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682A-EF7B-4477-B996-43A3D395D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275" marR="0" indent="-168275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MTV was obtained from the attenuation-corrected whole-body FDG PET scans performed at screening</a:t>
            </a:r>
          </a:p>
          <a:p>
            <a:pPr marL="171450" indent="-17145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Whole tumor volumes of interest were placed on tumors using a predefined, semiautomated approach</a:t>
            </a:r>
            <a:r>
              <a:rPr lang="en-US" baseline="30000" dirty="0">
                <a:effectLst/>
                <a:latin typeface="+mj-lt"/>
                <a:ea typeface="Calibri" panose="020F0502020204030204" pitchFamily="34" charset="0"/>
              </a:rPr>
              <a:t>a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Subsequent radiology-defined adjustments of volumes of interest placement were conducted</a:t>
            </a: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MTV was calculated as the number of voxels with SUV measurements between 41%-100% of tumor SUV</a:t>
            </a:r>
            <a:r>
              <a:rPr lang="en-US" baseline="-25000" dirty="0">
                <a:effectLst/>
                <a:latin typeface="+mj-lt"/>
                <a:ea typeface="Calibri" panose="020F0502020204030204" pitchFamily="34" charset="0"/>
              </a:rPr>
              <a:t>max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 and reported as MTV</a:t>
            </a:r>
            <a:r>
              <a:rPr lang="en-US" baseline="-25000" dirty="0">
                <a:effectLst/>
                <a:latin typeface="+mj-lt"/>
                <a:ea typeface="Calibri" panose="020F0502020204030204" pitchFamily="34" charset="0"/>
              </a:rPr>
              <a:t>total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 (mL) per patient  </a:t>
            </a: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Associations between MTV and baseline characteristics or clinical outcomes were assessed descriptively (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</a:rPr>
              <a:t>P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&lt;.05 was considered significant) 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F22F7-CF63-4A3A-9B1E-61C7EA394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851FD-D59A-639D-D971-59A3C3D279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93757"/>
            <a:ext cx="9144000" cy="461665"/>
          </a:xfrm>
        </p:spPr>
        <p:txBody>
          <a:bodyPr/>
          <a:lstStyle/>
          <a:p>
            <a:r>
              <a:rPr lang="en-US" sz="800" b="0" i="0" u="none" strike="noStrike" baseline="30000" dirty="0">
                <a:solidFill>
                  <a:srgbClr val="000000"/>
                </a:solidFill>
              </a:rPr>
              <a:t>a</a:t>
            </a:r>
            <a:r>
              <a:rPr lang="en-US" sz="800" b="0" i="0" u="none" strike="noStrike" dirty="0">
                <a:solidFill>
                  <a:srgbClr val="000000"/>
                </a:solidFill>
              </a:rPr>
              <a:t> Semiautomated approach included semiautomated placement of outlines around regions of abnormal FDG uptake greater than normal liver (visual Deauville score &gt;3) followed by manual adjustments of the lesion contours by the PET radiologist to ensure the inclusion of the entire tumor lesion(s) and/or exclude non-tumorous/normal tissue regions.</a:t>
            </a:r>
            <a:endParaRPr lang="en-US" sz="800" b="0" i="0" u="none" strike="noStrike" baseline="30000" dirty="0">
              <a:solidFill>
                <a:srgbClr val="000000"/>
              </a:solidFill>
            </a:endParaRPr>
          </a:p>
          <a:p>
            <a:r>
              <a:rPr lang="en-US" sz="800" b="0" i="0" u="none" strike="noStrike" baseline="0" dirty="0">
                <a:solidFill>
                  <a:srgbClr val="000000"/>
                </a:solidFill>
              </a:rPr>
              <a:t>FDG, </a:t>
            </a:r>
            <a:r>
              <a:rPr lang="en-US" sz="800" dirty="0">
                <a:ea typeface="Calibri" panose="020F0502020204030204" pitchFamily="34" charset="0"/>
              </a:rPr>
              <a:t>fluorodeoxyglucose; </a:t>
            </a:r>
            <a:r>
              <a:rPr lang="en-US" sz="800" dirty="0">
                <a:effectLst/>
                <a:ea typeface="Calibri" panose="020F0502020204030204" pitchFamily="34" charset="0"/>
              </a:rPr>
              <a:t>MTV, metabolic tumor volume; </a:t>
            </a:r>
            <a:r>
              <a:rPr lang="en-US" sz="800" dirty="0">
                <a:solidFill>
                  <a:srgbClr val="000000"/>
                </a:solidFill>
              </a:rPr>
              <a:t>PET, </a:t>
            </a:r>
            <a:r>
              <a:rPr lang="en-US" sz="800" dirty="0">
                <a:ea typeface="Calibri" panose="020F0502020204030204" pitchFamily="34" charset="0"/>
              </a:rPr>
              <a:t>positron emission tomography; SUV</a:t>
            </a:r>
            <a:r>
              <a:rPr lang="en-US" sz="800" dirty="0">
                <a:effectLst/>
                <a:ea typeface="Calibri" panose="020F0502020204030204" pitchFamily="34" charset="0"/>
              </a:rPr>
              <a:t>, standardized uptake value</a:t>
            </a:r>
            <a:r>
              <a:rPr lang="en-US" sz="800" dirty="0">
                <a:ea typeface="Calibri" panose="020F0502020204030204" pitchFamily="34" charset="0"/>
              </a:rPr>
              <a:t>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88797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13A8-3B9B-4FF0-BEEB-B272AA0B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82880"/>
          <a:lstStyle/>
          <a:p>
            <a:r>
              <a:rPr lang="en-US" dirty="0"/>
              <a:t>Baseline MTV by Treatment Arm and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70CD6-4999-4416-ABD6-0B0A6246C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536352"/>
            <a:ext cx="9144000" cy="415498"/>
          </a:xfrm>
        </p:spPr>
        <p:txBody>
          <a:bodyPr/>
          <a:lstStyle/>
          <a:p>
            <a:pPr>
              <a:defRPr/>
            </a:pPr>
            <a:r>
              <a:rPr lang="en-US" sz="700" baseline="30000" dirty="0"/>
              <a:t>a </a:t>
            </a:r>
            <a:r>
              <a:rPr lang="en-US" sz="700" dirty="0"/>
              <a:t>n was defined as the number of patients with available MTV data; N was defined as the number of patients in the baseline characteristic cohort.</a:t>
            </a:r>
            <a:r>
              <a:rPr lang="en-US" sz="700" baseline="30000" dirty="0"/>
              <a:t> b</a:t>
            </a:r>
            <a:r>
              <a:rPr lang="en-US" sz="700" dirty="0"/>
              <a:t> LDH was quantified at each local clinical laboratory and reported as elevated (≥reference range) or normal (&lt;reference range). </a:t>
            </a:r>
            <a:r>
              <a:rPr lang="en-US" sz="700" baseline="30000" dirty="0"/>
              <a:t>c</a:t>
            </a:r>
            <a:r>
              <a:rPr lang="en-US" sz="700" dirty="0"/>
              <a:t> H-score was calculated by the percentage of positive tumor cells (0-100) multiplied by the stain intensity (1-3). Median CD19 H-score was 150. </a:t>
            </a:r>
            <a:r>
              <a:rPr lang="en-US" sz="700" baseline="30000" dirty="0"/>
              <a:t>d</a:t>
            </a:r>
            <a:r>
              <a:rPr lang="en-US" sz="700" dirty="0"/>
              <a:t> CD19 IHC was measured using a validated assay at NeoGeonomics.</a:t>
            </a:r>
            <a:endParaRPr lang="en-US" sz="700" baseline="30000" dirty="0"/>
          </a:p>
          <a:p>
            <a:pPr>
              <a:defRPr/>
            </a:pPr>
            <a:r>
              <a:rPr lang="en-US" sz="700" dirty="0"/>
              <a:t>1L, first-line; axi-cel, axicabtagene ciloleucel; GCB, germinal center B-cell─like; HGBL, high-grade B-cell lymphoma; IHC, immunohistochemistry; LDH, lactate dehydrogenase; mo, month; MTV, metabolic tumor volume;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AA9D-AA8B-4C22-BB07-BC8DC9C2A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22D126-2B0F-0141-8F7F-A530A347E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28697"/>
              </p:ext>
            </p:extLst>
          </p:nvPr>
        </p:nvGraphicFramePr>
        <p:xfrm>
          <a:off x="221158" y="1029617"/>
          <a:ext cx="4240537" cy="32515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33089">
                  <a:extLst>
                    <a:ext uri="{9D8B030D-6E8A-4147-A177-3AD203B41FA5}">
                      <a16:colId xmlns:a16="http://schemas.microsoft.com/office/drawing/2014/main" val="1916807986"/>
                    </a:ext>
                  </a:extLst>
                </a:gridCol>
                <a:gridCol w="753882">
                  <a:extLst>
                    <a:ext uri="{9D8B030D-6E8A-4147-A177-3AD203B41FA5}">
                      <a16:colId xmlns:a16="http://schemas.microsoft.com/office/drawing/2014/main" val="2150114809"/>
                    </a:ext>
                  </a:extLst>
                </a:gridCol>
                <a:gridCol w="1853566">
                  <a:extLst>
                    <a:ext uri="{9D8B030D-6E8A-4147-A177-3AD203B41FA5}">
                      <a16:colId xmlns:a16="http://schemas.microsoft.com/office/drawing/2014/main" val="4173884552"/>
                    </a:ext>
                  </a:extLst>
                </a:gridCol>
              </a:tblGrid>
              <a:tr h="2560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Arm or Characteristic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n/N</a:t>
                      </a:r>
                      <a:r>
                        <a:rPr lang="en-US" sz="12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Median MTV (range), mL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75402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 arm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166269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Axi-cel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176/180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228.10 (2.3-16,669.3)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31064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165/179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231.90 (0.04-2811.2)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442820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10482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236/250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255.21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57869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105/109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176.71 (6.8-4101.8)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40318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Molecular subgroup, per central laboratory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49819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GCB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203/208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228.66 (3.5-16,669.3)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816101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Non-GCB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53/56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242.60 (6.9-5488.5)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412615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Disease type, per central laboratory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14015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HGBL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54/57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307.71 (8.5-6823.5)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171963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Non-HGBL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252/256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228.03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75923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LDH</a:t>
                      </a:r>
                      <a:r>
                        <a:rPr lang="en-US" sz="1200" b="1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24572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Elevated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185/195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371.17 (2.3-16,669.3)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98786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156/164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123.92 (0.04-3712.8)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27685"/>
                  </a:ext>
                </a:extLst>
              </a:tr>
            </a:tbl>
          </a:graphicData>
        </a:graphic>
      </p:graphicFrame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13010CD-3C0E-DB90-6D8E-853B0ECBD8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68149"/>
              </p:ext>
            </p:extLst>
          </p:nvPr>
        </p:nvGraphicFramePr>
        <p:xfrm>
          <a:off x="4654516" y="1306325"/>
          <a:ext cx="4268326" cy="26232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21903">
                  <a:extLst>
                    <a:ext uri="{9D8B030D-6E8A-4147-A177-3AD203B41FA5}">
                      <a16:colId xmlns:a16="http://schemas.microsoft.com/office/drawing/2014/main" val="1916807986"/>
                    </a:ext>
                  </a:extLst>
                </a:gridCol>
                <a:gridCol w="814284">
                  <a:extLst>
                    <a:ext uri="{9D8B030D-6E8A-4147-A177-3AD203B41FA5}">
                      <a16:colId xmlns:a16="http://schemas.microsoft.com/office/drawing/2014/main" val="2150114809"/>
                    </a:ext>
                  </a:extLst>
                </a:gridCol>
                <a:gridCol w="1832139">
                  <a:extLst>
                    <a:ext uri="{9D8B030D-6E8A-4147-A177-3AD203B41FA5}">
                      <a16:colId xmlns:a16="http://schemas.microsoft.com/office/drawing/2014/main" val="4173884552"/>
                    </a:ext>
                  </a:extLst>
                </a:gridCol>
              </a:tblGrid>
              <a:tr h="2361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Arm or Characteristic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n/N</a:t>
                      </a:r>
                      <a:r>
                        <a:rPr lang="en-US" sz="12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Median MTV (range), mL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75402"/>
                  </a:ext>
                </a:extLst>
              </a:tr>
              <a:tr h="187996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Response to 1L therapy at randomization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76300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refractory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252/265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236.88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111123"/>
                  </a:ext>
                </a:extLst>
              </a:tr>
              <a:tr h="343312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Relapse ≤12 mo after initiation or completion of 1L therapy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88/92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214.85 (3.6-5317.7)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16663"/>
                  </a:ext>
                </a:extLst>
              </a:tr>
              <a:tr h="187996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CD19 H-score</a:t>
                      </a:r>
                      <a:r>
                        <a:rPr lang="en-US" sz="1200" b="1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8081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≤median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150/152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241.31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32689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&gt;median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146/151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229.72 (2.3-13,527.0)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6162"/>
                  </a:ext>
                </a:extLst>
              </a:tr>
              <a:tr h="187996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CD19 IHC</a:t>
                      </a:r>
                      <a:r>
                        <a:rPr lang="en-US" sz="1200" b="1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91316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271/278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237.37 (0.04-13,527.0)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1183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25/25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248.89 (3.6-16,669.3)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32471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47D5A9-9B79-5761-6888-EC56CB01A702}"/>
              </a:ext>
            </a:extLst>
          </p:cNvPr>
          <p:cNvSpPr txBox="1">
            <a:spLocks/>
          </p:cNvSpPr>
          <p:nvPr/>
        </p:nvSpPr>
        <p:spPr>
          <a:xfrm>
            <a:off x="4654516" y="3990835"/>
            <a:ext cx="4311685" cy="580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69329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221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.AppleSystemUIFont"/>
              <a:buChar char="-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112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003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.AppleSystemUIFont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0895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10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3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4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1350" dirty="0">
                <a:latin typeface="+mj-lt"/>
                <a:ea typeface="Calibri" panose="020F0502020204030204" pitchFamily="34" charset="0"/>
              </a:rPr>
              <a:t>Overall median MTV was 230.24 mL (range: 0.04-16,669.3)  </a:t>
            </a:r>
          </a:p>
          <a:p>
            <a:pPr marL="0"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1350" dirty="0">
                <a:latin typeface="+mj-lt"/>
                <a:ea typeface="Calibri" panose="020F0502020204030204" pitchFamily="34" charset="0"/>
              </a:rPr>
              <a:t>Median MTV was similar across treatment arms</a:t>
            </a:r>
          </a:p>
        </p:txBody>
      </p:sp>
    </p:spTree>
    <p:extLst>
      <p:ext uri="{BB962C8B-B14F-4D97-AF65-F5344CB8AC3E}">
        <p14:creationId xmlns:p14="http://schemas.microsoft.com/office/powerpoint/2010/main" val="129419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13A8-3B9B-4FF0-BEEB-B272AA0B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82880"/>
          <a:lstStyle/>
          <a:p>
            <a:r>
              <a:rPr lang="en-US" dirty="0"/>
              <a:t>Baseline MTV by Treatment Arm and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70CD6-4999-4416-ABD6-0B0A6246C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536352"/>
            <a:ext cx="9144000" cy="415498"/>
          </a:xfrm>
        </p:spPr>
        <p:txBody>
          <a:bodyPr/>
          <a:lstStyle/>
          <a:p>
            <a:pPr>
              <a:defRPr/>
            </a:pPr>
            <a:r>
              <a:rPr lang="en-US" sz="700" baseline="30000" dirty="0"/>
              <a:t>a </a:t>
            </a:r>
            <a:r>
              <a:rPr lang="en-US" sz="700" dirty="0"/>
              <a:t>n was defined as the number of patients with available MTV data; N was defined as the number of patients in the baseline characteristic cohort.</a:t>
            </a:r>
            <a:r>
              <a:rPr lang="en-US" sz="700" baseline="30000" dirty="0"/>
              <a:t> b</a:t>
            </a:r>
            <a:r>
              <a:rPr lang="en-US" sz="700" dirty="0"/>
              <a:t> LDH was quantified at each local clinical laboratory and reported as elevated (≥reference range) or normal (&lt;reference range). </a:t>
            </a:r>
            <a:r>
              <a:rPr lang="en-US" sz="700" baseline="30000" dirty="0"/>
              <a:t>c</a:t>
            </a:r>
            <a:r>
              <a:rPr lang="en-US" sz="700" dirty="0"/>
              <a:t> H-score was calculated by the percentage of positive tumor cells (0-100) multiplied by the stain intensity (1-3). Median CD19 H-score was 150. </a:t>
            </a:r>
            <a:r>
              <a:rPr lang="en-US" sz="700" baseline="30000" dirty="0"/>
              <a:t>d</a:t>
            </a:r>
            <a:r>
              <a:rPr lang="en-US" sz="700" dirty="0"/>
              <a:t> CD19 IHC was measured using a validated assay at NeoGeonomics.</a:t>
            </a:r>
            <a:endParaRPr lang="en-US" sz="700" baseline="30000" dirty="0"/>
          </a:p>
          <a:p>
            <a:pPr>
              <a:defRPr/>
            </a:pPr>
            <a:r>
              <a:rPr lang="en-US" sz="700" dirty="0"/>
              <a:t>1L, first-line; axi-cel, axicabtagene ciloleucel; GCB, germinal center B-cell─like; HGBL, high-grade B-cell lymphoma; IHC, immunohistochemistry; LDH, lactate dehydrogenase; mo, month; MTV, metabolic tumor volume;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AA9D-AA8B-4C22-BB07-BC8DC9C2A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22D126-2B0F-0141-8F7F-A530A347EF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158" y="1029617"/>
          <a:ext cx="4240537" cy="32515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33089">
                  <a:extLst>
                    <a:ext uri="{9D8B030D-6E8A-4147-A177-3AD203B41FA5}">
                      <a16:colId xmlns:a16="http://schemas.microsoft.com/office/drawing/2014/main" val="1916807986"/>
                    </a:ext>
                  </a:extLst>
                </a:gridCol>
                <a:gridCol w="753882">
                  <a:extLst>
                    <a:ext uri="{9D8B030D-6E8A-4147-A177-3AD203B41FA5}">
                      <a16:colId xmlns:a16="http://schemas.microsoft.com/office/drawing/2014/main" val="2150114809"/>
                    </a:ext>
                  </a:extLst>
                </a:gridCol>
                <a:gridCol w="1853566">
                  <a:extLst>
                    <a:ext uri="{9D8B030D-6E8A-4147-A177-3AD203B41FA5}">
                      <a16:colId xmlns:a16="http://schemas.microsoft.com/office/drawing/2014/main" val="4173884552"/>
                    </a:ext>
                  </a:extLst>
                </a:gridCol>
              </a:tblGrid>
              <a:tr h="2560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Arm or Characteristic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n/N</a:t>
                      </a:r>
                      <a:r>
                        <a:rPr lang="en-US" sz="12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Median MTV (range), mL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75402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 arm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166269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Axi-cel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176/180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228.10 (2.3-16,669.3)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31064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165/179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231.90 (0.04-2811.2)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442820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10482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236/250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255.21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57869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105/109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176.71 (6.8-4101.8)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40318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Molecular subgroup, per central laboratory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49819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GCB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203/208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228.66 (3.5-16,669.3)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816101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Non-GCB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53/56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242.60 (6.9-5488.5)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412615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Disease type, per central laboratory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14015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HGBL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54/57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307.71 (8.5-6823.5)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171963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Non-HGBL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252/256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228.03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75923"/>
                  </a:ext>
                </a:extLst>
              </a:tr>
              <a:tr h="192347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LDH</a:t>
                      </a:r>
                      <a:r>
                        <a:rPr lang="en-US" sz="1200" b="1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24572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Elevated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185/195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371.17 (2.3-16,669.3)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98786"/>
                  </a:ext>
                </a:extLst>
              </a:tr>
              <a:tr h="192347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156/164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123.92 (0.04-3712.8)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27685"/>
                  </a:ext>
                </a:extLst>
              </a:tr>
            </a:tbl>
          </a:graphicData>
        </a:graphic>
      </p:graphicFrame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13010CD-3C0E-DB90-6D8E-853B0ECBD8D7}"/>
              </a:ext>
            </a:extLst>
          </p:cNvPr>
          <p:cNvGraphicFramePr>
            <a:graphicFrameLocks/>
          </p:cNvGraphicFramePr>
          <p:nvPr/>
        </p:nvGraphicFramePr>
        <p:xfrm>
          <a:off x="4654516" y="1306325"/>
          <a:ext cx="4268326" cy="26232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21903">
                  <a:extLst>
                    <a:ext uri="{9D8B030D-6E8A-4147-A177-3AD203B41FA5}">
                      <a16:colId xmlns:a16="http://schemas.microsoft.com/office/drawing/2014/main" val="1916807986"/>
                    </a:ext>
                  </a:extLst>
                </a:gridCol>
                <a:gridCol w="814284">
                  <a:extLst>
                    <a:ext uri="{9D8B030D-6E8A-4147-A177-3AD203B41FA5}">
                      <a16:colId xmlns:a16="http://schemas.microsoft.com/office/drawing/2014/main" val="2150114809"/>
                    </a:ext>
                  </a:extLst>
                </a:gridCol>
                <a:gridCol w="1832139">
                  <a:extLst>
                    <a:ext uri="{9D8B030D-6E8A-4147-A177-3AD203B41FA5}">
                      <a16:colId xmlns:a16="http://schemas.microsoft.com/office/drawing/2014/main" val="4173884552"/>
                    </a:ext>
                  </a:extLst>
                </a:gridCol>
              </a:tblGrid>
              <a:tr h="2361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Arm or Characteristic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n/N</a:t>
                      </a:r>
                      <a:r>
                        <a:rPr lang="en-US" sz="12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Median MTV (range), mL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306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75402"/>
                  </a:ext>
                </a:extLst>
              </a:tr>
              <a:tr h="187996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Response to 1L therapy at randomization</a:t>
                      </a:r>
                    </a:p>
                  </a:txBody>
                  <a:tcPr marL="68580" marR="18288" marT="0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76300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refractory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252/265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236.88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111123"/>
                  </a:ext>
                </a:extLst>
              </a:tr>
              <a:tr h="343312">
                <a:tc>
                  <a:txBody>
                    <a:bodyPr/>
                    <a:lstStyle/>
                    <a:p>
                      <a:pPr marL="117475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Relapse ≤12 mo after initiation or completion of 1L therapy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88/92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214.85 (3.6-5317.7)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16663"/>
                  </a:ext>
                </a:extLst>
              </a:tr>
              <a:tr h="187996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CD19 H-score</a:t>
                      </a:r>
                      <a:r>
                        <a:rPr lang="en-US" sz="1200" b="1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48081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≤median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150/152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241.31 (0.04-16,669.3)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32689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&gt;median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146/151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229.72 (2.3-13,527.0)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6162"/>
                  </a:ext>
                </a:extLst>
              </a:tr>
              <a:tr h="187996">
                <a:tc gridSpan="3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CD19 IHC</a:t>
                      </a:r>
                      <a:r>
                        <a:rPr lang="en-US" sz="1200" b="1" i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18288" marT="0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91316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271/278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237.37 (0.04-13,527.0)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1183"/>
                  </a:ext>
                </a:extLst>
              </a:tr>
              <a:tr h="187996">
                <a:tc>
                  <a:txBody>
                    <a:bodyPr/>
                    <a:lstStyle/>
                    <a:p>
                      <a:pPr marL="342874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marL="68580" marR="18288" marT="0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25/25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248.89 (3.6-16,669.3)</a:t>
                      </a: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32471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47D5A9-9B79-5761-6888-EC56CB01A702}"/>
              </a:ext>
            </a:extLst>
          </p:cNvPr>
          <p:cNvSpPr txBox="1">
            <a:spLocks/>
          </p:cNvSpPr>
          <p:nvPr/>
        </p:nvSpPr>
        <p:spPr>
          <a:xfrm>
            <a:off x="4654516" y="3990835"/>
            <a:ext cx="4311685" cy="580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69329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221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.AppleSystemUIFont"/>
              <a:buChar char="-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112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003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.AppleSystemUIFont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0895" indent="-169329" algn="l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10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3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4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1350" dirty="0">
                <a:latin typeface="+mj-lt"/>
                <a:ea typeface="Calibri" panose="020F0502020204030204" pitchFamily="34" charset="0"/>
              </a:rPr>
              <a:t>Overall median MTV was 230.24 mL (range: 0.04-16,669.3)  </a:t>
            </a:r>
          </a:p>
          <a:p>
            <a:pPr marL="0"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1350" dirty="0">
                <a:latin typeface="+mj-lt"/>
                <a:ea typeface="Calibri" panose="020F0502020204030204" pitchFamily="34" charset="0"/>
              </a:rPr>
              <a:t>Median MTV was similar across treatment arms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DC0FD-7D7C-3B19-1CF2-44224678407D}"/>
              </a:ext>
            </a:extLst>
          </p:cNvPr>
          <p:cNvSpPr/>
          <p:nvPr/>
        </p:nvSpPr>
        <p:spPr>
          <a:xfrm>
            <a:off x="221158" y="1966598"/>
            <a:ext cx="4240537" cy="5949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A5FE45-D8FF-7FAF-15FF-8BD26013EFE9}"/>
              </a:ext>
            </a:extLst>
          </p:cNvPr>
          <p:cNvSpPr/>
          <p:nvPr/>
        </p:nvSpPr>
        <p:spPr>
          <a:xfrm>
            <a:off x="221158" y="3712200"/>
            <a:ext cx="4240537" cy="5619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1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E093FC7-89F6-0C1C-EF05-E74DBCAE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4190" y="1353312"/>
            <a:ext cx="3599180" cy="2938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EE01A-5ED8-F0A0-D7F3-F194A9F5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dirty="0"/>
              <a:t>Correlation of MTV With SPD and LDH in Both Treatment Arms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A278F35-3BB8-AB13-5AB5-91D35149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29" y="4318519"/>
            <a:ext cx="8788400" cy="272392"/>
          </a:xfrm>
        </p:spPr>
        <p:txBody>
          <a:bodyPr/>
          <a:lstStyle/>
          <a:p>
            <a:r>
              <a:rPr lang="en-US" sz="1800" dirty="0"/>
              <a:t>MTV was positively correlated with SPD and LDH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7C81F-E14A-3331-5750-7AF9B869A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/>
              <a:t>The fit line is based on linear regression with 95% CI limit.</a:t>
            </a:r>
          </a:p>
          <a:p>
            <a:r>
              <a:rPr lang="en-US" sz="800" dirty="0"/>
              <a:t>LDH, lactate dehydrogenase; MTV, metabolic tumor volume; SPD, sum of product diameters.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65559-B5D4-2783-77F4-D39F68DD2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5B4E0-E0C8-48D3-D12A-99E19EB69059}"/>
              </a:ext>
            </a:extLst>
          </p:cNvPr>
          <p:cNvSpPr txBox="1"/>
          <p:nvPr/>
        </p:nvSpPr>
        <p:spPr>
          <a:xfrm>
            <a:off x="177800" y="1003803"/>
            <a:ext cx="425196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28ED9D-4B2D-660F-6297-A2843AAA5CDD}"/>
              </a:ext>
            </a:extLst>
          </p:cNvPr>
          <p:cNvSpPr txBox="1"/>
          <p:nvPr/>
        </p:nvSpPr>
        <p:spPr>
          <a:xfrm>
            <a:off x="4699000" y="1003803"/>
            <a:ext cx="425450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LDH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5183BF5-E53C-B5B2-E7D4-53165971D3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93330" y="1353312"/>
            <a:ext cx="3506724" cy="29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E01A-5ED8-F0A0-D7F3-F194A9F5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EFS and PFS by MTV and Treatment Arm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AE6D88-2EE0-975E-77F4-CE08DC3F7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846518"/>
            <a:ext cx="8788400" cy="769138"/>
          </a:xfrm>
        </p:spPr>
        <p:txBody>
          <a:bodyPr/>
          <a:lstStyle/>
          <a:p>
            <a:r>
              <a:rPr lang="en-US" sz="1500" dirty="0"/>
              <a:t>Axi-cel EFS and PFS were superior to SOC for both low (≤median) and high (&gt;median) MTV </a:t>
            </a:r>
          </a:p>
          <a:p>
            <a:r>
              <a:rPr lang="en-US" sz="1500" dirty="0"/>
              <a:t>Axi-cel EFS trended shorter in patients with high MTV and EFS was shorter in SOC patients with high MTV </a:t>
            </a:r>
          </a:p>
          <a:p>
            <a:r>
              <a:rPr lang="en-US" sz="1500" dirty="0"/>
              <a:t>PFS was shorter in both axi-cel and SOC patients with high MTV compared with low MTV</a:t>
            </a:r>
          </a:p>
          <a:p>
            <a:endParaRPr lang="en-US" sz="15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7A6DCEF-1596-C83D-A990-87C114111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/>
              <a:t>Axi-cel, axicabtagene ciloleucel; EFS, event-free survival; HR, hazard ratio; MTV, metabolic tumor volume; PFS, progression-free survival;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65559-B5D4-2783-77F4-D39F68DD2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604CE-5AD6-4214-FB79-68709245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875" y="1353312"/>
            <a:ext cx="4228381" cy="226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485F4-0375-F7CE-A8B7-12173BEA3F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97153" y="1353312"/>
            <a:ext cx="4210443" cy="226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822613-9635-9CA2-EC89-AB2FCF78640E}"/>
              </a:ext>
            </a:extLst>
          </p:cNvPr>
          <p:cNvSpPr txBox="1"/>
          <p:nvPr/>
        </p:nvSpPr>
        <p:spPr>
          <a:xfrm>
            <a:off x="177800" y="1003803"/>
            <a:ext cx="425196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EFS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67EDC-34FF-18C7-63B0-19F87FAAD018}"/>
              </a:ext>
            </a:extLst>
          </p:cNvPr>
          <p:cNvSpPr txBox="1"/>
          <p:nvPr/>
        </p:nvSpPr>
        <p:spPr>
          <a:xfrm>
            <a:off x="4699000" y="1003803"/>
            <a:ext cx="425450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PFS</a:t>
            </a: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DAAB8167-0E46-644C-AC8D-74D768EF7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957575"/>
              </p:ext>
            </p:extLst>
          </p:nvPr>
        </p:nvGraphicFramePr>
        <p:xfrm>
          <a:off x="2276392" y="1318947"/>
          <a:ext cx="2153368" cy="581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871">
                  <a:extLst>
                    <a:ext uri="{9D8B030D-6E8A-4147-A177-3AD203B41FA5}">
                      <a16:colId xmlns:a16="http://schemas.microsoft.com/office/drawing/2014/main" val="1916807986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4173884552"/>
                    </a:ext>
                  </a:extLst>
                </a:gridCol>
              </a:tblGrid>
              <a:tr h="1006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HR (95% CI)</a:t>
                      </a:r>
                      <a:endParaRPr lang="en-US" sz="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775402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High MTV (Axi-Cel vs SOC)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0.417 (0.293-0.592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35111123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Low MTV (Axi-Cel vs SOC)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0.423 (0.288-0.620)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0932689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Axi-Cel MTV (High vs Low)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1.441 (0.978-2.124)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1932471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SOC MTV (High vs Low)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1.486 (1.055-2.093)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076334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1C16BAEF-88B8-D05A-AB16-659458AC7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566136"/>
              </p:ext>
            </p:extLst>
          </p:nvPr>
        </p:nvGraphicFramePr>
        <p:xfrm>
          <a:off x="6800132" y="1318947"/>
          <a:ext cx="2153368" cy="581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871">
                  <a:extLst>
                    <a:ext uri="{9D8B030D-6E8A-4147-A177-3AD203B41FA5}">
                      <a16:colId xmlns:a16="http://schemas.microsoft.com/office/drawing/2014/main" val="1916807986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4173884552"/>
                    </a:ext>
                  </a:extLst>
                </a:gridCol>
              </a:tblGrid>
              <a:tr h="1006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HR (95% CI)</a:t>
                      </a:r>
                      <a:endParaRPr lang="en-US" sz="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775402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High MTV (Axi-Cel vs SOC)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0.523 (0.357-0.765)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35111123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Low MTV (Axi-Cel vs SOC)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0.504 (0.328-0.776)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0932689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Axi-Cel MTV (High vs Low)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1.644 (1.090-2.480)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1932471"/>
                  </a:ext>
                </a:extLst>
              </a:tr>
              <a:tr h="80136">
                <a:tc>
                  <a:txBody>
                    <a:bodyPr/>
                    <a:lstStyle/>
                    <a:p>
                      <a:pPr marL="4763" marR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700" dirty="0"/>
                        <a:t>SOC MTV (High vs Low)</a:t>
                      </a:r>
                      <a:endParaRPr lang="en-US" sz="7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18288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1.635 (1.098-2.433)</a:t>
                      </a:r>
                      <a:endParaRPr lang="en-US" sz="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076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89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E01A-5ED8-F0A0-D7F3-F194A9F5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MTV by Response and Treatment Arm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84EB97C2-4F66-8DA6-B1F3-23810ED0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558343"/>
            <a:ext cx="8788400" cy="1073287"/>
          </a:xfrm>
        </p:spPr>
        <p:txBody>
          <a:bodyPr/>
          <a:lstStyle/>
          <a:p>
            <a:r>
              <a:rPr lang="en-US" sz="1400" dirty="0"/>
              <a:t>In the axi-cel arm, median MTV was similar between responders (CR + PR) and nonresponders (SD + PD)</a:t>
            </a:r>
          </a:p>
          <a:p>
            <a:r>
              <a:rPr lang="en-US" sz="1400" dirty="0"/>
              <a:t>MTV was lower in patients treated with axi-cel who were in ongoing response compared with others (progression after response + nonresponders)</a:t>
            </a:r>
          </a:p>
          <a:p>
            <a:r>
              <a:rPr lang="en-US" sz="1400" dirty="0"/>
              <a:t>MTV trended lower in patients with CR compared with others (PR, SD, and PD; data not shown)</a:t>
            </a:r>
          </a:p>
          <a:p>
            <a:pPr lvl="1"/>
            <a:r>
              <a:rPr lang="en-US" sz="1200" dirty="0"/>
              <a:t>Notably, by logistic regression, a negative association was observed between CR and MTV in both axi-cel and SOC arms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8" name="Footer Placeholder 3">
            <a:extLst>
              <a:ext uri="{FF2B5EF4-FFF2-40B4-BE49-F238E27FC236}">
                <a16:creationId xmlns:a16="http://schemas.microsoft.com/office/drawing/2014/main" id="{81C0A0B4-150A-5BFD-C902-B6CB26BCC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/>
              <a:t>Axi-cel, axicabtagene ciloleucel; CR, complete response; MTV, metabolic tumor volume; PD, progressive disease; PR, partial response; SD, stable disease;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65559-B5D4-2783-77F4-D39F68DD2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FBDD2-F3C6-FFFB-3C01-6E5064C58014}"/>
              </a:ext>
            </a:extLst>
          </p:cNvPr>
          <p:cNvSpPr txBox="1"/>
          <p:nvPr/>
        </p:nvSpPr>
        <p:spPr>
          <a:xfrm>
            <a:off x="177800" y="1003803"/>
            <a:ext cx="425196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Responders vs Nonresponders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B3DC6-A1D3-9BF2-8801-09D222BC2C1D}"/>
              </a:ext>
            </a:extLst>
          </p:cNvPr>
          <p:cNvSpPr txBox="1"/>
          <p:nvPr/>
        </p:nvSpPr>
        <p:spPr>
          <a:xfrm>
            <a:off x="4699000" y="1003803"/>
            <a:ext cx="4254500" cy="228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Ongoing Response vs Others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E5EE4B-6E37-078D-EB98-1908B064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980" y="1360224"/>
            <a:ext cx="3657600" cy="2120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CAEDB-C57F-2B14-B910-2B54DB70A6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98530" y="1360224"/>
            <a:ext cx="3655440" cy="21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92267"/>
      </p:ext>
    </p:extLst>
  </p:cSld>
  <p:clrMapOvr>
    <a:masterClrMapping/>
  </p:clrMapOvr>
</p:sld>
</file>

<file path=ppt/theme/theme1.xml><?xml version="1.0" encoding="utf-8"?>
<a:theme xmlns:a="http://schemas.openxmlformats.org/drawingml/2006/main" name="Kite Pharma Oral Presentation">
  <a:themeElements>
    <a:clrScheme name="Kite Pharma 4">
      <a:dk1>
        <a:srgbClr val="000000"/>
      </a:dk1>
      <a:lt1>
        <a:srgbClr val="FFFFFF"/>
      </a:lt1>
      <a:dk2>
        <a:srgbClr val="3060AD"/>
      </a:dk2>
      <a:lt2>
        <a:srgbClr val="DFEEF7"/>
      </a:lt2>
      <a:accent1>
        <a:srgbClr val="5DABD8"/>
      </a:accent1>
      <a:accent2>
        <a:srgbClr val="3060AD"/>
      </a:accent2>
      <a:accent3>
        <a:srgbClr val="EBBA51"/>
      </a:accent3>
      <a:accent4>
        <a:srgbClr val="DF558F"/>
      </a:accent4>
      <a:accent5>
        <a:srgbClr val="6B1F7D"/>
      </a:accent5>
      <a:accent6>
        <a:srgbClr val="69C394"/>
      </a:accent6>
      <a:hlink>
        <a:srgbClr val="2F4EA1"/>
      </a:hlink>
      <a:folHlink>
        <a:srgbClr val="6B1F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EC08B706AE4469F6C70B72F8FC6B5" ma:contentTypeVersion="8" ma:contentTypeDescription="Create a new document." ma:contentTypeScope="" ma:versionID="d4f09408ad78da4460eb15928530136d">
  <xsd:schema xmlns:xsd="http://www.w3.org/2001/XMLSchema" xmlns:xs="http://www.w3.org/2001/XMLSchema" xmlns:p="http://schemas.microsoft.com/office/2006/metadata/properties" xmlns:ns2="ada563bf-a832-414c-9123-de735371d672" xmlns:ns3="3cb7c5ec-336f-4665-bb0f-d4b9fe1adbd3" targetNamespace="http://schemas.microsoft.com/office/2006/metadata/properties" ma:root="true" ma:fieldsID="078cef773810b8f30fbc199f5249a124" ns2:_="" ns3:_="">
    <xsd:import namespace="ada563bf-a832-414c-9123-de735371d672"/>
    <xsd:import namespace="3cb7c5ec-336f-4665-bb0f-d4b9fe1ad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563bf-a832-414c-9123-de735371d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7c5ec-336f-4665-bb0f-d4b9fe1ad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9DC0DE-2DE8-411C-856B-F4DA1F3F555A}"/>
</file>

<file path=customXml/itemProps2.xml><?xml version="1.0" encoding="utf-8"?>
<ds:datastoreItem xmlns:ds="http://schemas.openxmlformats.org/officeDocument/2006/customXml" ds:itemID="{C27BCEEB-9F7C-4C30-B5E4-D99B3BB30680}"/>
</file>

<file path=customXml/itemProps3.xml><?xml version="1.0" encoding="utf-8"?>
<ds:datastoreItem xmlns:ds="http://schemas.openxmlformats.org/officeDocument/2006/customXml" ds:itemID="{2A00CA0C-7130-48E9-A9C3-32C10F0EE1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2694</Words>
  <Application>Microsoft Office PowerPoint</Application>
  <PresentationFormat>On-screen Show (16:9)</PresentationFormat>
  <Paragraphs>284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.AppleSystemUIFont</vt:lpstr>
      <vt:lpstr>Arial</vt:lpstr>
      <vt:lpstr>Calibri</vt:lpstr>
      <vt:lpstr>Slack-Lato</vt:lpstr>
      <vt:lpstr>Kite Pharma Oral Presentation</vt:lpstr>
      <vt:lpstr>Association of Metabolic Tumor Volume  and Clinical Outcomes in Second-Line Relapsed/Refractory Large B-Cell Lymphoma Following Axicabtagene Ciloleucel Versus Standard-of-Care Therapy in ZUMA-7</vt:lpstr>
      <vt:lpstr>Background</vt:lpstr>
      <vt:lpstr>ZUMA-7 Study Schema and Endpoints: Axi-Cel Versus SOC as Second-Line Therapy in Patients With R/R LBCL </vt:lpstr>
      <vt:lpstr>Measurement of MTV</vt:lpstr>
      <vt:lpstr>Baseline MTV by Treatment Arm and Characteristics</vt:lpstr>
      <vt:lpstr>Baseline MTV by Treatment Arm and Characteristics</vt:lpstr>
      <vt:lpstr>Correlation of MTV With SPD and LDH in Both Treatment Arms</vt:lpstr>
      <vt:lpstr>EFS and PFS by MTV and Treatment Arm</vt:lpstr>
      <vt:lpstr>MTV by Response and Treatment Arm</vt:lpstr>
      <vt:lpstr>Association of MTV With Toxicity in the Axi-Cel Arm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L. Locke</dc:creator>
  <cp:lastModifiedBy>Jenn Yang</cp:lastModifiedBy>
  <cp:revision>1942</cp:revision>
  <dcterms:created xsi:type="dcterms:W3CDTF">2016-03-29T18:52:48Z</dcterms:created>
  <dcterms:modified xsi:type="dcterms:W3CDTF">2022-11-16T19:10:37Z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2022-09-20T20:12:41Z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7a9732a6-02b0-4027-8312-4e4be9f9f76f</vt:lpwstr>
  </property>
  <property fmtid="{D5CDD505-2E9C-101B-9397-08002B2CF9AE}" pid="8" name="MSIP_Label_418c1083-8924-401d-97ae-40f5eed0fcd8_ContentBits">
    <vt:lpwstr>0</vt:lpwstr>
  </property>
  <property fmtid="{D5CDD505-2E9C-101B-9397-08002B2CF9AE}" pid="9" name="ContentTypeId">
    <vt:lpwstr>0x010100CB7EC08B706AE4469F6C70B72F8FC6B5</vt:lpwstr>
  </property>
</Properties>
</file>