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5">
  <p:sldMasterIdLst>
    <p:sldMasterId id="2147483716" r:id="rId4"/>
  </p:sldMasterIdLst>
  <p:notesMasterIdLst>
    <p:notesMasterId r:id="rId23"/>
  </p:notesMasterIdLst>
  <p:handoutMasterIdLst>
    <p:handoutMasterId r:id="rId24"/>
  </p:handoutMasterIdLst>
  <p:sldIdLst>
    <p:sldId id="312" r:id="rId5"/>
    <p:sldId id="434" r:id="rId6"/>
    <p:sldId id="452" r:id="rId7"/>
    <p:sldId id="436" r:id="rId8"/>
    <p:sldId id="758" r:id="rId9"/>
    <p:sldId id="774" r:id="rId10"/>
    <p:sldId id="775" r:id="rId11"/>
    <p:sldId id="773" r:id="rId12"/>
    <p:sldId id="781" r:id="rId13"/>
    <p:sldId id="780" r:id="rId14"/>
    <p:sldId id="728" r:id="rId15"/>
    <p:sldId id="776" r:id="rId16"/>
    <p:sldId id="746" r:id="rId17"/>
    <p:sldId id="777" r:id="rId18"/>
    <p:sldId id="747" r:id="rId19"/>
    <p:sldId id="751" r:id="rId20"/>
    <p:sldId id="726" r:id="rId21"/>
    <p:sldId id="441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3984" userDrawn="1">
          <p15:clr>
            <a:srgbClr val="A4A3A4"/>
          </p15:clr>
        </p15:guide>
        <p15:guide id="4" orient="horz" pos="2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3" name="Marco Schupp" initials="AS" lastIdx="3" clrIdx="42">
    <p:extLst>
      <p:ext uri="{19B8F6BF-5375-455C-9EA6-DF929625EA0E}">
        <p15:presenceInfo xmlns:p15="http://schemas.microsoft.com/office/powerpoint/2012/main" userId="Marco Schupp" providerId="None"/>
      </p:ext>
    </p:extLst>
  </p:cmAuthor>
  <p:cmAuthor id="1" name="Nexus" initials="S" lastIdx="68" clrIdx="0"/>
  <p:cmAuthor id="44" name="Armin Ghobadi" initials="Nexus" lastIdx="12" clrIdx="43">
    <p:extLst>
      <p:ext uri="{19B8F6BF-5375-455C-9EA6-DF929625EA0E}">
        <p15:presenceInfo xmlns:p15="http://schemas.microsoft.com/office/powerpoint/2012/main" userId="Armin Ghobadi" providerId="None"/>
      </p:ext>
    </p:extLst>
  </p:cmAuthor>
  <p:cmAuthor id="2" name="Katherine Trueblood, PhD" initials="KT" lastIdx="21" clrIdx="1"/>
  <p:cmAuthor id="45" name="Simon Filosto" initials="Nexus" lastIdx="2" clrIdx="44">
    <p:extLst>
      <p:ext uri="{19B8F6BF-5375-455C-9EA6-DF929625EA0E}">
        <p15:presenceInfo xmlns:p15="http://schemas.microsoft.com/office/powerpoint/2012/main" userId="Simon Filosto" providerId="None"/>
      </p:ext>
    </p:extLst>
  </p:cmAuthor>
  <p:cmAuthor id="3" name="Dustin Khiem" initials="DK" lastIdx="4" clrIdx="2"/>
  <p:cmAuthor id="46" name="Harry Miao" initials="HM" lastIdx="18" clrIdx="45">
    <p:extLst>
      <p:ext uri="{19B8F6BF-5375-455C-9EA6-DF929625EA0E}">
        <p15:presenceInfo xmlns:p15="http://schemas.microsoft.com/office/powerpoint/2012/main" userId="S::harry.miao@gilead.com::78e31797-d372-422d-8dd5-45e4f71ab076" providerId="AD"/>
      </p:ext>
    </p:extLst>
  </p:cmAuthor>
  <p:cmAuthor id="4" name="William Go" initials="WG" lastIdx="28" clrIdx="3"/>
  <p:cmAuthor id="47" name="Skye" initials="SG" lastIdx="1" clrIdx="46">
    <p:extLst>
      <p:ext uri="{19B8F6BF-5375-455C-9EA6-DF929625EA0E}">
        <p15:presenceInfo xmlns:p15="http://schemas.microsoft.com/office/powerpoint/2012/main" userId="Skye" providerId="None"/>
      </p:ext>
    </p:extLst>
  </p:cmAuthor>
  <p:cmAuthor id="5" name="Joe Jiang" initials="JJ" lastIdx="16" clrIdx="4"/>
  <p:cmAuthor id="48" name="Andrew Peng" initials="Nexus" lastIdx="7" clrIdx="47">
    <p:extLst>
      <p:ext uri="{19B8F6BF-5375-455C-9EA6-DF929625EA0E}">
        <p15:presenceInfo xmlns:p15="http://schemas.microsoft.com/office/powerpoint/2012/main" userId="Andrew Peng" providerId="None"/>
      </p:ext>
    </p:extLst>
  </p:cmAuthor>
  <p:cmAuthor id="6" name="Cathy Winter" initials="CW" lastIdx="12" clrIdx="5"/>
  <p:cmAuthor id="7" name="Nexus" initials="Nexus" lastIdx="406" clrIdx="6"/>
  <p:cmAuthor id="8" name="Rajul Jain" initials="RKJ" lastIdx="24" clrIdx="7"/>
  <p:cmAuthor id="9" name="Armen Mardiros" initials="AM" lastIdx="9" clrIdx="8"/>
  <p:cmAuthor id="10" name="Christopher Waldapfel" initials="CW" lastIdx="93" clrIdx="9"/>
  <p:cmAuthor id="11" name="Nexus GG Science" initials="NG" lastIdx="43" clrIdx="10"/>
  <p:cmAuthor id="12" name="A M" initials="AM" lastIdx="5" clrIdx="11"/>
  <p:cmAuthor id="13" name="Nexus" initials="NS" lastIdx="62" clrIdx="12"/>
  <p:cmAuthor id="14" name="BioLinx" initials="BioLinx" lastIdx="26" clrIdx="13"/>
  <p:cmAuthor id="15" name="Skye Geherin" initials="SG" lastIdx="5" clrIdx="14"/>
  <p:cmAuthor id="16" name="Adrian Bot" initials="AB" lastIdx="16" clrIdx="15"/>
  <p:cmAuthor id="17" name="Beverly Stanley" initials="BS" lastIdx="20" clrIdx="16"/>
  <p:cmAuthor id="18" name="Biolinx" initials="Biolinx" lastIdx="1" clrIdx="17"/>
  <p:cmAuthor id="19" name="Nexus" initials="NGGS" lastIdx="64" clrIdx="18"/>
  <p:cmAuthor id="20" name="Nexus" initials="Nx" lastIdx="66" clrIdx="19">
    <p:extLst>
      <p:ext uri="{19B8F6BF-5375-455C-9EA6-DF929625EA0E}">
        <p15:presenceInfo xmlns:p15="http://schemas.microsoft.com/office/powerpoint/2012/main" userId="Nexus" providerId="None"/>
      </p:ext>
    </p:extLst>
  </p:cmAuthor>
  <p:cmAuthor id="21" name="Allen Xue" initials="Nx" lastIdx="2" clrIdx="20">
    <p:extLst>
      <p:ext uri="{19B8F6BF-5375-455C-9EA6-DF929625EA0E}">
        <p15:presenceInfo xmlns:p15="http://schemas.microsoft.com/office/powerpoint/2012/main" userId="Allen Xue" providerId="None"/>
      </p:ext>
    </p:extLst>
  </p:cmAuthor>
  <p:cmAuthor id="22" name="Joe Jiang" initials="Nx" lastIdx="12" clrIdx="21">
    <p:extLst>
      <p:ext uri="{19B8F6BF-5375-455C-9EA6-DF929625EA0E}">
        <p15:presenceInfo xmlns:p15="http://schemas.microsoft.com/office/powerpoint/2012/main" userId="Joe Jiang" providerId="None"/>
      </p:ext>
    </p:extLst>
  </p:cmAuthor>
  <p:cmAuthor id="23" name="Patrick Stiff" initials="Nx" lastIdx="1" clrIdx="22">
    <p:extLst>
      <p:ext uri="{19B8F6BF-5375-455C-9EA6-DF929625EA0E}">
        <p15:presenceInfo xmlns:p15="http://schemas.microsoft.com/office/powerpoint/2012/main" userId="Patrick Stiff" providerId="None"/>
      </p:ext>
    </p:extLst>
  </p:cmAuthor>
  <p:cmAuthor id="24" name="Lazaros Lekakis" initials="Nx" lastIdx="1" clrIdx="23">
    <p:extLst>
      <p:ext uri="{19B8F6BF-5375-455C-9EA6-DF929625EA0E}">
        <p15:presenceInfo xmlns:p15="http://schemas.microsoft.com/office/powerpoint/2012/main" userId="Lazaros Lekakis" providerId="None"/>
      </p:ext>
    </p:extLst>
  </p:cmAuthor>
  <p:cmAuthor id="25" name="David Miklos" initials="Nx" lastIdx="2" clrIdx="24">
    <p:extLst>
      <p:ext uri="{19B8F6BF-5375-455C-9EA6-DF929625EA0E}">
        <p15:presenceInfo xmlns:p15="http://schemas.microsoft.com/office/powerpoint/2012/main" userId="David Miklos" providerId="None"/>
      </p:ext>
    </p:extLst>
  </p:cmAuthor>
  <p:cmAuthor id="26" name="Umar Farooq" initials="Nx" lastIdx="5" clrIdx="25">
    <p:extLst>
      <p:ext uri="{19B8F6BF-5375-455C-9EA6-DF929625EA0E}">
        <p15:presenceInfo xmlns:p15="http://schemas.microsoft.com/office/powerpoint/2012/main" userId="Umar Farooq" providerId="None"/>
      </p:ext>
    </p:extLst>
  </p:cmAuthor>
  <p:cmAuthor id="27" name="Team 9 Science" initials="T9S" lastIdx="21" clrIdx="26">
    <p:extLst>
      <p:ext uri="{19B8F6BF-5375-455C-9EA6-DF929625EA0E}">
        <p15:presenceInfo xmlns:p15="http://schemas.microsoft.com/office/powerpoint/2012/main" userId="Team 9 Science" providerId="None"/>
      </p:ext>
    </p:extLst>
  </p:cmAuthor>
  <p:cmAuthor id="28" name="Jenny Kim" initials="JK" lastIdx="3" clrIdx="27">
    <p:extLst>
      <p:ext uri="{19B8F6BF-5375-455C-9EA6-DF929625EA0E}">
        <p15:presenceInfo xmlns:p15="http://schemas.microsoft.com/office/powerpoint/2012/main" userId="S-1-5-21-3008774973-3247515278-340131690-9989" providerId="AD"/>
      </p:ext>
    </p:extLst>
  </p:cmAuthor>
  <p:cmAuthor id="29" name="Judith Orvos" initials="JO" lastIdx="17" clrIdx="28">
    <p:extLst>
      <p:ext uri="{19B8F6BF-5375-455C-9EA6-DF929625EA0E}">
        <p15:presenceInfo xmlns:p15="http://schemas.microsoft.com/office/powerpoint/2012/main" userId="Judith Orvos" providerId="None"/>
      </p:ext>
    </p:extLst>
  </p:cmAuthor>
  <p:cmAuthor id="30" name="Ashley" initials="AS" lastIdx="103" clrIdx="29">
    <p:extLst>
      <p:ext uri="{19B8F6BF-5375-455C-9EA6-DF929625EA0E}">
        <p15:presenceInfo xmlns:p15="http://schemas.microsoft.com/office/powerpoint/2012/main" userId="Ashley" providerId="None"/>
      </p:ext>
    </p:extLst>
  </p:cmAuthor>
  <p:cmAuthor id="31" name="Erin Cookson" initials="EC" lastIdx="7" clrIdx="30">
    <p:extLst>
      <p:ext uri="{19B8F6BF-5375-455C-9EA6-DF929625EA0E}">
        <p15:presenceInfo xmlns:p15="http://schemas.microsoft.com/office/powerpoint/2012/main" userId="S::erinc@vaniamgroup.com::be3cf41d-c08b-4d38-bb7c-1e4236a0a1a8" providerId="AD"/>
      </p:ext>
    </p:extLst>
  </p:cmAuthor>
  <p:cmAuthor id="32" name="Andrew Peng" initials="AP" lastIdx="8" clrIdx="31">
    <p:extLst>
      <p:ext uri="{19B8F6BF-5375-455C-9EA6-DF929625EA0E}">
        <p15:presenceInfo xmlns:p15="http://schemas.microsoft.com/office/powerpoint/2012/main" userId="S::andrew.peng@gilead.com::b119e323-071f-4306-8875-a91531bc23c6" providerId="AD"/>
      </p:ext>
    </p:extLst>
  </p:cmAuthor>
  <p:cmAuthor id="33" name="Clare Spooner" initials="CS" lastIdx="8" clrIdx="32">
    <p:extLst>
      <p:ext uri="{19B8F6BF-5375-455C-9EA6-DF929625EA0E}">
        <p15:presenceInfo xmlns:p15="http://schemas.microsoft.com/office/powerpoint/2012/main" userId="S::clare.spooner1@gilead.com::4d598c64-8dac-47d8-9d44-4b6c2f8af4e3" providerId="AD"/>
      </p:ext>
    </p:extLst>
  </p:cmAuthor>
  <p:cmAuthor id="34" name="Marco Schupp" initials="MS" lastIdx="33" clrIdx="33">
    <p:extLst>
      <p:ext uri="{19B8F6BF-5375-455C-9EA6-DF929625EA0E}">
        <p15:presenceInfo xmlns:p15="http://schemas.microsoft.com/office/powerpoint/2012/main" userId="S::marco.schupp@gilead.com::d020e040-ef31-4835-9bf7-742acea668bc" providerId="AD"/>
      </p:ext>
    </p:extLst>
  </p:cmAuthor>
  <p:cmAuthor id="35" name="Pat Johansen" initials="PJ" lastIdx="37" clrIdx="34">
    <p:extLst>
      <p:ext uri="{19B8F6BF-5375-455C-9EA6-DF929625EA0E}">
        <p15:presenceInfo xmlns:p15="http://schemas.microsoft.com/office/powerpoint/2012/main" userId="S::Pat.Johansen@gilead.com::50980533-e6e0-48e8-9317-892fb318f32e" providerId="AD"/>
      </p:ext>
    </p:extLst>
  </p:cmAuthor>
  <p:cmAuthor id="36" name="Pat Joahnsen" initials="Nexus" lastIdx="1" clrIdx="35">
    <p:extLst>
      <p:ext uri="{19B8F6BF-5375-455C-9EA6-DF929625EA0E}">
        <p15:presenceInfo xmlns:p15="http://schemas.microsoft.com/office/powerpoint/2012/main" userId="Pat Joahnsen" providerId="None"/>
      </p:ext>
    </p:extLst>
  </p:cmAuthor>
  <p:cmAuthor id="37" name="Pat Johansen" initials="Nexus" lastIdx="1" clrIdx="36">
    <p:extLst>
      <p:ext uri="{19B8F6BF-5375-455C-9EA6-DF929625EA0E}">
        <p15:presenceInfo xmlns:p15="http://schemas.microsoft.com/office/powerpoint/2012/main" userId="Pat Johansen" providerId="None"/>
      </p:ext>
    </p:extLst>
  </p:cmAuthor>
  <p:cmAuthor id="38" name="Jenn Yang" initials="Nexus" lastIdx="1" clrIdx="37">
    <p:extLst>
      <p:ext uri="{19B8F6BF-5375-455C-9EA6-DF929625EA0E}">
        <p15:presenceInfo xmlns:p15="http://schemas.microsoft.com/office/powerpoint/2012/main" userId="Jenn Yang" providerId="None"/>
      </p:ext>
    </p:extLst>
  </p:cmAuthor>
  <p:cmAuthor id="39" name="Christina To" initials="CT" lastIdx="5" clrIdx="38">
    <p:extLst>
      <p:ext uri="{19B8F6BF-5375-455C-9EA6-DF929625EA0E}">
        <p15:presenceInfo xmlns:p15="http://schemas.microsoft.com/office/powerpoint/2012/main" userId="S::christina.to1@gilead.com::187ecda0-e0c5-4882-af9f-ead282557c73" providerId="AD"/>
      </p:ext>
    </p:extLst>
  </p:cmAuthor>
  <p:cmAuthor id="40" name="Marie Jose Kersten" initials="AS" lastIdx="2" clrIdx="39">
    <p:extLst>
      <p:ext uri="{19B8F6BF-5375-455C-9EA6-DF929625EA0E}">
        <p15:presenceInfo xmlns:p15="http://schemas.microsoft.com/office/powerpoint/2012/main" userId="Marie Jose Kersten" providerId="None"/>
      </p:ext>
    </p:extLst>
  </p:cmAuthor>
  <p:cmAuthor id="41" name="Irit Avivi" initials="AS" lastIdx="1" clrIdx="40">
    <p:extLst>
      <p:ext uri="{19B8F6BF-5375-455C-9EA6-DF929625EA0E}">
        <p15:presenceInfo xmlns:p15="http://schemas.microsoft.com/office/powerpoint/2012/main" userId="Irit Avivi" providerId="None"/>
      </p:ext>
    </p:extLst>
  </p:cmAuthor>
  <p:cmAuthor id="42" name="Jason Westin" initials="AS" lastIdx="7" clrIdx="41">
    <p:extLst>
      <p:ext uri="{19B8F6BF-5375-455C-9EA6-DF929625EA0E}">
        <p15:presenceInfo xmlns:p15="http://schemas.microsoft.com/office/powerpoint/2012/main" userId="Jason Wes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4C8"/>
    <a:srgbClr val="3060AD"/>
    <a:srgbClr val="5DABD8"/>
    <a:srgbClr val="8399C5"/>
    <a:srgbClr val="00B050"/>
    <a:srgbClr val="9BADD0"/>
    <a:srgbClr val="92AA44"/>
    <a:srgbClr val="CFDCA8"/>
    <a:srgbClr val="B6C979"/>
    <a:srgbClr val="5EA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06AAF-537E-B021-48DC-BE757BB86BD3}" v="3" dt="2022-12-07T17:07:18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2" autoAdjust="0"/>
    <p:restoredTop sz="92397" autoAdjust="0"/>
  </p:normalViewPr>
  <p:slideViewPr>
    <p:cSldViewPr snapToGrid="0" snapToObjects="1">
      <p:cViewPr varScale="1">
        <p:scale>
          <a:sx n="122" d="100"/>
          <a:sy n="122" d="100"/>
        </p:scale>
        <p:origin x="1344" y="90"/>
      </p:cViewPr>
      <p:guideLst>
        <p:guide orient="horz" pos="996"/>
        <p:guide pos="552"/>
        <p:guide pos="3984"/>
        <p:guide orient="horz" pos="2436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-3005"/>
    </p:cViewPr>
  </p:sorterViewPr>
  <p:notesViewPr>
    <p:cSldViewPr snapToGrid="0" snapToObjects="1">
      <p:cViewPr varScale="1">
        <p:scale>
          <a:sx n="67" d="100"/>
          <a:sy n="67" d="100"/>
        </p:scale>
        <p:origin x="3043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Quinn" userId="S::alison.quinn@gilead.com::9e3ac915-251f-417a-990d-b3812d9fa7ce" providerId="AD" clId="Web-{E3606AAF-537E-B021-48DC-BE757BB86BD3}"/>
    <pc:docChg chg="modSld">
      <pc:chgData name="Alison Quinn" userId="S::alison.quinn@gilead.com::9e3ac915-251f-417a-990d-b3812d9fa7ce" providerId="AD" clId="Web-{E3606AAF-537E-B021-48DC-BE757BB86BD3}" dt="2022-12-07T17:07:18.774" v="2" actId="20577"/>
      <pc:docMkLst>
        <pc:docMk/>
      </pc:docMkLst>
      <pc:sldChg chg="modSp">
        <pc:chgData name="Alison Quinn" userId="S::alison.quinn@gilead.com::9e3ac915-251f-417a-990d-b3812d9fa7ce" providerId="AD" clId="Web-{E3606AAF-537E-B021-48DC-BE757BB86BD3}" dt="2022-12-07T17:07:18.774" v="2" actId="20577"/>
        <pc:sldMkLst>
          <pc:docMk/>
          <pc:sldMk cId="2419275817" sldId="726"/>
        </pc:sldMkLst>
        <pc:spChg chg="mod">
          <ac:chgData name="Alison Quinn" userId="S::alison.quinn@gilead.com::9e3ac915-251f-417a-990d-b3812d9fa7ce" providerId="AD" clId="Web-{E3606AAF-537E-B021-48DC-BE757BB86BD3}" dt="2022-12-07T17:07:18.774" v="2" actId="20577"/>
          <ac:spMkLst>
            <pc:docMk/>
            <pc:sldMk cId="2419275817" sldId="726"/>
            <ac:spMk id="3" creationId="{D8051DA1-2717-4F0A-AE90-B7C8DFBBE1E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D-472F-8952-2AEE043927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92D-472F-8952-2AEE043927DF}"/>
              </c:ext>
            </c:extLst>
          </c:dPt>
          <c:dLbls>
            <c:dLbl>
              <c:idx val="0"/>
              <c:layout>
                <c:manualLayout>
                  <c:x val="-0.14153244529511752"/>
                  <c:y val="0.207493023706194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With</a:t>
                    </a:r>
                    <a:r>
                      <a:rPr lang="en-US" sz="1400" b="1" baseline="0" dirty="0">
                        <a:solidFill>
                          <a:schemeClr val="bg1"/>
                        </a:solidFill>
                      </a:rPr>
                      <a:t> SCT</a:t>
                    </a:r>
                    <a:br>
                      <a:rPr lang="en-US" sz="1400" b="1" baseline="0" dirty="0">
                        <a:solidFill>
                          <a:schemeClr val="bg1"/>
                        </a:solidFill>
                      </a:rPr>
                    </a:br>
                    <a:r>
                      <a:rPr lang="en-US" sz="1400" b="1" baseline="0" dirty="0">
                        <a:solidFill>
                          <a:schemeClr val="bg1"/>
                        </a:solidFill>
                      </a:rPr>
                      <a:t>n=10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2D-472F-8952-2AEE043927DF}"/>
                </c:ext>
              </c:extLst>
            </c:dLbl>
            <c:dLbl>
              <c:idx val="1"/>
              <c:layout>
                <c:manualLayout>
                  <c:x val="0.13682841207349078"/>
                  <c:y val="-0.3008626968503936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Without SCT</a:t>
                    </a:r>
                  </a:p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n=50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92D-472F-8952-2AEE04392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With SCT</c:v>
                </c:pt>
                <c:pt idx="1">
                  <c:v>Without SCT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D-472F-8952-2AEE04392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184712-9995-4617-9A83-46F46D751FAC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B0C320-C289-41B8-9E12-86E707535338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3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DE7B7E-B59C-4FF4-85D4-6F3778E8DD9E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AD5D54-0181-4E15-B8E4-C6EF6E94A0BC}" type="slidenum">
              <a:rPr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79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51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8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4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2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54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07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47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5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3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1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8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3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D5D54-0181-4E15-B8E4-C6EF6E94A0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7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0" y="0"/>
            <a:ext cx="9144000" cy="4951850"/>
          </a:xfrm>
          <a:prstGeom prst="round2SameRect">
            <a:avLst>
              <a:gd name="adj1" fmla="val 0"/>
              <a:gd name="adj2" fmla="val 20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3832" y="2220651"/>
            <a:ext cx="8458200" cy="722312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Author: Disclosures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1171952"/>
            <a:ext cx="9144000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933" b="1" dirty="0">
                <a:solidFill>
                  <a:srgbClr val="3060AD"/>
                </a:solidFill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734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0" y="0"/>
            <a:ext cx="9144000" cy="4951850"/>
          </a:xfrm>
          <a:prstGeom prst="round2SameRect">
            <a:avLst>
              <a:gd name="adj1" fmla="val 0"/>
              <a:gd name="adj2" fmla="val 20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973" y="1161908"/>
            <a:ext cx="8460059" cy="147395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973" y="2723300"/>
            <a:ext cx="8460059" cy="624913"/>
          </a:xfrm>
        </p:spPr>
        <p:txBody>
          <a:bodyPr>
            <a:normAutofit/>
          </a:bodyPr>
          <a:lstStyle>
            <a:lvl1pPr marL="4763" indent="0" algn="ctr">
              <a:spcAft>
                <a:spcPts val="1351"/>
              </a:spcAft>
              <a:buNone/>
              <a:tabLst/>
              <a:defRPr sz="2133"/>
            </a:lvl1pPr>
            <a:lvl2pPr marL="4763" indent="0" algn="ctr">
              <a:spcAft>
                <a:spcPts val="1351"/>
              </a:spcAft>
              <a:buNone/>
              <a:tabLst/>
              <a:defRPr sz="1100"/>
            </a:lvl2pPr>
            <a:lvl3pPr marL="685750" indent="0" algn="ctr">
              <a:buNone/>
              <a:defRPr sz="1351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2" indent="0" algn="ctr">
              <a:buNone/>
              <a:defRPr sz="1200"/>
            </a:lvl6pPr>
            <a:lvl7pPr marL="2057247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4" indent="0" algn="ctr">
              <a:buNone/>
              <a:defRPr sz="1200"/>
            </a:lvl9pPr>
          </a:lstStyle>
          <a:p>
            <a:r>
              <a:rPr lang="en-US" dirty="0"/>
              <a:t>Click to edit authors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3832" y="3435647"/>
            <a:ext cx="8458200" cy="763588"/>
          </a:xfrm>
        </p:spPr>
        <p:txBody>
          <a:bodyPr/>
          <a:lstStyle>
            <a:lvl1pPr marL="0" indent="0" algn="ctr">
              <a:buNone/>
              <a:defRPr sz="1600" i="1"/>
            </a:lvl1pPr>
            <a:lvl2pPr marL="342891" indent="0">
              <a:buNone/>
              <a:defRPr sz="1600"/>
            </a:lvl2pPr>
            <a:lvl3pPr marL="685783" indent="0">
              <a:buNone/>
              <a:defRPr sz="1600"/>
            </a:lvl3pPr>
            <a:lvl4pPr marL="1028674" indent="0">
              <a:buNone/>
              <a:defRPr sz="1600"/>
            </a:lvl4pPr>
            <a:lvl5pPr marL="1371566" indent="0">
              <a:buNone/>
              <a:defRPr sz="1600"/>
            </a:lvl5pPr>
          </a:lstStyle>
          <a:p>
            <a:pPr lvl="0"/>
            <a:r>
              <a:rPr lang="en-US" dirty="0"/>
              <a:t>Click to edit affiliation</a:t>
            </a:r>
          </a:p>
        </p:txBody>
      </p:sp>
    </p:spTree>
    <p:extLst>
      <p:ext uri="{BB962C8B-B14F-4D97-AF65-F5344CB8AC3E}">
        <p14:creationId xmlns:p14="http://schemas.microsoft.com/office/powerpoint/2010/main" val="88230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786384"/>
          </a:xfrm>
        </p:spPr>
        <p:txBody>
          <a:bodyPr bIns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800" y="868680"/>
            <a:ext cx="8788400" cy="374697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CD90-8224-413F-A5C5-11C249D26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653B58-7B72-4A90-9F1B-DE2718A7CB51}"/>
              </a:ext>
            </a:extLst>
          </p:cNvPr>
          <p:cNvSpPr txBox="1"/>
          <p:nvPr userDrawn="1"/>
        </p:nvSpPr>
        <p:spPr>
          <a:xfrm>
            <a:off x="0" y="4951850"/>
            <a:ext cx="9143999" cy="1893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Ghobadi et al	   ASH 2022	Abstract 659</a:t>
            </a:r>
          </a:p>
        </p:txBody>
      </p:sp>
    </p:spTree>
    <p:extLst>
      <p:ext uri="{BB962C8B-B14F-4D97-AF65-F5344CB8AC3E}">
        <p14:creationId xmlns:p14="http://schemas.microsoft.com/office/powerpoint/2010/main" val="409690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82052" y="868680"/>
            <a:ext cx="4297680" cy="381538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3512" y="868680"/>
            <a:ext cx="4297680" cy="381538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B8D0-0137-498F-A7F0-F0C32CA03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C4A09-B35D-41F1-986B-263DA53F9985}"/>
              </a:ext>
            </a:extLst>
          </p:cNvPr>
          <p:cNvSpPr txBox="1"/>
          <p:nvPr userDrawn="1"/>
        </p:nvSpPr>
        <p:spPr>
          <a:xfrm>
            <a:off x="0" y="4951850"/>
            <a:ext cx="9143999" cy="1893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Author et al     Congress Year     Abstract/Presentation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79903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8420" y="868680"/>
            <a:ext cx="8787160" cy="173508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78420" y="2709036"/>
            <a:ext cx="8787160" cy="183303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01A7-2FD4-4B57-B209-C0086148A4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E6933-0269-4B76-986A-86F3BAB5941C}"/>
              </a:ext>
            </a:extLst>
          </p:cNvPr>
          <p:cNvSpPr txBox="1"/>
          <p:nvPr userDrawn="1"/>
        </p:nvSpPr>
        <p:spPr>
          <a:xfrm>
            <a:off x="0" y="4951850"/>
            <a:ext cx="9143999" cy="1893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Author et al     Congress Year     Abstract/Presentation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7358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11F4-78B8-4BD0-8C58-DD5E7C415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A0039-B1B6-4A5A-932A-9283D28D9CB2}"/>
              </a:ext>
            </a:extLst>
          </p:cNvPr>
          <p:cNvSpPr txBox="1"/>
          <p:nvPr userDrawn="1"/>
        </p:nvSpPr>
        <p:spPr>
          <a:xfrm>
            <a:off x="0" y="4951850"/>
            <a:ext cx="9143999" cy="1893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070" b="0" dirty="0">
                <a:solidFill>
                  <a:schemeClr val="bg1"/>
                </a:solidFill>
              </a:rPr>
              <a:t>Author et al     Congress Year     Abstract/Presentation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59369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627564"/>
            <a:ext cx="9144000" cy="515937"/>
          </a:xfrm>
          <a:prstGeom prst="rect">
            <a:avLst/>
          </a:prstGeom>
          <a:solidFill>
            <a:srgbClr val="30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11" name="Round Same Side Corner Rectangle 10"/>
          <p:cNvSpPr/>
          <p:nvPr userDrawn="1"/>
        </p:nvSpPr>
        <p:spPr>
          <a:xfrm>
            <a:off x="0" y="-1"/>
            <a:ext cx="9144000" cy="4950136"/>
          </a:xfrm>
          <a:prstGeom prst="round2SameRect">
            <a:avLst>
              <a:gd name="adj1" fmla="val 0"/>
              <a:gd name="adj2" fmla="val 20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82880" tIns="182880" rIns="18288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967" y="868680"/>
            <a:ext cx="8788400" cy="3828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21018"/>
            <a:ext cx="9144000" cy="2308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1" y="4910386"/>
            <a:ext cx="575733" cy="273050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67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5B482DD-89D1-42DF-ADD7-34F6575EE2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39" r:id="rId3"/>
    <p:sldLayoutId id="2147483741" r:id="rId4"/>
    <p:sldLayoutId id="2147483742" r:id="rId5"/>
    <p:sldLayoutId id="2147483743" r:id="rId6"/>
  </p:sldLayoutIdLst>
  <p:hf hdr="0" dt="0"/>
  <p:txStyles>
    <p:titleStyle>
      <a:lvl1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2pPr>
      <a:lvl3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3pPr>
      <a:lvl4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4pPr>
      <a:lvl5pPr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5pPr>
      <a:lvl6pPr marL="609585"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6pPr>
      <a:lvl7pPr marL="1219170"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7pPr>
      <a:lvl8pPr marL="1828754"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8pPr>
      <a:lvl9pPr marL="2438339" algn="l" defTabSz="683667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169329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221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.AppleSystemUIFont"/>
        <a:buChar char="-"/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55112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03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.AppleSystemUIFont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895" indent="-169329" algn="l" defTabSz="683667" rtl="0" fontAlgn="base">
        <a:spcBef>
          <a:spcPct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0" indent="-171438" algn="l" defTabSz="68575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4" indent="-171438" algn="l" defTabSz="68575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813" y="400031"/>
            <a:ext cx="6920374" cy="1815121"/>
          </a:xfrm>
          <a:noFill/>
        </p:spPr>
        <p:txBody>
          <a:bodyPr>
            <a:noAutofit/>
          </a:bodyPr>
          <a:lstStyle/>
          <a:p>
            <a:r>
              <a:rPr lang="en-US" sz="2800" dirty="0"/>
              <a:t>Outcomes of Subsequent Anti-Lymphoma Therapies in Patients With Large B-Cell Lymphoma Treated With Axicabtagene Ciloleucel or Standard of Care in the Second‐Line ZUMA-7 Study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4360" y="3602893"/>
            <a:ext cx="7955280" cy="102453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University School of Medicine, St Louis, MO, USA; </a:t>
            </a:r>
            <a:r>
              <a:rPr lang="en-US" sz="900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MD Anderson Cancer Center, Gilbert, AZ, USA; </a:t>
            </a:r>
            <a:r>
              <a:rPr lang="en-US" sz="900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University of Texas MD Anderson Cancer Center, Houston, TX, USA; </a:t>
            </a: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Moffitt Cancer Center, Tampa, FL, USA; </a:t>
            </a: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Stanford University School of Medicine, Stanford, CA, USA; </a:t>
            </a: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Maryland School of Medicine and Marlene and Stewart Greenebaum Comprehensive Cancer Center, Baltimore, MD, USA; </a:t>
            </a: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nl-NL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 Sloan Kettering Cancer Center, New York, NY, USA; </a:t>
            </a:r>
            <a:r>
              <a:rPr lang="nl-NL" sz="900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Rochester School of Medicine, Rochester, NY, USA; </a:t>
            </a:r>
            <a:r>
              <a:rPr lang="nl-NL" sz="900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nl-NL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Kansas Cancer Center, Kansas City, KS, USA; </a:t>
            </a:r>
            <a:r>
              <a:rPr lang="nl-NL" sz="900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Dana-Farber Cancer Institute, Boston, MA, USA; </a:t>
            </a: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Amsterdam UMC, University of Amsterdam, Amsterdam, The Netherlands, on behalf of HOVON/LLPC; </a:t>
            </a: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 Aviv Sourasky Medical Center and Sackler Faculty of Medicine, Tel Aviv University, Tel Aviv, Israel; </a:t>
            </a: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Kite, a Gilead Company, Santa Monica, CA, USA; and </a:t>
            </a:r>
            <a:r>
              <a:rPr lang="en-US" sz="900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9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Vanderbilt University Cancer Center, Nashville, TN, USA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9DF716-ED2D-453C-9BA0-34BE4158E2D2}"/>
              </a:ext>
            </a:extLst>
          </p:cNvPr>
          <p:cNvSpPr txBox="1">
            <a:spLocks/>
          </p:cNvSpPr>
          <p:nvPr/>
        </p:nvSpPr>
        <p:spPr>
          <a:xfrm>
            <a:off x="267702" y="2507743"/>
            <a:ext cx="8608596" cy="1024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763" indent="0" algn="ctr" defTabSz="683667" rtl="0" fontAlgn="base">
              <a:spcBef>
                <a:spcPct val="0"/>
              </a:spcBef>
              <a:spcAft>
                <a:spcPts val="1351"/>
              </a:spcAft>
              <a:buClr>
                <a:schemeClr val="accent1"/>
              </a:buClr>
              <a:buFont typeface="Arial" panose="020B0604020202020204" pitchFamily="34" charset="0"/>
              <a:buNone/>
              <a:tabLst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3" indent="0" algn="ctr" defTabSz="683667" rtl="0" fontAlgn="base">
              <a:spcBef>
                <a:spcPct val="0"/>
              </a:spcBef>
              <a:spcAft>
                <a:spcPts val="1351"/>
              </a:spcAft>
              <a:buClr>
                <a:schemeClr val="accent1"/>
              </a:buClr>
              <a:buFont typeface=".AppleSystemUIFont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50" indent="0" algn="ctr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24" indent="0" algn="ctr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.AppleSystemUIFont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98" indent="0" algn="ctr" defTabSz="683667" rtl="0" fontAlgn="base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72" indent="0" algn="ctr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47" indent="0" algn="ctr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20" indent="0" algn="ctr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994" indent="0" algn="ctr" defTabSz="68575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Armin Ghobadi, MD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1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Javier Munoz, MD, MS, MBA, FACP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Jason R. Westin, MD, MS, FACP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Frederick L. Locke, MD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4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David B. Miklos, MD, PhD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5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Aaron P. Rapoport, MD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6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Miguel-Angel Perales, MD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7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Patrick M. Reagan, MD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8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</a:p>
          <a:p>
            <a:pPr eaLnBrk="1" hangingPunct="1">
              <a:spcAft>
                <a:spcPts val="0"/>
              </a:spcAft>
            </a:pP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Joseph McGuirk, DO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9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Caron A. Jacobson, MD, MMSc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10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Marie José Kersten, MD, PhD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11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Irit Avivi, MD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12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</a:p>
          <a:p>
            <a:pPr eaLnBrk="1" hangingPunct="1">
              <a:spcAft>
                <a:spcPts val="0"/>
              </a:spcAft>
            </a:pP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Andrew Peng, MS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13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Marco Schupp, MD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13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Christina To, MD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13</a:t>
            </a:r>
            <a:r>
              <a:rPr lang="nl-NL" sz="1400" dirty="0">
                <a:effectLst/>
                <a:latin typeface="+mj-lt"/>
                <a:ea typeface="Times New Roman" panose="02020603050405020304" pitchFamily="18" charset="0"/>
              </a:rPr>
              <a:t>; and Olalekan Oluwole, MBBS, MPH</a:t>
            </a:r>
            <a:r>
              <a:rPr lang="nl-NL" sz="1400" baseline="30000" dirty="0">
                <a:effectLst/>
                <a:latin typeface="+mj-lt"/>
                <a:ea typeface="Times New Roman" panose="02020603050405020304" pitchFamily="18" charset="0"/>
              </a:rPr>
              <a:t>14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22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81BC-632C-E89C-4D5C-C15C7F82D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dirty="0"/>
              <a:t>Outcomes for Patients Who Received 3L Cellular Immunotherapy in the SOC Arm Versus 2L Axi-cel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7B7A1-D7BE-CED6-7699-BFF0486C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975752"/>
            <a:ext cx="8788400" cy="3639903"/>
          </a:xfrm>
        </p:spPr>
        <p:txBody>
          <a:bodyPr/>
          <a:lstStyle/>
          <a:p>
            <a:pPr eaLnBrk="1" hangingPunct="1"/>
            <a:r>
              <a:rPr lang="en-US" dirty="0"/>
              <a:t>No formal comparative statistical analyses were conducted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10261-68D2-D995-CF13-8FA34FB47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800" dirty="0"/>
              <a:t>Data in parentheses show 95% CI. </a:t>
            </a:r>
            <a:r>
              <a:rPr lang="en-US" sz="800" baseline="30000" dirty="0"/>
              <a:t>a </a:t>
            </a:r>
            <a:r>
              <a:rPr lang="en-US" sz="800" dirty="0"/>
              <a:t>Data are </a:t>
            </a: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3L treatment initiation.</a:t>
            </a:r>
            <a:endParaRPr lang="en-US" sz="800" baseline="30000" dirty="0"/>
          </a:p>
          <a:p>
            <a:pPr>
              <a:defRPr/>
            </a:pPr>
            <a:r>
              <a:rPr lang="en-US" sz="800" dirty="0"/>
              <a:t>1. </a:t>
            </a:r>
            <a:r>
              <a:rPr lang="fr-FR" sz="800" dirty="0"/>
              <a:t>Locke FL, et al. </a:t>
            </a:r>
            <a:r>
              <a:rPr lang="fr-FR" sz="800" i="1" dirty="0"/>
              <a:t>N </a:t>
            </a:r>
            <a:r>
              <a:rPr lang="fr-FR" sz="800" i="1" dirty="0" err="1"/>
              <a:t>Engl</a:t>
            </a:r>
            <a:r>
              <a:rPr lang="fr-FR" sz="800" i="1" dirty="0"/>
              <a:t> J Med. </a:t>
            </a:r>
            <a:r>
              <a:rPr lang="fr-FR" sz="800" dirty="0"/>
              <a:t>2022;386:640-654.</a:t>
            </a:r>
          </a:p>
          <a:p>
            <a:pPr>
              <a:defRPr/>
            </a:pPr>
            <a:r>
              <a:rPr lang="en-US" sz="800" dirty="0"/>
              <a:t>2L, second-line; 3L, third-line; axi-cel, axicabtagene ciloleucel; CR, complete response; NE, not evaluable; NR, not reached; ORR, objective response rate; OS, overall survival; PFS, progression-free survival; SOC, standard of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47935-4E4B-0BE9-2F48-D928E2452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68AD441-B197-8AF0-FBCC-47F07AA64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639" y="1588957"/>
            <a:ext cx="4036186" cy="2650324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t" anchorCtr="0" upright="1"/>
          <a:lstStyle/>
          <a:p>
            <a:pPr algn="ctr">
              <a:lnSpc>
                <a:spcPct val="90000"/>
              </a:lnSpc>
            </a:pPr>
            <a:endParaRPr lang="en-US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  <a:ea typeface="Arial Unicode MS" panose="020B0604020202020204" pitchFamily="34" charset="-128"/>
              </a:rPr>
              <a:t>3L Cellular Immunotherapy </a:t>
            </a:r>
            <a:br>
              <a:rPr lang="en-US" b="1" dirty="0">
                <a:latin typeface="+mn-lt"/>
                <a:ea typeface="Arial Unicode MS" panose="020B0604020202020204" pitchFamily="34" charset="-128"/>
              </a:rPr>
            </a:br>
            <a:r>
              <a:rPr lang="en-US" b="1" dirty="0">
                <a:latin typeface="+mn-lt"/>
                <a:ea typeface="Arial Unicode MS" panose="020B0604020202020204" pitchFamily="34" charset="-128"/>
              </a:rPr>
              <a:t>in the SOC </a:t>
            </a:r>
            <a:r>
              <a:rPr lang="en-US" b="1" dirty="0" err="1">
                <a:latin typeface="+mn-lt"/>
                <a:ea typeface="Arial Unicode MS" panose="020B0604020202020204" pitchFamily="34" charset="-128"/>
              </a:rPr>
              <a:t>Arm</a:t>
            </a:r>
            <a:r>
              <a:rPr lang="en-US" b="1" baseline="30000" dirty="0" err="1">
                <a:latin typeface="+mn-lt"/>
                <a:ea typeface="Arial Unicode MS" panose="020B0604020202020204" pitchFamily="34" charset="-128"/>
              </a:rPr>
              <a:t>a</a:t>
            </a:r>
            <a:endParaRPr lang="en-US" b="1" baseline="30000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endParaRPr lang="en-US" b="1" baseline="30000" dirty="0">
              <a:latin typeface="+mn-lt"/>
              <a:ea typeface="Arial Unicode MS" panose="020B0604020202020204" pitchFamily="34" charset="-128"/>
            </a:endParaRPr>
          </a:p>
          <a:p>
            <a:pPr marL="285750" indent="-285750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Median PFS, months: </a:t>
            </a:r>
            <a:r>
              <a:rPr lang="en-US" sz="180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6.3 (3.4-16.3)</a:t>
            </a:r>
            <a:endParaRPr lang="en-US" sz="180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Median OS, months: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16.3 (8.7-NE)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marR="0" indent="-285750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ORR, %: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57 (45-69)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CR, %: </a:t>
            </a:r>
            <a:r>
              <a:rPr lang="en-US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 (23-46)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1" dirty="0"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A90F7C9-D3AC-6F83-E835-287BBCA0AEA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18821" y="1597742"/>
            <a:ext cx="3921397" cy="2650324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t" anchorCtr="0" upright="1"/>
          <a:lstStyle/>
          <a:p>
            <a:pPr algn="ctr">
              <a:lnSpc>
                <a:spcPct val="90000"/>
              </a:lnSpc>
            </a:pPr>
            <a:endParaRPr lang="en-US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  <a:ea typeface="Arial Unicode MS" panose="020B0604020202020204" pitchFamily="34" charset="-128"/>
              </a:rPr>
              <a:t>2L Axi-Cel</a:t>
            </a:r>
            <a:r>
              <a:rPr lang="en-US" b="1" baseline="30000" dirty="0">
                <a:latin typeface="+mn-lt"/>
                <a:ea typeface="Arial Unicode MS" panose="020B0604020202020204" pitchFamily="34" charset="-128"/>
              </a:rPr>
              <a:t>1</a:t>
            </a:r>
            <a:br>
              <a:rPr lang="en-US" b="1" baseline="30000" dirty="0">
                <a:latin typeface="+mn-lt"/>
                <a:ea typeface="Arial Unicode MS" panose="020B0604020202020204" pitchFamily="34" charset="-128"/>
              </a:rPr>
            </a:br>
            <a:r>
              <a:rPr lang="en-US" b="1" dirty="0">
                <a:latin typeface="+mn-lt"/>
                <a:ea typeface="Arial Unicode MS" panose="020B0604020202020204" pitchFamily="34" charset="-128"/>
              </a:rPr>
              <a:t> </a:t>
            </a:r>
          </a:p>
          <a:p>
            <a:pPr algn="ctr">
              <a:lnSpc>
                <a:spcPct val="90000"/>
              </a:lnSpc>
            </a:pPr>
            <a:endParaRPr lang="en-US" b="1" baseline="30000" dirty="0">
              <a:latin typeface="+mn-lt"/>
              <a:ea typeface="Arial Unicode MS" panose="020B0604020202020204" pitchFamily="34" charset="-128"/>
            </a:endParaRPr>
          </a:p>
          <a:p>
            <a:pPr marL="285750" marR="0" indent="-28575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PFS, months: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14.7 (5.4-NE)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marR="0" indent="-28575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OS, months: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(28.3-NE)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marR="0" indent="-285750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ORR, %: 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83 (77-88)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CR, %: </a:t>
            </a:r>
            <a:r>
              <a:rPr lang="en-US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 (58-72)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latin typeface="+mn-lt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58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7FF2A-A8DC-4EE2-C40E-BD9601D6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0593" y="1053622"/>
            <a:ext cx="4241800" cy="2857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8A55E9-6C49-F8BC-D5AA-6A1AC2D764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33666" y="1053622"/>
            <a:ext cx="4241800" cy="285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PFS and OS by 3L Treatment in the Axi-Cel Arm Since 3L Treatment Initiation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5344AA9-A041-D915-664A-B0AE20303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3996006"/>
            <a:ext cx="8788400" cy="756368"/>
          </a:xfrm>
        </p:spPr>
        <p:txBody>
          <a:bodyPr/>
          <a:lstStyle/>
          <a:p>
            <a:r>
              <a:rPr lang="en-US" sz="1500" dirty="0"/>
              <a:t>Patients who received 3L chemotherapy (n=60) had a 25% ORR (13% CR rate)</a:t>
            </a:r>
          </a:p>
          <a:p>
            <a:r>
              <a:rPr lang="en-US" sz="1500" dirty="0"/>
              <a:t>For 34 patients who received 3L chemotherapy after initial response to 2L axi-cel, overall median PFS was 1.7 months (95% CI, 1.4-2.4) and median OS was 8.1 months (95% CI, 6.8-11.9), with a 32% ORR (18% CR rate) </a:t>
            </a:r>
          </a:p>
          <a:p>
            <a:endParaRPr lang="en-US" sz="15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3CCEAB-8B9C-93E6-39D8-35ED02F4B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>
                <a:latin typeface="+mj-lt"/>
                <a:cs typeface="Arial" panose="020B0604020202020204" pitchFamily="34" charset="0"/>
              </a:rPr>
              <a:t>3L, third-line; axi-cel, axicabtagene ciloleucel; CR, complete response; </a:t>
            </a:r>
            <a:r>
              <a:rPr lang="en-US" sz="800" dirty="0" err="1">
                <a:latin typeface="+mj-lt"/>
                <a:cs typeface="Arial" panose="020B0604020202020204" pitchFamily="34" charset="0"/>
              </a:rPr>
              <a:t>mo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, month; NE, not evaluable; NR, not reached; ORR, objective response rate; OS, overall survival; PFS, progression-free survival.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0CEC7-E528-0809-FC9D-3A9E6078AFF9}"/>
              </a:ext>
            </a:extLst>
          </p:cNvPr>
          <p:cNvSpPr txBox="1"/>
          <p:nvPr/>
        </p:nvSpPr>
        <p:spPr>
          <a:xfrm>
            <a:off x="2699833" y="2330101"/>
            <a:ext cx="156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follow-up since 3L treatment initiation: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15.7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2B603-EEDD-7B7A-6CC6-A20963DC105B}"/>
              </a:ext>
            </a:extLst>
          </p:cNvPr>
          <p:cNvSpPr txBox="1"/>
          <p:nvPr/>
        </p:nvSpPr>
        <p:spPr>
          <a:xfrm>
            <a:off x="7249020" y="2657974"/>
            <a:ext cx="158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follow-up since 3L treatment initiation: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18.6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Left Arrow 18">
            <a:extLst>
              <a:ext uri="{FF2B5EF4-FFF2-40B4-BE49-F238E27FC236}">
                <a16:creationId xmlns:a16="http://schemas.microsoft.com/office/drawing/2014/main" id="{77D47FC7-A720-8DD6-D690-DB8CB7B334E6}"/>
              </a:ext>
            </a:extLst>
          </p:cNvPr>
          <p:cNvSpPr/>
          <p:nvPr/>
        </p:nvSpPr>
        <p:spPr>
          <a:xfrm>
            <a:off x="2257743" y="2797042"/>
            <a:ext cx="224199" cy="17504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eft Arrow 18">
            <a:extLst>
              <a:ext uri="{FF2B5EF4-FFF2-40B4-BE49-F238E27FC236}">
                <a16:creationId xmlns:a16="http://schemas.microsoft.com/office/drawing/2014/main" id="{0E242732-C339-9F3D-D128-728B36CD5A75}"/>
              </a:ext>
            </a:extLst>
          </p:cNvPr>
          <p:cNvSpPr/>
          <p:nvPr/>
        </p:nvSpPr>
        <p:spPr>
          <a:xfrm>
            <a:off x="2257743" y="2604116"/>
            <a:ext cx="224199" cy="17504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D9792F-C3FE-A5C5-2FE0-98C2C155E77F}"/>
              </a:ext>
            </a:extLst>
          </p:cNvPr>
          <p:cNvSpPr txBox="1"/>
          <p:nvPr/>
        </p:nvSpPr>
        <p:spPr>
          <a:xfrm>
            <a:off x="1925250" y="2409291"/>
            <a:ext cx="694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12-Month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BD0E1-AFD0-317F-B2E0-44C0777A8F94}"/>
              </a:ext>
            </a:extLst>
          </p:cNvPr>
          <p:cNvSpPr txBox="1"/>
          <p:nvPr/>
        </p:nvSpPr>
        <p:spPr>
          <a:xfrm>
            <a:off x="2521429" y="2834718"/>
            <a:ext cx="48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7DBB6-4118-97DA-B835-8EB224A7A971}"/>
              </a:ext>
            </a:extLst>
          </p:cNvPr>
          <p:cNvSpPr txBox="1"/>
          <p:nvPr/>
        </p:nvSpPr>
        <p:spPr>
          <a:xfrm>
            <a:off x="2521429" y="2585454"/>
            <a:ext cx="48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24816B-6546-E1B7-9B29-99F75A3F4A88}"/>
              </a:ext>
            </a:extLst>
          </p:cNvPr>
          <p:cNvSpPr txBox="1"/>
          <p:nvPr/>
        </p:nvSpPr>
        <p:spPr>
          <a:xfrm>
            <a:off x="6285795" y="1223141"/>
            <a:ext cx="694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12-Month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89B2B9-A4B5-B480-940D-C605DBA57BE4}"/>
              </a:ext>
            </a:extLst>
          </p:cNvPr>
          <p:cNvSpPr txBox="1"/>
          <p:nvPr/>
        </p:nvSpPr>
        <p:spPr>
          <a:xfrm>
            <a:off x="6694539" y="2166931"/>
            <a:ext cx="48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1D9697-D97F-4371-D4D2-3B81605A4342}"/>
              </a:ext>
            </a:extLst>
          </p:cNvPr>
          <p:cNvSpPr txBox="1"/>
          <p:nvPr/>
        </p:nvSpPr>
        <p:spPr>
          <a:xfrm>
            <a:off x="6790403" y="1571924"/>
            <a:ext cx="48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B37E96-CB6A-7AA2-1137-376E26D52B01}"/>
              </a:ext>
            </a:extLst>
          </p:cNvPr>
          <p:cNvCxnSpPr>
            <a:cxnSpLocks/>
          </p:cNvCxnSpPr>
          <p:nvPr/>
        </p:nvCxnSpPr>
        <p:spPr>
          <a:xfrm flipV="1">
            <a:off x="2261625" y="2764153"/>
            <a:ext cx="0" cy="240519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0B0912-E09C-4218-CE07-7DC6CD1E2809}"/>
              </a:ext>
            </a:extLst>
          </p:cNvPr>
          <p:cNvSpPr txBox="1"/>
          <p:nvPr/>
        </p:nvSpPr>
        <p:spPr>
          <a:xfrm>
            <a:off x="4733666" y="834073"/>
            <a:ext cx="4252644" cy="276999"/>
          </a:xfrm>
          <a:prstGeom prst="rect">
            <a:avLst/>
          </a:prstGeom>
          <a:solidFill>
            <a:srgbClr val="3051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4EAE87-350A-2B6B-90ED-9A2408869CC9}"/>
              </a:ext>
            </a:extLst>
          </p:cNvPr>
          <p:cNvSpPr txBox="1"/>
          <p:nvPr/>
        </p:nvSpPr>
        <p:spPr>
          <a:xfrm>
            <a:off x="330593" y="833391"/>
            <a:ext cx="4252643" cy="276999"/>
          </a:xfrm>
          <a:prstGeom prst="rect">
            <a:avLst/>
          </a:prstGeom>
          <a:solidFill>
            <a:srgbClr val="3051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PFS</a:t>
            </a:r>
          </a:p>
        </p:txBody>
      </p:sp>
      <p:graphicFrame>
        <p:nvGraphicFramePr>
          <p:cNvPr id="25" name="Table 43">
            <a:extLst>
              <a:ext uri="{FF2B5EF4-FFF2-40B4-BE49-F238E27FC236}">
                <a16:creationId xmlns:a16="http://schemas.microsoft.com/office/drawing/2014/main" id="{0977947D-C57F-22FD-7C9C-01CF87A47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56630"/>
              </p:ext>
            </p:extLst>
          </p:nvPr>
        </p:nvGraphicFramePr>
        <p:xfrm>
          <a:off x="1818462" y="1280504"/>
          <a:ext cx="2753931" cy="633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5288">
                  <a:extLst>
                    <a:ext uri="{9D8B030D-6E8A-4147-A177-3AD203B41FA5}">
                      <a16:colId xmlns:a16="http://schemas.microsoft.com/office/drawing/2014/main" val="17391127"/>
                    </a:ext>
                  </a:extLst>
                </a:gridCol>
                <a:gridCol w="1238643">
                  <a:extLst>
                    <a:ext uri="{9D8B030D-6E8A-4147-A177-3AD203B41FA5}">
                      <a16:colId xmlns:a16="http://schemas.microsoft.com/office/drawing/2014/main" val="3148215115"/>
                    </a:ext>
                  </a:extLst>
                </a:gridCol>
              </a:tblGrid>
              <a:tr h="126884">
                <a:tc>
                  <a:txBody>
                    <a:bodyPr/>
                    <a:lstStyle/>
                    <a:p>
                      <a:endParaRPr lang="en-US" sz="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+mj-lt"/>
                          <a:cs typeface="Arial" panose="020B0604020202020204" pitchFamily="34" charset="0"/>
                        </a:rPr>
                        <a:t>Median PFS (95% CI, mo)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200657"/>
                  </a:ext>
                </a:extLst>
              </a:tr>
              <a:tr h="1268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Cellular Immunotherapy (n=8)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+mj-lt"/>
                          <a:cs typeface="Arial" panose="020B0604020202020204" pitchFamily="34" charset="0"/>
                        </a:rPr>
                        <a:t>3.5 (1.1-NE)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81108"/>
                  </a:ext>
                </a:extLst>
              </a:tr>
              <a:tr h="1268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Chemotherapy (n=60)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+mj-lt"/>
                          <a:cs typeface="Arial" panose="020B0604020202020204" pitchFamily="34" charset="0"/>
                        </a:rPr>
                        <a:t>1.7 (1.4-2.0)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28408"/>
                  </a:ext>
                </a:extLst>
              </a:tr>
              <a:tr h="1268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Other (n=16)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+mj-lt"/>
                          <a:cs typeface="Arial" panose="020B0604020202020204" pitchFamily="34" charset="0"/>
                        </a:rPr>
                        <a:t>3.5 (0.8-5.9)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94191"/>
                  </a:ext>
                </a:extLst>
              </a:tr>
            </a:tbl>
          </a:graphicData>
        </a:graphic>
      </p:graphicFrame>
      <p:graphicFrame>
        <p:nvGraphicFramePr>
          <p:cNvPr id="28" name="Table 43">
            <a:extLst>
              <a:ext uri="{FF2B5EF4-FFF2-40B4-BE49-F238E27FC236}">
                <a16:creationId xmlns:a16="http://schemas.microsoft.com/office/drawing/2014/main" id="{628BB1B7-EE12-C670-B9CA-40FE0DD7B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6617"/>
              </p:ext>
            </p:extLst>
          </p:nvPr>
        </p:nvGraphicFramePr>
        <p:xfrm>
          <a:off x="6964787" y="1623274"/>
          <a:ext cx="2048584" cy="755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054">
                  <a:extLst>
                    <a:ext uri="{9D8B030D-6E8A-4147-A177-3AD203B41FA5}">
                      <a16:colId xmlns:a16="http://schemas.microsoft.com/office/drawing/2014/main" val="17391127"/>
                    </a:ext>
                  </a:extLst>
                </a:gridCol>
                <a:gridCol w="733530">
                  <a:extLst>
                    <a:ext uri="{9D8B030D-6E8A-4147-A177-3AD203B41FA5}">
                      <a16:colId xmlns:a16="http://schemas.microsoft.com/office/drawing/2014/main" val="3148215115"/>
                    </a:ext>
                  </a:extLst>
                </a:gridCol>
              </a:tblGrid>
              <a:tr h="126884">
                <a:tc>
                  <a:txBody>
                    <a:bodyPr/>
                    <a:lstStyle/>
                    <a:p>
                      <a:endParaRPr lang="en-US" sz="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+mn-lt"/>
                          <a:cs typeface="Arial" panose="020B0604020202020204" pitchFamily="34" charset="0"/>
                        </a:rPr>
                        <a:t>Median OS</a:t>
                      </a:r>
                      <a:br>
                        <a:rPr lang="en-US" sz="800" b="1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800" b="1" dirty="0">
                          <a:latin typeface="+mn-lt"/>
                          <a:cs typeface="Arial" panose="020B0604020202020204" pitchFamily="34" charset="0"/>
                        </a:rPr>
                        <a:t>(95% CI, mo)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200657"/>
                  </a:ext>
                </a:extLst>
              </a:tr>
              <a:tr h="1268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Cellular Immunotherapy (n=8)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+mn-lt"/>
                          <a:cs typeface="Arial" panose="020B0604020202020204" pitchFamily="34" charset="0"/>
                        </a:rPr>
                        <a:t>NR (8.7-NE)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81108"/>
                  </a:ext>
                </a:extLst>
              </a:tr>
              <a:tr h="1268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tx2"/>
                          </a:solidFill>
                          <a:latin typeface="+mn-lt"/>
                          <a:cs typeface="Arial" panose="020B0604020202020204" pitchFamily="34" charset="0"/>
                        </a:rPr>
                        <a:t>Chemotherapy (n=60)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+mn-lt"/>
                          <a:cs typeface="Arial" panose="020B0604020202020204" pitchFamily="34" charset="0"/>
                        </a:rPr>
                        <a:t>8.1 (5.8-11.5)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928408"/>
                  </a:ext>
                </a:extLst>
              </a:tr>
              <a:tr h="126884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Other (n=16)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+mn-lt"/>
                          <a:cs typeface="Arial" panose="020B0604020202020204" pitchFamily="34" charset="0"/>
                        </a:rPr>
                        <a:t>8.6 (5.5-NE)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94191"/>
                  </a:ext>
                </a:extLst>
              </a:tr>
            </a:tbl>
          </a:graphicData>
        </a:graphic>
      </p:graphicFrame>
      <p:sp>
        <p:nvSpPr>
          <p:cNvPr id="16" name="Left Arrow 18">
            <a:extLst>
              <a:ext uri="{FF2B5EF4-FFF2-40B4-BE49-F238E27FC236}">
                <a16:creationId xmlns:a16="http://schemas.microsoft.com/office/drawing/2014/main" id="{C3025BBC-4203-F88F-B227-B5C6A829DC0B}"/>
              </a:ext>
            </a:extLst>
          </p:cNvPr>
          <p:cNvSpPr/>
          <p:nvPr/>
        </p:nvSpPr>
        <p:spPr>
          <a:xfrm>
            <a:off x="6658892" y="2317103"/>
            <a:ext cx="224199" cy="17504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eft Arrow 18">
            <a:extLst>
              <a:ext uri="{FF2B5EF4-FFF2-40B4-BE49-F238E27FC236}">
                <a16:creationId xmlns:a16="http://schemas.microsoft.com/office/drawing/2014/main" id="{793F7C93-4A42-739F-CF9E-84B98B47E692}"/>
              </a:ext>
            </a:extLst>
          </p:cNvPr>
          <p:cNvSpPr/>
          <p:nvPr/>
        </p:nvSpPr>
        <p:spPr>
          <a:xfrm>
            <a:off x="6658892" y="1438715"/>
            <a:ext cx="224199" cy="175048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9B763B-AF42-1070-2FAC-7332DC8DDA04}"/>
              </a:ext>
            </a:extLst>
          </p:cNvPr>
          <p:cNvCxnSpPr>
            <a:cxnSpLocks/>
          </p:cNvCxnSpPr>
          <p:nvPr/>
        </p:nvCxnSpPr>
        <p:spPr>
          <a:xfrm flipV="1">
            <a:off x="6658892" y="1529124"/>
            <a:ext cx="0" cy="1474539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5E9F02B-7F8A-EE46-611B-CE65BF7A7992}"/>
              </a:ext>
            </a:extLst>
          </p:cNvPr>
          <p:cNvSpPr txBox="1"/>
          <p:nvPr/>
        </p:nvSpPr>
        <p:spPr>
          <a:xfrm>
            <a:off x="6094927" y="2449362"/>
            <a:ext cx="26666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</a:p>
        </p:txBody>
      </p:sp>
      <p:sp>
        <p:nvSpPr>
          <p:cNvPr id="31" name="Left Arrow 18">
            <a:extLst>
              <a:ext uri="{FF2B5EF4-FFF2-40B4-BE49-F238E27FC236}">
                <a16:creationId xmlns:a16="http://schemas.microsoft.com/office/drawing/2014/main" id="{53D544FB-36B7-C461-36E5-ECC8BEC8EB1B}"/>
              </a:ext>
            </a:extLst>
          </p:cNvPr>
          <p:cNvSpPr/>
          <p:nvPr/>
        </p:nvSpPr>
        <p:spPr>
          <a:xfrm rot="10800000">
            <a:off x="6422756" y="2427919"/>
            <a:ext cx="224199" cy="17504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792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dirty="0">
                <a:effectLst/>
              </a:rPr>
              <a:t>Of 60 Patients in the Axi-Cel Arm Who Received 3L Chemotherapy, 10 Received SCT in 3L+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1" name="Footer Placeholder 3">
            <a:extLst>
              <a:ext uri="{FF2B5EF4-FFF2-40B4-BE49-F238E27FC236}">
                <a16:creationId xmlns:a16="http://schemas.microsoft.com/office/drawing/2014/main" id="{6D0A051B-165F-31E8-82E8-A1F3E1FB2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01424"/>
            <a:ext cx="9144000" cy="553998"/>
          </a:xfrm>
        </p:spPr>
        <p:txBody>
          <a:bodyPr/>
          <a:lstStyle/>
          <a:p>
            <a:r>
              <a:rPr lang="en-US" sz="750" baseline="300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Other 3L regimens included nivolumab, radiation, pembrolizumab, R-lenalidomide,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varlilumab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(n=1), oral dihydroorotate (clinical trial), CPI-613, dexamethasone, HDT-ASCT (n=1), and ipilimumab. </a:t>
            </a:r>
            <a:r>
              <a:rPr lang="en-US" sz="750" baseline="300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Patients received axi‐cel (n=51); other autologous anti-CD19 CAR T-cell therapy (n=10); unspecific CAR T-cell therapy (n=4); anti-CD19/CD22 CAR T-cell therapy, allogeneic CRISPR-Cas9 engineered T cells, and NK cell infusion (n=1 each).</a:t>
            </a:r>
          </a:p>
          <a:p>
            <a:r>
              <a:rPr lang="en-US" sz="750" dirty="0">
                <a:latin typeface="+mj-lt"/>
                <a:cs typeface="Arial" panose="020B0604020202020204" pitchFamily="34" charset="0"/>
              </a:rPr>
              <a:t>3L, third-line;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allogeneic stem cell transplantation; ASCT, autologous stem cell transplantation; axi-cel, axicabtagene ciloleucel; CAR, chimeric antigen receptor; NK, natural killer; PD, progressive disease; SCT, stem cell transplantation; SD, stable disease; SOC, standard of care.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0FB699C-180A-A7BC-57E7-396F093E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823" y="1248572"/>
            <a:ext cx="1707026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SOC Arm (n=179)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D48C564-CA9C-A8CD-B5B6-F18E16B1927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511062" y="1248571"/>
            <a:ext cx="1577733" cy="2713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Axi-Cel Arm (n=180)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2251CAB-BF62-DADB-200C-070B28A8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9" y="852426"/>
            <a:ext cx="2332620" cy="2534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Enrolled (N=359)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0EC1DB57-E921-237F-4C92-BE8D12F2D3D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0416" y="3076078"/>
            <a:ext cx="1645920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Chemotherapy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n=60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DAA632F-200D-6B2A-AD74-F3D83A628240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rot="5400000">
            <a:off x="3437537" y="-31751"/>
            <a:ext cx="142714" cy="24179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9BF82A4-1A61-11AC-6B0D-4F485D0BD28F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rot="16200000" flipH="1">
            <a:off x="5523740" y="299975"/>
            <a:ext cx="142715" cy="17544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>
            <a:extLst>
              <a:ext uri="{FF2B5EF4-FFF2-40B4-BE49-F238E27FC236}">
                <a16:creationId xmlns:a16="http://schemas.microsoft.com/office/drawing/2014/main" id="{E6F0E70F-DE35-1517-FFDF-933DBC35BF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32497" y="3071263"/>
            <a:ext cx="191623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AE182F04-7085-037E-55EF-1E7F5065AB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67397" y="3667681"/>
            <a:ext cx="830071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  <a:endParaRPr lang="en-US" sz="1200" b="1" strike="sngStrike" dirty="0">
              <a:solidFill>
                <a:srgbClr val="FF0000"/>
              </a:solidFill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E322B208-EEA6-550A-BF27-A4FC02EE1B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68516" y="3667681"/>
            <a:ext cx="7673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n=50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2DE10B2B-3E31-06D3-7E0D-5CD73FC52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337" y="2353452"/>
            <a:ext cx="22860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n=127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E7A043B4-A82E-335E-BB1F-032C2D71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888" y="3071265"/>
            <a:ext cx="19855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Immunotherapy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b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n=68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B396E40F-B97F-A9F6-5A3D-AEF0DF545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3071265"/>
            <a:ext cx="2166409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n=59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B61D267-4730-D366-BB2E-FCE8513DAEF9}"/>
              </a:ext>
            </a:extLst>
          </p:cNvPr>
          <p:cNvCxnSpPr>
            <a:cxnSpLocks/>
            <a:stCxn id="26" idx="2"/>
            <a:endCxn id="31" idx="0"/>
          </p:cNvCxnSpPr>
          <p:nvPr/>
        </p:nvCxnSpPr>
        <p:spPr>
          <a:xfrm rot="16200000" flipH="1">
            <a:off x="7064082" y="2127466"/>
            <a:ext cx="352053" cy="15355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3A6341E-81E9-4494-7FBB-7B75ECE177E4}"/>
              </a:ext>
            </a:extLst>
          </p:cNvPr>
          <p:cNvCxnSpPr>
            <a:cxnSpLocks/>
            <a:stCxn id="55" idx="2"/>
            <a:endCxn id="19" idx="0"/>
          </p:cNvCxnSpPr>
          <p:nvPr/>
        </p:nvCxnSpPr>
        <p:spPr>
          <a:xfrm rot="5400000">
            <a:off x="1913771" y="2689920"/>
            <a:ext cx="385763" cy="3865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F6D81AF-7E4B-CDCA-30B4-F7238AD7278F}"/>
              </a:ext>
            </a:extLst>
          </p:cNvPr>
          <p:cNvCxnSpPr>
            <a:cxnSpLocks/>
            <a:stCxn id="55" idx="2"/>
            <a:endCxn id="22" idx="0"/>
          </p:cNvCxnSpPr>
          <p:nvPr/>
        </p:nvCxnSpPr>
        <p:spPr>
          <a:xfrm rot="16200000" flipH="1">
            <a:off x="2854796" y="2135447"/>
            <a:ext cx="380948" cy="14906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449141C-3B5F-DA62-3BAD-E1E5F71CF965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 rot="5400000">
            <a:off x="1584983" y="3339287"/>
            <a:ext cx="225843" cy="430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15B25159-0614-5928-89E7-CF62384953D8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 rot="16200000" flipH="1">
            <a:off x="2019850" y="3335364"/>
            <a:ext cx="225843" cy="4387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AA38DF-70E9-2D9E-DDAF-D8468796F019}"/>
              </a:ext>
            </a:extLst>
          </p:cNvPr>
          <p:cNvSpPr/>
          <p:nvPr/>
        </p:nvSpPr>
        <p:spPr>
          <a:xfrm>
            <a:off x="976674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9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alloSCT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8B57812-8F32-9B76-F385-D469F5EA937C}"/>
              </a:ext>
            </a:extLst>
          </p:cNvPr>
          <p:cNvSpPr/>
          <p:nvPr/>
        </p:nvSpPr>
        <p:spPr>
          <a:xfrm>
            <a:off x="2777406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5 alloSCT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45CFAFB8-7C95-CB0D-10E3-0A3E09CC47D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2236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n=170</a:t>
            </a:r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id="{5EE8239F-B65D-A247-5121-8981066CE3D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0060" y="3071263"/>
            <a:ext cx="9144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Other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a</a:t>
            </a:r>
            <a:endParaRPr lang="en-US" sz="1200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766D488-C160-53A5-F947-0804CD0B18EB}"/>
              </a:ext>
            </a:extLst>
          </p:cNvPr>
          <p:cNvCxnSpPr>
            <a:cxnSpLocks/>
            <a:stCxn id="55" idx="2"/>
            <a:endCxn id="49" idx="0"/>
          </p:cNvCxnSpPr>
          <p:nvPr/>
        </p:nvCxnSpPr>
        <p:spPr>
          <a:xfrm rot="5400000">
            <a:off x="1243120" y="2014455"/>
            <a:ext cx="380948" cy="1732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>
            <a:extLst>
              <a:ext uri="{FF2B5EF4-FFF2-40B4-BE49-F238E27FC236}">
                <a16:creationId xmlns:a16="http://schemas.microsoft.com/office/drawing/2014/main" id="{23960529-0399-27A0-1EE0-BBF745FD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717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n=168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AA46A79A-97AD-7DA1-9AA4-BB1FCB42275F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rot="5400000">
            <a:off x="5978967" y="2577894"/>
            <a:ext cx="352053" cy="6346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3226BC0-6729-8E9A-4E4E-B99E5CDBD687}"/>
              </a:ext>
            </a:extLst>
          </p:cNvPr>
          <p:cNvSpPr/>
          <p:nvPr/>
        </p:nvSpPr>
        <p:spPr>
          <a:xfrm>
            <a:off x="7782620" y="1752910"/>
            <a:ext cx="1615493" cy="408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Received SCT (n=62)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Did not receive SCT (n=106)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D645CB5A-449F-FA74-DFCA-636518F605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6928" y="2353452"/>
            <a:ext cx="2286000" cy="336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n=84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51F532D7-9ABF-8457-F110-DDC32A017CD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28704" y="3667681"/>
            <a:ext cx="77877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4EA5E151-8C23-58F2-5778-7E0684E0D9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91126" y="3667681"/>
            <a:ext cx="75760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n=2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C2FBAFB-42C0-DC55-1846-2F97555545D7}"/>
              </a:ext>
            </a:extLst>
          </p:cNvPr>
          <p:cNvCxnSpPr>
            <a:cxnSpLocks/>
            <a:stCxn id="22" idx="2"/>
            <a:endCxn id="58" idx="0"/>
          </p:cNvCxnSpPr>
          <p:nvPr/>
        </p:nvCxnSpPr>
        <p:spPr>
          <a:xfrm rot="16200000" flipH="1">
            <a:off x="3964940" y="3262695"/>
            <a:ext cx="230658" cy="5793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8F4BD9A-353C-B412-FDA5-974621913A59}"/>
              </a:ext>
            </a:extLst>
          </p:cNvPr>
          <p:cNvCxnSpPr>
            <a:cxnSpLocks/>
            <a:stCxn id="22" idx="2"/>
            <a:endCxn id="56" idx="0"/>
          </p:cNvCxnSpPr>
          <p:nvPr/>
        </p:nvCxnSpPr>
        <p:spPr>
          <a:xfrm rot="5400000">
            <a:off x="3389022" y="3266091"/>
            <a:ext cx="230658" cy="5725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6">
            <a:extLst>
              <a:ext uri="{FF2B5EF4-FFF2-40B4-BE49-F238E27FC236}">
                <a16:creationId xmlns:a16="http://schemas.microsoft.com/office/drawing/2014/main" id="{49F7BCF6-9742-BDB5-C214-8EC01A8395B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7255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63" name="Text Box 4">
            <a:extLst>
              <a:ext uri="{FF2B5EF4-FFF2-40B4-BE49-F238E27FC236}">
                <a16:creationId xmlns:a16="http://schemas.microsoft.com/office/drawing/2014/main" id="{A9D9E0F3-F308-0858-3EE4-E8364B56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59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n=11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8901F7BE-A39B-5CA8-1532-FABBFAD990BF}"/>
              </a:ext>
            </a:extLst>
          </p:cNvPr>
          <p:cNvCxnSpPr>
            <a:cxnSpLocks/>
            <a:stCxn id="11" idx="2"/>
            <a:endCxn id="48" idx="0"/>
          </p:cNvCxnSpPr>
          <p:nvPr/>
        </p:nvCxnSpPr>
        <p:spPr>
          <a:xfrm rot="5400000">
            <a:off x="1837811" y="1292001"/>
            <a:ext cx="234155" cy="690082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2B3A6C26-5057-0DC1-743D-00E88ABD4D03}"/>
              </a:ext>
            </a:extLst>
          </p:cNvPr>
          <p:cNvCxnSpPr>
            <a:cxnSpLocks/>
            <a:stCxn id="62" idx="0"/>
            <a:endCxn id="11" idx="2"/>
          </p:cNvCxnSpPr>
          <p:nvPr/>
        </p:nvCxnSpPr>
        <p:spPr>
          <a:xfrm rot="16200000" flipV="1">
            <a:off x="2535321" y="1284574"/>
            <a:ext cx="234155" cy="704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6CFA6A9E-0F79-B1F6-087B-A9A6A8C2586E}"/>
              </a:ext>
            </a:extLst>
          </p:cNvPr>
          <p:cNvCxnSpPr>
            <a:cxnSpLocks/>
            <a:stCxn id="62" idx="2"/>
            <a:endCxn id="55" idx="0"/>
          </p:cNvCxnSpPr>
          <p:nvPr/>
        </p:nvCxnSpPr>
        <p:spPr>
          <a:xfrm rot="5400000">
            <a:off x="2535611" y="1884197"/>
            <a:ext cx="233572" cy="7049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9A382C2-CB0A-0282-EA3B-86A25D931EA9}"/>
              </a:ext>
            </a:extLst>
          </p:cNvPr>
          <p:cNvCxnSpPr>
            <a:cxnSpLocks/>
            <a:stCxn id="48" idx="2"/>
            <a:endCxn id="55" idx="0"/>
          </p:cNvCxnSpPr>
          <p:nvPr/>
        </p:nvCxnSpPr>
        <p:spPr>
          <a:xfrm rot="16200000" flipH="1">
            <a:off x="1838101" y="1891625"/>
            <a:ext cx="233572" cy="6900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33EBC17A-7D95-CD34-FF64-8B7DE0814689}"/>
              </a:ext>
            </a:extLst>
          </p:cNvPr>
          <p:cNvCxnSpPr>
            <a:cxnSpLocks/>
            <a:stCxn id="9" idx="2"/>
            <a:endCxn id="63" idx="0"/>
          </p:cNvCxnSpPr>
          <p:nvPr/>
        </p:nvCxnSpPr>
        <p:spPr>
          <a:xfrm rot="5400000">
            <a:off x="6036044" y="1317828"/>
            <a:ext cx="234154" cy="6384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2CF3D735-2130-2C51-B21B-0B8C6AC64044}"/>
              </a:ext>
            </a:extLst>
          </p:cNvPr>
          <p:cNvCxnSpPr>
            <a:cxnSpLocks/>
            <a:stCxn id="9" idx="2"/>
            <a:endCxn id="52" idx="0"/>
          </p:cNvCxnSpPr>
          <p:nvPr/>
        </p:nvCxnSpPr>
        <p:spPr>
          <a:xfrm rot="16200000" flipH="1">
            <a:off x="6728622" y="1263679"/>
            <a:ext cx="234154" cy="746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EBEA19EA-C69F-57B8-682A-D866327CAB58}"/>
              </a:ext>
            </a:extLst>
          </p:cNvPr>
          <p:cNvCxnSpPr>
            <a:cxnSpLocks/>
            <a:stCxn id="63" idx="2"/>
            <a:endCxn id="26" idx="0"/>
          </p:cNvCxnSpPr>
          <p:nvPr/>
        </p:nvCxnSpPr>
        <p:spPr>
          <a:xfrm rot="16200000" flipH="1">
            <a:off x="6036335" y="1917450"/>
            <a:ext cx="233572" cy="6384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45F628B8-5ABB-9D58-430E-63A84981ABFC}"/>
              </a:ext>
            </a:extLst>
          </p:cNvPr>
          <p:cNvCxnSpPr>
            <a:cxnSpLocks/>
            <a:stCxn id="52" idx="2"/>
            <a:endCxn id="26" idx="0"/>
          </p:cNvCxnSpPr>
          <p:nvPr/>
        </p:nvCxnSpPr>
        <p:spPr>
          <a:xfrm rot="5400000">
            <a:off x="6728914" y="1863303"/>
            <a:ext cx="233572" cy="7467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60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PFS and OS by SCT Following 3L Chemotherapy in the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Axi-Cel Arm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75211D5-FD95-FA69-1ED8-DA43AC37F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800" dirty="0">
                <a:latin typeface="+mj-lt"/>
                <a:cs typeface="Arial" panose="020B0604020202020204" pitchFamily="34" charset="0"/>
              </a:rPr>
              <a:t>3L, third-line; axi-cel, axicabtagene ciloleucel; </a:t>
            </a:r>
            <a:r>
              <a:rPr lang="en-US" sz="800" dirty="0" err="1">
                <a:latin typeface="+mj-lt"/>
                <a:cs typeface="Arial" panose="020B0604020202020204" pitchFamily="34" charset="0"/>
              </a:rPr>
              <a:t>mo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, month; NE, not evaluable; OS, overall survival; PFS, progression-free survival; SCT, stem cell transplantation.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7047A7-50C2-453B-2B98-1AABD4FDC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987" y="1514097"/>
            <a:ext cx="4234257" cy="29719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800" dirty="0"/>
              <a:t>Of patients who received 3L chemotherapy, only 17% (10/60) received SCT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While results are descriptive due to low patient numbers, outcomes for patients who received SCT following 3L chemotherapy in the axi-cel arm appear improved compared with patients who did not receive SCT</a:t>
            </a:r>
          </a:p>
          <a:p>
            <a:pPr>
              <a:spcAft>
                <a:spcPts val="1000"/>
              </a:spcAft>
            </a:pPr>
            <a:r>
              <a:rPr lang="en-US" sz="1800" dirty="0"/>
              <a:t>It is unknown how many patients who received 3L therapy were intended for SCT</a:t>
            </a:r>
          </a:p>
          <a:p>
            <a:pPr>
              <a:spcAft>
                <a:spcPts val="1000"/>
              </a:spcAft>
            </a:pPr>
            <a:endParaRPr lang="en-US" sz="1800" dirty="0"/>
          </a:p>
          <a:p>
            <a:pPr>
              <a:spcAft>
                <a:spcPts val="1000"/>
              </a:spcAft>
            </a:pPr>
            <a:endParaRPr lang="en-US" sz="1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3324D27-0A62-2DC6-2704-8CC10C46A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511860"/>
              </p:ext>
            </p:extLst>
          </p:nvPr>
        </p:nvGraphicFramePr>
        <p:xfrm>
          <a:off x="690167" y="1127800"/>
          <a:ext cx="4234258" cy="3313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9614178-4B96-BE16-4543-97EAAC5C5BCF}"/>
              </a:ext>
            </a:extLst>
          </p:cNvPr>
          <p:cNvSpPr txBox="1"/>
          <p:nvPr/>
        </p:nvSpPr>
        <p:spPr>
          <a:xfrm>
            <a:off x="2262825" y="907133"/>
            <a:ext cx="3132135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Median PFS (95% CI): </a:t>
            </a:r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11.5 (2.4-NE)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Median OS (95% CI): 17.5 (2.4-NE)</a:t>
            </a:r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months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07869-3EB1-00AC-439E-2799CD135E15}"/>
              </a:ext>
            </a:extLst>
          </p:cNvPr>
          <p:cNvSpPr txBox="1"/>
          <p:nvPr/>
        </p:nvSpPr>
        <p:spPr>
          <a:xfrm>
            <a:off x="68319" y="4199811"/>
            <a:ext cx="3223521" cy="461665"/>
          </a:xfrm>
          <a:prstGeom prst="rect">
            <a:avLst/>
          </a:prstGeom>
          <a:solidFill>
            <a:srgbClr val="3060AD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Median PFS (95% CI): </a:t>
            </a:r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1.6 (1.2-1.8)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Median OS (95% CI): 7.2 (4.8-9.1) months</a:t>
            </a:r>
          </a:p>
        </p:txBody>
      </p:sp>
    </p:spTree>
    <p:extLst>
      <p:ext uri="{BB962C8B-B14F-4D97-AF65-F5344CB8AC3E}">
        <p14:creationId xmlns:p14="http://schemas.microsoft.com/office/powerpoint/2010/main" val="138708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dirty="0">
                <a:effectLst/>
              </a:rPr>
              <a:t>Eight Patients in the Axi-Cel Arm Received 3L Cellular Immunotherapy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1" name="Footer Placeholder 3">
            <a:extLst>
              <a:ext uri="{FF2B5EF4-FFF2-40B4-BE49-F238E27FC236}">
                <a16:creationId xmlns:a16="http://schemas.microsoft.com/office/drawing/2014/main" id="{6D0A051B-165F-31E8-82E8-A1F3E1FB2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01424"/>
            <a:ext cx="9144000" cy="553998"/>
          </a:xfrm>
        </p:spPr>
        <p:txBody>
          <a:bodyPr/>
          <a:lstStyle/>
          <a:p>
            <a:r>
              <a:rPr lang="en-US" sz="750" baseline="300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Other 3L regimens included nivolumab, radiation, pembrolizumab, R-lenalidomide,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varlilumab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(n=1), oral dihydroorotate (clinical trial), CPI-613, dexamethasone, HDT-ASCT (n=1), and ipilimumab. </a:t>
            </a:r>
            <a:r>
              <a:rPr lang="en-US" sz="750" baseline="300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Patients received axi‐cel (n=51); other autologous anti-CD19 CAR T-cell therapy (n=10); unspecific CAR T-cell therapy (n=4); anti-CD19/CD22 CAR T-cell therapy, allogeneic CRISPR-Cas9 engineered T cells, and NK cell infusion (n=1 each).</a:t>
            </a:r>
          </a:p>
          <a:p>
            <a:r>
              <a:rPr lang="en-US" sz="750" dirty="0">
                <a:latin typeface="+mj-lt"/>
                <a:cs typeface="Arial" panose="020B0604020202020204" pitchFamily="34" charset="0"/>
              </a:rPr>
              <a:t>3L, third-line;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allogeneic stem cell transplantation; ASCT, autologous stem cell transplantation; axi-cel, axicabtagene ciloleucel; CAR, chimeric antigen receptor; NK, natural killer; PD, progressive disease; SCT, stem cell transplantation; SD, stable disease; SOC, standard of care.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0FB699C-180A-A7BC-57E7-396F093E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823" y="1248572"/>
            <a:ext cx="1707026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SOC Arm (n=179)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D48C564-CA9C-A8CD-B5B6-F18E16B1927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511062" y="1248571"/>
            <a:ext cx="1577733" cy="2713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Axi-Cel Arm (n=180)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2251CAB-BF62-DADB-200C-070B28A8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9" y="852426"/>
            <a:ext cx="2332620" cy="2534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Enrolled (N=359)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0EC1DB57-E921-237F-4C92-BE8D12F2D3D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0416" y="3076078"/>
            <a:ext cx="164592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Chemotherapy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n=60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DAA632F-200D-6B2A-AD74-F3D83A628240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rot="5400000">
            <a:off x="3437537" y="-31751"/>
            <a:ext cx="142714" cy="24179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9BF82A4-1A61-11AC-6B0D-4F485D0BD28F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rot="16200000" flipH="1">
            <a:off x="5523740" y="299975"/>
            <a:ext cx="142715" cy="17544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>
            <a:extLst>
              <a:ext uri="{FF2B5EF4-FFF2-40B4-BE49-F238E27FC236}">
                <a16:creationId xmlns:a16="http://schemas.microsoft.com/office/drawing/2014/main" id="{E6F0E70F-DE35-1517-FFDF-933DBC35BF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32497" y="3071263"/>
            <a:ext cx="1916230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AE182F04-7085-037E-55EF-1E7F5065AB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67397" y="3667681"/>
            <a:ext cx="83007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  <a:endParaRPr lang="en-US" sz="1200" b="1" strike="sngStrike" dirty="0">
              <a:solidFill>
                <a:srgbClr val="FF0000"/>
              </a:solidFill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E322B208-EEA6-550A-BF27-A4FC02EE1B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68516" y="3667681"/>
            <a:ext cx="7673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n=50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2DE10B2B-3E31-06D3-7E0D-5CD73FC52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337" y="2353452"/>
            <a:ext cx="22860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n=127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E7A043B4-A82E-335E-BB1F-032C2D71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888" y="3071265"/>
            <a:ext cx="19855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Immunotherapy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b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n=68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B396E40F-B97F-A9F6-5A3D-AEF0DF545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3071265"/>
            <a:ext cx="2166409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n=59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B61D267-4730-D366-BB2E-FCE8513DAEF9}"/>
              </a:ext>
            </a:extLst>
          </p:cNvPr>
          <p:cNvCxnSpPr>
            <a:cxnSpLocks/>
            <a:stCxn id="26" idx="2"/>
            <a:endCxn id="31" idx="0"/>
          </p:cNvCxnSpPr>
          <p:nvPr/>
        </p:nvCxnSpPr>
        <p:spPr>
          <a:xfrm rot="16200000" flipH="1">
            <a:off x="7064082" y="2127466"/>
            <a:ext cx="352053" cy="15355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3A6341E-81E9-4494-7FBB-7B75ECE177E4}"/>
              </a:ext>
            </a:extLst>
          </p:cNvPr>
          <p:cNvCxnSpPr>
            <a:cxnSpLocks/>
            <a:stCxn id="55" idx="2"/>
            <a:endCxn id="19" idx="0"/>
          </p:cNvCxnSpPr>
          <p:nvPr/>
        </p:nvCxnSpPr>
        <p:spPr>
          <a:xfrm rot="5400000">
            <a:off x="1913771" y="2689920"/>
            <a:ext cx="385763" cy="3865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F6D81AF-7E4B-CDCA-30B4-F7238AD7278F}"/>
              </a:ext>
            </a:extLst>
          </p:cNvPr>
          <p:cNvCxnSpPr>
            <a:cxnSpLocks/>
            <a:stCxn id="55" idx="2"/>
            <a:endCxn id="22" idx="0"/>
          </p:cNvCxnSpPr>
          <p:nvPr/>
        </p:nvCxnSpPr>
        <p:spPr>
          <a:xfrm rot="16200000" flipH="1">
            <a:off x="2854796" y="2135447"/>
            <a:ext cx="380948" cy="14906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449141C-3B5F-DA62-3BAD-E1E5F71CF965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 rot="5400000">
            <a:off x="1584983" y="3339287"/>
            <a:ext cx="225843" cy="430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15B25159-0614-5928-89E7-CF62384953D8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 rot="16200000" flipH="1">
            <a:off x="2019850" y="3335364"/>
            <a:ext cx="225843" cy="4387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AA38DF-70E9-2D9E-DDAF-D8468796F019}"/>
              </a:ext>
            </a:extLst>
          </p:cNvPr>
          <p:cNvSpPr/>
          <p:nvPr/>
        </p:nvSpPr>
        <p:spPr>
          <a:xfrm>
            <a:off x="976674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9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alloSCT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8B57812-8F32-9B76-F385-D469F5EA937C}"/>
              </a:ext>
            </a:extLst>
          </p:cNvPr>
          <p:cNvSpPr/>
          <p:nvPr/>
        </p:nvSpPr>
        <p:spPr>
          <a:xfrm>
            <a:off x="2777406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5 alloSCT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45CFAFB8-7C95-CB0D-10E3-0A3E09CC47D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2236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n=170</a:t>
            </a:r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id="{5EE8239F-B65D-A247-5121-8981066CE3D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0060" y="3071263"/>
            <a:ext cx="9144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Other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a</a:t>
            </a:r>
            <a:endParaRPr lang="en-US" sz="1200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766D488-C160-53A5-F947-0804CD0B18EB}"/>
              </a:ext>
            </a:extLst>
          </p:cNvPr>
          <p:cNvCxnSpPr>
            <a:cxnSpLocks/>
            <a:stCxn id="55" idx="2"/>
            <a:endCxn id="49" idx="0"/>
          </p:cNvCxnSpPr>
          <p:nvPr/>
        </p:nvCxnSpPr>
        <p:spPr>
          <a:xfrm rot="5400000">
            <a:off x="1243120" y="2014455"/>
            <a:ext cx="380948" cy="1732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>
            <a:extLst>
              <a:ext uri="{FF2B5EF4-FFF2-40B4-BE49-F238E27FC236}">
                <a16:creationId xmlns:a16="http://schemas.microsoft.com/office/drawing/2014/main" id="{23960529-0399-27A0-1EE0-BBF745FD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717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n=168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AA46A79A-97AD-7DA1-9AA4-BB1FCB42275F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rot="5400000">
            <a:off x="5978967" y="2577894"/>
            <a:ext cx="352053" cy="6346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3226BC0-6729-8E9A-4E4E-B99E5CDBD687}"/>
              </a:ext>
            </a:extLst>
          </p:cNvPr>
          <p:cNvSpPr/>
          <p:nvPr/>
        </p:nvSpPr>
        <p:spPr>
          <a:xfrm>
            <a:off x="7782620" y="1752910"/>
            <a:ext cx="1615493" cy="408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Received SCT (n=62)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Did not receive SCT (n=106)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D645CB5A-449F-FA74-DFCA-636518F605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6928" y="2353452"/>
            <a:ext cx="2286000" cy="336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n=84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51F532D7-9ABF-8457-F110-DDC32A017CD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28704" y="3667681"/>
            <a:ext cx="77877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4EA5E151-8C23-58F2-5778-7E0684E0D9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91126" y="3667681"/>
            <a:ext cx="75760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n=2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C2FBAFB-42C0-DC55-1846-2F97555545D7}"/>
              </a:ext>
            </a:extLst>
          </p:cNvPr>
          <p:cNvCxnSpPr>
            <a:cxnSpLocks/>
            <a:stCxn id="22" idx="2"/>
            <a:endCxn id="58" idx="0"/>
          </p:cNvCxnSpPr>
          <p:nvPr/>
        </p:nvCxnSpPr>
        <p:spPr>
          <a:xfrm rot="16200000" flipH="1">
            <a:off x="3964940" y="3262695"/>
            <a:ext cx="230658" cy="5793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8F4BD9A-353C-B412-FDA5-974621913A59}"/>
              </a:ext>
            </a:extLst>
          </p:cNvPr>
          <p:cNvCxnSpPr>
            <a:cxnSpLocks/>
            <a:stCxn id="22" idx="2"/>
            <a:endCxn id="56" idx="0"/>
          </p:cNvCxnSpPr>
          <p:nvPr/>
        </p:nvCxnSpPr>
        <p:spPr>
          <a:xfrm rot="5400000">
            <a:off x="3389022" y="3266091"/>
            <a:ext cx="230658" cy="5725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6">
            <a:extLst>
              <a:ext uri="{FF2B5EF4-FFF2-40B4-BE49-F238E27FC236}">
                <a16:creationId xmlns:a16="http://schemas.microsoft.com/office/drawing/2014/main" id="{49F7BCF6-9742-BDB5-C214-8EC01A8395B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7255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63" name="Text Box 4">
            <a:extLst>
              <a:ext uri="{FF2B5EF4-FFF2-40B4-BE49-F238E27FC236}">
                <a16:creationId xmlns:a16="http://schemas.microsoft.com/office/drawing/2014/main" id="{A9D9E0F3-F308-0858-3EE4-E8364B56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59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n=11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8901F7BE-A39B-5CA8-1532-FABBFAD990BF}"/>
              </a:ext>
            </a:extLst>
          </p:cNvPr>
          <p:cNvCxnSpPr>
            <a:cxnSpLocks/>
            <a:stCxn id="11" idx="2"/>
            <a:endCxn id="48" idx="0"/>
          </p:cNvCxnSpPr>
          <p:nvPr/>
        </p:nvCxnSpPr>
        <p:spPr>
          <a:xfrm rot="5400000">
            <a:off x="1837811" y="1292001"/>
            <a:ext cx="234155" cy="690082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2B3A6C26-5057-0DC1-743D-00E88ABD4D03}"/>
              </a:ext>
            </a:extLst>
          </p:cNvPr>
          <p:cNvCxnSpPr>
            <a:cxnSpLocks/>
            <a:stCxn id="62" idx="0"/>
            <a:endCxn id="11" idx="2"/>
          </p:cNvCxnSpPr>
          <p:nvPr/>
        </p:nvCxnSpPr>
        <p:spPr>
          <a:xfrm rot="16200000" flipV="1">
            <a:off x="2535321" y="1284574"/>
            <a:ext cx="234155" cy="704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6CFA6A9E-0F79-B1F6-087B-A9A6A8C2586E}"/>
              </a:ext>
            </a:extLst>
          </p:cNvPr>
          <p:cNvCxnSpPr>
            <a:cxnSpLocks/>
            <a:stCxn id="62" idx="2"/>
            <a:endCxn id="55" idx="0"/>
          </p:cNvCxnSpPr>
          <p:nvPr/>
        </p:nvCxnSpPr>
        <p:spPr>
          <a:xfrm rot="5400000">
            <a:off x="2535611" y="1884197"/>
            <a:ext cx="233572" cy="7049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9A382C2-CB0A-0282-EA3B-86A25D931EA9}"/>
              </a:ext>
            </a:extLst>
          </p:cNvPr>
          <p:cNvCxnSpPr>
            <a:cxnSpLocks/>
            <a:stCxn id="48" idx="2"/>
            <a:endCxn id="55" idx="0"/>
          </p:cNvCxnSpPr>
          <p:nvPr/>
        </p:nvCxnSpPr>
        <p:spPr>
          <a:xfrm rot="16200000" flipH="1">
            <a:off x="1838101" y="1891625"/>
            <a:ext cx="233572" cy="6900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33EBC17A-7D95-CD34-FF64-8B7DE0814689}"/>
              </a:ext>
            </a:extLst>
          </p:cNvPr>
          <p:cNvCxnSpPr>
            <a:cxnSpLocks/>
            <a:stCxn id="9" idx="2"/>
            <a:endCxn id="63" idx="0"/>
          </p:cNvCxnSpPr>
          <p:nvPr/>
        </p:nvCxnSpPr>
        <p:spPr>
          <a:xfrm rot="5400000">
            <a:off x="6036044" y="1317828"/>
            <a:ext cx="234154" cy="6384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2CF3D735-2130-2C51-B21B-0B8C6AC64044}"/>
              </a:ext>
            </a:extLst>
          </p:cNvPr>
          <p:cNvCxnSpPr>
            <a:cxnSpLocks/>
            <a:stCxn id="9" idx="2"/>
            <a:endCxn id="52" idx="0"/>
          </p:cNvCxnSpPr>
          <p:nvPr/>
        </p:nvCxnSpPr>
        <p:spPr>
          <a:xfrm rot="16200000" flipH="1">
            <a:off x="6728622" y="1263679"/>
            <a:ext cx="234154" cy="746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EBEA19EA-C69F-57B8-682A-D866327CAB58}"/>
              </a:ext>
            </a:extLst>
          </p:cNvPr>
          <p:cNvCxnSpPr>
            <a:cxnSpLocks/>
            <a:stCxn id="63" idx="2"/>
            <a:endCxn id="26" idx="0"/>
          </p:cNvCxnSpPr>
          <p:nvPr/>
        </p:nvCxnSpPr>
        <p:spPr>
          <a:xfrm rot="16200000" flipH="1">
            <a:off x="6036335" y="1917450"/>
            <a:ext cx="233572" cy="6384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45F628B8-5ABB-9D58-430E-63A84981ABFC}"/>
              </a:ext>
            </a:extLst>
          </p:cNvPr>
          <p:cNvCxnSpPr>
            <a:cxnSpLocks/>
            <a:stCxn id="52" idx="2"/>
            <a:endCxn id="26" idx="0"/>
          </p:cNvCxnSpPr>
          <p:nvPr/>
        </p:nvCxnSpPr>
        <p:spPr>
          <a:xfrm rot="5400000">
            <a:off x="6728914" y="1863303"/>
            <a:ext cx="233572" cy="7467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47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sz="2700" dirty="0"/>
              <a:t>Six Patients in the Axi-Cel Arm Received Subsequent SCT Following 3L Cellular Immunotherapy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60E2025-A820-B72A-F424-4F92D770E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741" y="1404851"/>
            <a:ext cx="3163050" cy="3320669"/>
          </a:xfrm>
        </p:spPr>
        <p:txBody>
          <a:bodyPr/>
          <a:lstStyle/>
          <a:p>
            <a:pPr>
              <a:spcAft>
                <a:spcPts val="700"/>
              </a:spcAft>
            </a:pPr>
            <a:r>
              <a:rPr lang="en-US" sz="1800" dirty="0"/>
              <a:t>5 patients remained in CR</a:t>
            </a:r>
          </a:p>
          <a:p>
            <a:pPr>
              <a:spcAft>
                <a:spcPts val="700"/>
              </a:spcAft>
            </a:pPr>
            <a:r>
              <a:rPr lang="en-US" sz="1800" dirty="0"/>
              <a:t>1 patient who had a PR after </a:t>
            </a:r>
            <a:br>
              <a:rPr lang="en-US" sz="1800" dirty="0"/>
            </a:br>
            <a:r>
              <a:rPr lang="en-US" sz="1800" dirty="0"/>
              <a:t>axi-cel retreatment proceeded to </a:t>
            </a:r>
            <a:r>
              <a:rPr lang="en-US" sz="1800" dirty="0" err="1"/>
              <a:t>alloSCT</a:t>
            </a:r>
            <a:r>
              <a:rPr lang="en-US" sz="1800" dirty="0"/>
              <a:t>, with best response of CR, but relapsed 7.3 months after SCT</a:t>
            </a:r>
          </a:p>
          <a:p>
            <a:pPr>
              <a:spcAft>
                <a:spcPts val="700"/>
              </a:spcAft>
            </a:pPr>
            <a:r>
              <a:rPr lang="en-US" sz="1800" dirty="0"/>
              <a:t>All 6 patients were alive at data cutoff date (median follow-up since 3L treatment initiation, 24.4 months)</a:t>
            </a:r>
          </a:p>
          <a:p>
            <a:pPr>
              <a:spcAft>
                <a:spcPts val="700"/>
              </a:spcAft>
            </a:pPr>
            <a:endParaRPr lang="en-US" sz="1800" dirty="0"/>
          </a:p>
          <a:p>
            <a:pPr>
              <a:spcAft>
                <a:spcPts val="700"/>
              </a:spcAft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3B28683-F061-BE4C-A081-5F6136E24CD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57562" y="1272826"/>
            <a:ext cx="2605431" cy="580206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n=8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FAD76AEA-9189-31A6-6E38-7E2025AA244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40822" y="2365344"/>
            <a:ext cx="1933302" cy="58020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Subsequent SCT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n=6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EB7F22D-A5F8-3AA6-D93A-AE2FF408712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42545" y="2368802"/>
            <a:ext cx="1622841" cy="576748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n=2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32A003F-67CE-17EB-5952-07FB9E29BE5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rot="16200000" flipH="1">
            <a:off x="3299236" y="1614073"/>
            <a:ext cx="515770" cy="9936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8F6FCAD-C211-4564-09A4-83F7F1E9A31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5400000">
            <a:off x="2327719" y="1632786"/>
            <a:ext cx="512312" cy="95280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6">
            <a:extLst>
              <a:ext uri="{FF2B5EF4-FFF2-40B4-BE49-F238E27FC236}">
                <a16:creationId xmlns:a16="http://schemas.microsoft.com/office/drawing/2014/main" id="{DD8D2146-E02A-A1B2-12EF-97D775B8F9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00366" y="3501276"/>
            <a:ext cx="2400427" cy="651624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Remained in CR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n=5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27FF55C1-EA6C-41B0-F5DC-BA2891DE737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67004" y="3501275"/>
            <a:ext cx="2464526" cy="65162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PR Following Axi-Cel Retreatment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+mn-lt"/>
                <a:ea typeface="Arial Unicode MS" panose="020B0604020202020204" pitchFamily="34" charset="-128"/>
              </a:rPr>
              <a:t>n=1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E8F62F2-3D60-6F78-09F3-341462BD7689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 rot="5400000">
            <a:off x="1526164" y="2919966"/>
            <a:ext cx="555725" cy="60689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585A8AF-5E20-E6B5-3174-48C964C42996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 rot="16200000" flipH="1">
            <a:off x="2875508" y="2177516"/>
            <a:ext cx="555724" cy="209179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054EB20-F809-408F-D672-1DD441248F50}"/>
              </a:ext>
            </a:extLst>
          </p:cNvPr>
          <p:cNvSpPr/>
          <p:nvPr/>
        </p:nvSpPr>
        <p:spPr>
          <a:xfrm>
            <a:off x="57391" y="2437039"/>
            <a:ext cx="987637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</a:rPr>
              <a:t>1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</a:rPr>
              <a:t>5 </a:t>
            </a:r>
            <a:r>
              <a:rPr lang="en-US" sz="1100" b="1" dirty="0" err="1">
                <a:solidFill>
                  <a:schemeClr val="tx1"/>
                </a:solidFill>
              </a:rPr>
              <a:t>alloSCT</a:t>
            </a:r>
            <a:r>
              <a:rPr lang="en-US" sz="1100" b="1" baseline="30000" dirty="0" err="1">
                <a:solidFill>
                  <a:schemeClr val="tx1"/>
                </a:solidFill>
              </a:rPr>
              <a:t>a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8" name="Footer Placeholder 3">
            <a:extLst>
              <a:ext uri="{FF2B5EF4-FFF2-40B4-BE49-F238E27FC236}">
                <a16:creationId xmlns:a16="http://schemas.microsoft.com/office/drawing/2014/main" id="{7D199484-2843-AA88-71C0-02451B87B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616868"/>
            <a:ext cx="9144000" cy="338554"/>
          </a:xfrm>
        </p:spPr>
        <p:txBody>
          <a:bodyPr/>
          <a:lstStyle/>
          <a:p>
            <a:r>
              <a:rPr lang="en-US" sz="800" baseline="30000" dirty="0">
                <a:latin typeface="+mj-lt"/>
                <a:cs typeface="Arial" panose="020B0604020202020204" pitchFamily="34" charset="0"/>
              </a:rPr>
              <a:t>a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 Three patients received </a:t>
            </a:r>
            <a:r>
              <a:rPr lang="en-US" sz="80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 immediately following 3L axi-cel.</a:t>
            </a:r>
          </a:p>
          <a:p>
            <a:r>
              <a:rPr lang="en-US" sz="800" dirty="0">
                <a:latin typeface="+mj-lt"/>
                <a:cs typeface="Arial" panose="020B0604020202020204" pitchFamily="34" charset="0"/>
              </a:rPr>
              <a:t>3L, third-line; </a:t>
            </a:r>
            <a:r>
              <a:rPr lang="en-US" sz="80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, allogeneic stem cell transplantation; ASCT, </a:t>
            </a:r>
            <a:r>
              <a:rPr lang="en-US" sz="800" dirty="0"/>
              <a:t>autologous stem cell transplantation; axi-cel, axicabtagene ciloleucel; 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CR, complete response; PR, partial response; SCT, stem cell transplantation.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0AB1C6-9DD7-3F2D-A988-ABAA11505912}"/>
              </a:ext>
            </a:extLst>
          </p:cNvPr>
          <p:cNvCxnSpPr>
            <a:endCxn id="4" idx="0"/>
          </p:cNvCxnSpPr>
          <p:nvPr/>
        </p:nvCxnSpPr>
        <p:spPr>
          <a:xfrm>
            <a:off x="3060277" y="1027884"/>
            <a:ext cx="0" cy="244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9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B68C-57C6-0718-8B43-D30859CA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Any-Line Cellular Immunotherapy OS Outcomes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FC357-81D3-DA11-2A92-FA17AB678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736406"/>
            <a:ext cx="9144000" cy="215444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Axi-cel, axicabtagene ciloleucel; HR, hazard ratio; OS, overall survival; SCT, stem cell transplantation; SOC, standard of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1D4BF-EC48-1290-1CF0-E4BFFBED23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4BF185-9E2F-9270-524B-5AC69C60BABF}"/>
              </a:ext>
            </a:extLst>
          </p:cNvPr>
          <p:cNvSpPr/>
          <p:nvPr/>
        </p:nvSpPr>
        <p:spPr>
          <a:xfrm>
            <a:off x="292148" y="2321135"/>
            <a:ext cx="1348494" cy="2235925"/>
          </a:xfrm>
          <a:prstGeom prst="rect">
            <a:avLst/>
          </a:prstGeom>
          <a:solidFill>
            <a:srgbClr val="198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85800"/>
            <a:r>
              <a:rPr lang="en-US" sz="1500" b="1" dirty="0">
                <a:solidFill>
                  <a:srgbClr val="FFFFFF"/>
                </a:solidFill>
                <a:cs typeface="Arial" panose="020B0604020202020204" pitchFamily="34" charset="0"/>
              </a:rPr>
              <a:t>Axi-</a:t>
            </a:r>
            <a:r>
              <a:rPr lang="en-US" sz="1500" b="1" dirty="0" err="1">
                <a:solidFill>
                  <a:srgbClr val="FFFFFF"/>
                </a:solidFill>
                <a:cs typeface="Arial" panose="020B0604020202020204" pitchFamily="34" charset="0"/>
              </a:rPr>
              <a:t>Cel</a:t>
            </a:r>
            <a:r>
              <a:rPr lang="en-US" sz="1500" b="1" dirty="0">
                <a:solidFill>
                  <a:srgbClr val="FFFFFF"/>
                </a:solidFill>
                <a:cs typeface="Arial" panose="020B0604020202020204" pitchFamily="34" charset="0"/>
              </a:rPr>
              <a:t> Arm</a:t>
            </a:r>
            <a:endParaRPr lang="en-US" sz="1500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4357C-3E3A-03A6-7065-D4C4DA4D14AB}"/>
              </a:ext>
            </a:extLst>
          </p:cNvPr>
          <p:cNvSpPr/>
          <p:nvPr/>
        </p:nvSpPr>
        <p:spPr>
          <a:xfrm>
            <a:off x="1783807" y="3896662"/>
            <a:ext cx="5089368" cy="646996"/>
          </a:xfrm>
          <a:prstGeom prst="rect">
            <a:avLst/>
          </a:prstGeom>
          <a:solidFill>
            <a:srgbClr val="1984C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17475" algn="ctr" defTabSz="685800"/>
            <a:r>
              <a:rPr lang="en-US" sz="1500" dirty="0">
                <a:effectLst/>
                <a:latin typeface="+mj-lt"/>
              </a:rPr>
              <a:t>Lower hazard</a:t>
            </a:r>
            <a:r>
              <a:rPr lang="en-US" sz="1500" dirty="0">
                <a:latin typeface="+mj-lt"/>
              </a:rPr>
              <a:t> in patients who received subsequent any-line SCT versus other  </a:t>
            </a:r>
            <a:endParaRPr lang="en-US" sz="1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13F93-C36F-D090-0F85-377EBB276034}"/>
              </a:ext>
            </a:extLst>
          </p:cNvPr>
          <p:cNvSpPr/>
          <p:nvPr/>
        </p:nvSpPr>
        <p:spPr>
          <a:xfrm>
            <a:off x="1800530" y="3089717"/>
            <a:ext cx="5089368" cy="715663"/>
          </a:xfrm>
          <a:prstGeom prst="rect">
            <a:avLst/>
          </a:prstGeom>
          <a:solidFill>
            <a:srgbClr val="1984C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69863" lvl="1" indent="-1588" algn="ctr">
              <a:spcAft>
                <a:spcPts val="600"/>
              </a:spcAft>
              <a:buClr>
                <a:schemeClr val="accent2"/>
              </a:buClr>
            </a:pPr>
            <a:r>
              <a:rPr lang="en-US" sz="1500" dirty="0">
                <a:effectLst/>
                <a:latin typeface="+mj-lt"/>
              </a:rPr>
              <a:t>Higher hazard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patients who received any-line chemotherapy versus other</a:t>
            </a:r>
            <a:endParaRPr lang="en-US" sz="1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8815F-4DD3-B711-7F06-816B4D3934A7}"/>
              </a:ext>
            </a:extLst>
          </p:cNvPr>
          <p:cNvSpPr/>
          <p:nvPr/>
        </p:nvSpPr>
        <p:spPr>
          <a:xfrm>
            <a:off x="292148" y="1359058"/>
            <a:ext cx="1348494" cy="792314"/>
          </a:xfrm>
          <a:prstGeom prst="rect">
            <a:avLst/>
          </a:prstGeom>
          <a:solidFill>
            <a:srgbClr val="BF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85800"/>
            <a:r>
              <a:rPr lang="en-US" sz="1500" b="1" dirty="0">
                <a:solidFill>
                  <a:srgbClr val="FFFFFF"/>
                </a:solidFill>
                <a:cs typeface="Arial" panose="020B0604020202020204" pitchFamily="34" charset="0"/>
              </a:rPr>
              <a:t>SOC Arm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903DB-F671-B1F5-2643-D41ED81544F7}"/>
              </a:ext>
            </a:extLst>
          </p:cNvPr>
          <p:cNvSpPr/>
          <p:nvPr/>
        </p:nvSpPr>
        <p:spPr>
          <a:xfrm>
            <a:off x="1811163" y="2346799"/>
            <a:ext cx="5062012" cy="646996"/>
          </a:xfrm>
          <a:prstGeom prst="rect">
            <a:avLst/>
          </a:prstGeom>
          <a:solidFill>
            <a:srgbClr val="1984C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233363" algn="ctr" defTabSz="685800">
              <a:tabLst>
                <a:tab pos="4911725" algn="l"/>
              </a:tabLst>
            </a:pPr>
            <a:r>
              <a:rPr lang="en-US" sz="1500" dirty="0">
                <a:effectLst/>
                <a:latin typeface="+mj-lt"/>
              </a:rPr>
              <a:t>Lower hazard</a:t>
            </a:r>
            <a:r>
              <a:rPr lang="en-US" sz="1500" dirty="0">
                <a:latin typeface="+mj-lt"/>
              </a:rPr>
              <a:t> in patients who received subsequent any-line </a:t>
            </a:r>
            <a:br>
              <a:rPr lang="en-US" sz="1500" dirty="0">
                <a:latin typeface="+mj-lt"/>
              </a:rPr>
            </a:br>
            <a:r>
              <a:rPr lang="en-US" sz="1500" dirty="0">
                <a:latin typeface="+mj-lt"/>
              </a:rPr>
              <a:t>cellular immunotherapy versus other  </a:t>
            </a:r>
            <a:endParaRPr lang="en-US" sz="15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A0C853-ED7D-589A-8565-D09FBEBBDAA2}"/>
              </a:ext>
            </a:extLst>
          </p:cNvPr>
          <p:cNvSpPr/>
          <p:nvPr/>
        </p:nvSpPr>
        <p:spPr>
          <a:xfrm>
            <a:off x="1827886" y="1369141"/>
            <a:ext cx="5062012" cy="786384"/>
          </a:xfrm>
          <a:prstGeom prst="rect">
            <a:avLst/>
          </a:prstGeom>
          <a:solidFill>
            <a:srgbClr val="D26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500" dirty="0">
                <a:effectLst/>
                <a:latin typeface="+mj-lt"/>
              </a:rPr>
              <a:t>Lower hazard in patients who received any-line cellular immunotherapy versus those who did not receive any-line cellular immunotherapy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89E4FC-169C-A468-E2EB-67829CC3A8DF}"/>
              </a:ext>
            </a:extLst>
          </p:cNvPr>
          <p:cNvSpPr/>
          <p:nvPr/>
        </p:nvSpPr>
        <p:spPr>
          <a:xfrm>
            <a:off x="7077142" y="1375850"/>
            <a:ext cx="1687700" cy="786384"/>
          </a:xfrm>
          <a:prstGeom prst="rect">
            <a:avLst/>
          </a:prstGeom>
          <a:solidFill>
            <a:srgbClr val="D26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588" lvl="1" indent="-1588" algn="ctr">
              <a:spcAft>
                <a:spcPts val="600"/>
              </a:spcAft>
              <a:buClr>
                <a:schemeClr val="accent2"/>
              </a:buClr>
            </a:pPr>
            <a:r>
              <a:rPr lang="en-US" sz="1500" dirty="0">
                <a:latin typeface="+mj-lt"/>
              </a:rPr>
              <a:t>HR: 0.33 </a:t>
            </a:r>
            <a:br>
              <a:rPr lang="en-US" sz="1500" dirty="0">
                <a:latin typeface="+mj-lt"/>
              </a:rPr>
            </a:br>
            <a:r>
              <a:rPr lang="en-US" sz="1500" dirty="0">
                <a:latin typeface="+mj-lt"/>
              </a:rPr>
              <a:t>(95% CI, 0.16-0.68)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B96041-F755-5F02-3F98-6AD9D65126BA}"/>
              </a:ext>
            </a:extLst>
          </p:cNvPr>
          <p:cNvSpPr/>
          <p:nvPr/>
        </p:nvSpPr>
        <p:spPr>
          <a:xfrm>
            <a:off x="7060419" y="3887085"/>
            <a:ext cx="1687700" cy="646996"/>
          </a:xfrm>
          <a:prstGeom prst="rect">
            <a:avLst/>
          </a:prstGeom>
          <a:solidFill>
            <a:srgbClr val="5E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588" lvl="1" indent="-1588" algn="ctr">
              <a:spcAft>
                <a:spcPts val="600"/>
              </a:spcAft>
              <a:buClr>
                <a:schemeClr val="accent2"/>
              </a:buClr>
            </a:pPr>
            <a:r>
              <a:rPr lang="en-US" sz="1500" dirty="0">
                <a:latin typeface="+mj-lt"/>
              </a:rPr>
              <a:t>HR: 0.39 </a:t>
            </a:r>
            <a:br>
              <a:rPr lang="en-US" sz="1500" dirty="0">
                <a:latin typeface="+mj-lt"/>
              </a:rPr>
            </a:br>
            <a:r>
              <a:rPr lang="en-US" sz="1500" dirty="0">
                <a:latin typeface="+mj-lt"/>
              </a:rPr>
              <a:t>(95% CI, 0.17-0.88)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895B2E-978D-E4E0-8FA7-E26D48DBFF8D}"/>
              </a:ext>
            </a:extLst>
          </p:cNvPr>
          <p:cNvSpPr/>
          <p:nvPr/>
        </p:nvSpPr>
        <p:spPr>
          <a:xfrm>
            <a:off x="7060419" y="2334271"/>
            <a:ext cx="1687700" cy="646996"/>
          </a:xfrm>
          <a:prstGeom prst="rect">
            <a:avLst/>
          </a:prstGeom>
          <a:solidFill>
            <a:srgbClr val="5E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588" lvl="1" indent="-1588" algn="ctr">
              <a:spcAft>
                <a:spcPts val="600"/>
              </a:spcAft>
              <a:buClr>
                <a:schemeClr val="accent2"/>
              </a:buClr>
            </a:pPr>
            <a:r>
              <a:rPr lang="en-US" sz="1500" dirty="0">
                <a:latin typeface="+mj-lt"/>
              </a:rPr>
              <a:t>HR:</a:t>
            </a: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0.22 </a:t>
            </a:r>
            <a:b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(95% CI, 0.07-0.66)</a:t>
            </a:r>
            <a:endParaRPr lang="en-US" sz="1500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2A8AFB-351E-034B-A0C9-64320C4AE7C6}"/>
              </a:ext>
            </a:extLst>
          </p:cNvPr>
          <p:cNvSpPr/>
          <p:nvPr/>
        </p:nvSpPr>
        <p:spPr>
          <a:xfrm>
            <a:off x="7049786" y="3120658"/>
            <a:ext cx="1687700" cy="646996"/>
          </a:xfrm>
          <a:prstGeom prst="rect">
            <a:avLst/>
          </a:prstGeom>
          <a:solidFill>
            <a:srgbClr val="5E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588" lvl="1" indent="-1588" algn="ctr">
              <a:spcAft>
                <a:spcPts val="600"/>
              </a:spcAft>
              <a:buClr>
                <a:schemeClr val="accent2"/>
              </a:buClr>
            </a:pP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HR: 1.50 </a:t>
            </a:r>
            <a:b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(95% CI, 0.58, 3.89)</a:t>
            </a: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786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1DA1-2717-4F0A-AE90-B7C8DFBBE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8910" indent="-168910">
              <a:spcAft>
                <a:spcPts val="1000"/>
              </a:spcAft>
            </a:pPr>
            <a:r>
              <a:rPr lang="en-US" dirty="0">
                <a:latin typeface="+mj-lt"/>
                <a:ea typeface="Calibri" panose="020F0502020204030204" pitchFamily="34" charset="0"/>
              </a:rPr>
              <a:t>While results are descriptive and definitive conclusions cannot be made </a:t>
            </a:r>
            <a:br>
              <a:rPr lang="en-US" dirty="0">
                <a:latin typeface="+mj-lt"/>
                <a:ea typeface="Calibri" panose="020F0502020204030204" pitchFamily="34" charset="0"/>
              </a:rPr>
            </a:br>
            <a:r>
              <a:rPr lang="en-US" dirty="0">
                <a:latin typeface="+mj-lt"/>
                <a:ea typeface="Calibri" panose="020F0502020204030204" pitchFamily="34" charset="0"/>
              </a:rPr>
              <a:t>due to the small number of </a:t>
            </a:r>
            <a:r>
              <a:rPr lang="en-US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patients</a:t>
            </a:r>
            <a:r>
              <a:rPr lang="en-US" dirty="0">
                <a:latin typeface="+mj-lt"/>
                <a:ea typeface="Calibri" panose="020F0502020204030204" pitchFamily="34" charset="0"/>
              </a:rPr>
              <a:t>, these data suggest that</a:t>
            </a:r>
            <a:endParaRPr lang="en-US"/>
          </a:p>
          <a:p>
            <a:pPr marL="511810" lvl="1" indent="-168910">
              <a:spcAft>
                <a:spcPts val="1000"/>
              </a:spcAft>
            </a:pPr>
            <a:r>
              <a:rPr lang="en-US" sz="1900" dirty="0">
                <a:effectLst/>
                <a:latin typeface="+mj-lt"/>
                <a:ea typeface="Calibri" panose="020F0502020204030204" pitchFamily="34" charset="0"/>
              </a:rPr>
              <a:t>Outcomes for patients who received subsequent cellular therapy appeared better when cellular therapy is given earlier (2L versus 3L)</a:t>
            </a:r>
            <a:endParaRPr lang="en-US" sz="1900" dirty="0">
              <a:effectLst/>
              <a:latin typeface="+mj-lt"/>
              <a:ea typeface="Calibri" panose="020F0502020204030204" pitchFamily="34" charset="0"/>
              <a:cs typeface="Calibri"/>
            </a:endParaRPr>
          </a:p>
          <a:p>
            <a:pPr marL="511810" lvl="1" indent="-168910">
              <a:spcAft>
                <a:spcPts val="1000"/>
              </a:spcAft>
            </a:pPr>
            <a:r>
              <a:rPr lang="en-US" sz="1900" dirty="0">
                <a:latin typeface="+mj-lt"/>
                <a:ea typeface="Calibri" panose="020F0502020204030204" pitchFamily="34" charset="0"/>
              </a:rPr>
              <a:t>3L CAR T-cell therapy after initial response to axi-cel in 2L appears to be a viable option as patients were able to achieve clinically meaningful responses</a:t>
            </a:r>
            <a:endParaRPr lang="en-US" sz="1900" dirty="0">
              <a:latin typeface="+mj-lt"/>
              <a:ea typeface="Calibri" panose="020F0502020204030204" pitchFamily="34" charset="0"/>
              <a:cs typeface="Calibri"/>
            </a:endParaRPr>
          </a:p>
          <a:p>
            <a:pPr marL="511810" lvl="1" indent="-168910">
              <a:spcAft>
                <a:spcPts val="1000"/>
              </a:spcAft>
            </a:pPr>
            <a:r>
              <a:rPr lang="en-US" sz="1900" dirty="0">
                <a:latin typeface="+mj-lt"/>
                <a:ea typeface="Calibri" panose="020F0502020204030204" pitchFamily="34" charset="0"/>
              </a:rPr>
              <a:t>Though a minority of patients who received 3L chemotherapy reached SCT, </a:t>
            </a:r>
            <a:r>
              <a:rPr lang="en-US" sz="1900" dirty="0">
                <a:effectLst/>
                <a:latin typeface="+mj-lt"/>
                <a:ea typeface="Calibri" panose="020F0502020204030204" pitchFamily="34" charset="0"/>
              </a:rPr>
              <a:t>SCT can be considered for patients who are </a:t>
            </a:r>
            <a:r>
              <a:rPr lang="en-US" sz="1900" dirty="0" err="1">
                <a:effectLst/>
                <a:latin typeface="+mj-lt"/>
                <a:ea typeface="Calibri" panose="020F0502020204030204" pitchFamily="34" charset="0"/>
              </a:rPr>
              <a:t>chemosensitive</a:t>
            </a:r>
            <a:r>
              <a:rPr lang="en-US" sz="1900" dirty="0">
                <a:effectLst/>
                <a:latin typeface="+mj-lt"/>
                <a:ea typeface="Calibri" panose="020F0502020204030204" pitchFamily="34" charset="0"/>
              </a:rPr>
              <a:t> post 2L CAR T-cell therapy </a:t>
            </a:r>
            <a:endParaRPr lang="en-US" sz="1900" dirty="0">
              <a:effectLst/>
              <a:latin typeface="+mj-lt"/>
              <a:ea typeface="Calibri" panose="020F0502020204030204" pitchFamily="34" charset="0"/>
              <a:cs typeface="Calibri"/>
            </a:endParaRPr>
          </a:p>
          <a:p>
            <a:pPr marL="168910" indent="-168910">
              <a:spcAft>
                <a:spcPts val="1000"/>
              </a:spcAft>
            </a:pP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These findings may help inform subsequent treatment choices that provide meaningful clinical benefit for patients after failure of 2L therapy for R/R LBCL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7548B-FB25-DAF7-A435-A387F741D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739978"/>
            <a:ext cx="9144000" cy="215444"/>
          </a:xfrm>
        </p:spPr>
        <p:txBody>
          <a:bodyPr/>
          <a:lstStyle/>
          <a:p>
            <a:r>
              <a:rPr lang="en-US" sz="800" dirty="0">
                <a:latin typeface="+mj-lt"/>
                <a:cs typeface="Arial" panose="020B0604020202020204" pitchFamily="34" charset="0"/>
              </a:rPr>
              <a:t>2L, second-line; 3L, third-line; axi-cel, axicabtagene ciloleucel; CAR, chimeric antigen receptor; LBCL, large B-cell lymphoma; R/R, relapsed/refractory; SCT, stem cell transplantation.</a:t>
            </a:r>
          </a:p>
        </p:txBody>
      </p:sp>
    </p:spTree>
    <p:extLst>
      <p:ext uri="{BB962C8B-B14F-4D97-AF65-F5344CB8AC3E}">
        <p14:creationId xmlns:p14="http://schemas.microsoft.com/office/powerpoint/2010/main" val="2419275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2194-A2EC-4BA1-9F4C-6BA41C24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886200" algn="l"/>
              </a:tabLst>
            </a:pPr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717B8-6B7F-44E6-B2B5-67EB5D7F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27" y="990276"/>
            <a:ext cx="3566828" cy="374697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800" dirty="0">
                <a:latin typeface="+mj-lt"/>
              </a:rPr>
              <a:t>The patients, families, friends, and caregivers</a:t>
            </a:r>
          </a:p>
          <a:p>
            <a:pPr>
              <a:spcAft>
                <a:spcPts val="1000"/>
              </a:spcAft>
            </a:pPr>
            <a:r>
              <a:rPr lang="en-US" sz="1800" dirty="0">
                <a:latin typeface="+mj-lt"/>
              </a:rPr>
              <a:t>ZUMA‑7 investigators, coordinators, and health care staff at each study site</a:t>
            </a:r>
          </a:p>
          <a:p>
            <a:pPr>
              <a:spcAft>
                <a:spcPts val="1000"/>
              </a:spcAft>
            </a:pPr>
            <a:r>
              <a:rPr lang="en-US" sz="1800" dirty="0">
                <a:latin typeface="+mj-lt"/>
              </a:rPr>
              <a:t>Medical writing support was provided by Jennifer Yang, PhD, of Nexus Global Group Science LLC, funded by Kite, a Gilead Company</a:t>
            </a:r>
          </a:p>
          <a:p>
            <a:pPr>
              <a:spcAft>
                <a:spcPts val="1000"/>
              </a:spcAft>
            </a:pPr>
            <a:r>
              <a:rPr lang="en-US" sz="1800" dirty="0">
                <a:latin typeface="+mj-lt"/>
              </a:rPr>
              <a:t>All employees of Kite, a </a:t>
            </a:r>
            <a:r>
              <a:rPr lang="en-US" sz="1800">
                <a:latin typeface="+mj-lt"/>
              </a:rPr>
              <a:t>Gilead Company, </a:t>
            </a:r>
            <a:r>
              <a:rPr lang="en-US" sz="1800" dirty="0">
                <a:latin typeface="+mj-lt"/>
              </a:rPr>
              <a:t>involved over the course of the study for their contributions</a:t>
            </a:r>
          </a:p>
          <a:p>
            <a:pPr marL="0" indent="0">
              <a:spcAft>
                <a:spcPts val="1000"/>
              </a:spcAft>
              <a:buNone/>
            </a:pPr>
            <a:endParaRPr lang="en-US" sz="1800" dirty="0">
              <a:latin typeface="+mj-lt"/>
            </a:endParaRPr>
          </a:p>
          <a:p>
            <a:pPr>
              <a:spcAft>
                <a:spcPts val="1000"/>
              </a:spcAft>
            </a:pPr>
            <a:endParaRPr lang="en-US" sz="1800" dirty="0"/>
          </a:p>
          <a:p>
            <a:pPr>
              <a:spcAft>
                <a:spcPts val="1000"/>
              </a:spcAft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E99C-CBAF-463E-823E-DCFC37558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46F4D-8EA3-728E-F152-2744C63BC815}"/>
              </a:ext>
            </a:extLst>
          </p:cNvPr>
          <p:cNvSpPr txBox="1"/>
          <p:nvPr/>
        </p:nvSpPr>
        <p:spPr>
          <a:xfrm>
            <a:off x="4939226" y="3907377"/>
            <a:ext cx="25647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b="0" u="none" strike="noStrike" baseline="0" dirty="0">
                <a:solidFill>
                  <a:srgbClr val="221E1F"/>
                </a:solidFill>
                <a:latin typeface="+mj-lt"/>
              </a:rPr>
              <a:t>Copies of this presentation obtained through Quick Response Code are for personal use only and may not be reproduced without permission from the author of this presentation.</a:t>
            </a:r>
            <a:endParaRPr lang="en-US" sz="10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DA685-2280-7AD2-E7ED-793BBE220453}"/>
              </a:ext>
            </a:extLst>
          </p:cNvPr>
          <p:cNvSpPr txBox="1"/>
          <p:nvPr/>
        </p:nvSpPr>
        <p:spPr>
          <a:xfrm>
            <a:off x="3899727" y="1164319"/>
            <a:ext cx="3781530" cy="201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tx2"/>
                </a:solidFill>
              </a:rPr>
              <a:t>ZUMA-7 Global Phase 3 Clinical Trial Sites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B887E84-312E-29A8-0A26-F92E41658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9" b="48578"/>
          <a:stretch/>
        </p:blipFill>
        <p:spPr>
          <a:xfrm>
            <a:off x="3745754" y="1452617"/>
            <a:ext cx="5138271" cy="2091285"/>
          </a:xfrm>
          <a:prstGeom prst="rect">
            <a:avLst/>
          </a:prstGeom>
        </p:spPr>
      </p:pic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83B9D7C7-4034-7D0E-19EE-C84E436C8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69" y="3688927"/>
            <a:ext cx="1121787" cy="11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34C5-3872-4D57-B4E7-6D18778D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E4C83-48BC-498E-AC61-55096F9D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868680"/>
            <a:ext cx="8788400" cy="3625077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Axi-cel is a CD19-directed genetically modified autologous T-cell immunotherapy with </a:t>
            </a:r>
            <a:br>
              <a:rPr lang="en-US" sz="1600" b="0" i="0" u="none" strike="noStrike" baseline="0" dirty="0">
                <a:solidFill>
                  <a:srgbClr val="000000"/>
                </a:solidFill>
              </a:rPr>
            </a:br>
            <a:r>
              <a:rPr lang="en-US" sz="1600" b="0" i="0" u="none" strike="noStrike" baseline="0" dirty="0">
                <a:solidFill>
                  <a:srgbClr val="000000"/>
                </a:solidFill>
              </a:rPr>
              <a:t>a CD28 co-stimulatory domain that provides rapid and strong expansion and reprograms </a:t>
            </a:r>
            <a:br>
              <a:rPr lang="en-US" sz="1600" b="0" i="0" u="none" strike="noStrike" baseline="0" dirty="0">
                <a:solidFill>
                  <a:srgbClr val="000000"/>
                </a:solidFill>
              </a:rPr>
            </a:br>
            <a:r>
              <a:rPr lang="en-US" sz="1600" b="0" i="0" u="none" strike="noStrike" baseline="0" dirty="0">
                <a:solidFill>
                  <a:srgbClr val="000000"/>
                </a:solidFill>
              </a:rPr>
              <a:t>T cells to trigger target-specific cytotoxicity of cancer cells</a:t>
            </a:r>
            <a:r>
              <a:rPr lang="en-US" sz="1600" b="0" i="0" u="none" strike="noStrike" baseline="30000" dirty="0">
                <a:solidFill>
                  <a:srgbClr val="000000"/>
                </a:solidFill>
              </a:rPr>
              <a:t>1,2</a:t>
            </a:r>
            <a:endParaRPr lang="en-US" sz="16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1600" b="0" i="0" u="none" strike="noStrike" baseline="0" dirty="0">
                <a:solidFill>
                  <a:srgbClr val="000000"/>
                </a:solidFill>
              </a:rPr>
              <a:t>Axi-cel has demonstrated strong and durable efficacy in adult patients with R/R LBCL after ≥2 lines of systemic therapy</a:t>
            </a:r>
            <a:r>
              <a:rPr lang="en-US" sz="1600" b="0" i="0" u="none" strike="noStrike" baseline="30000" dirty="0">
                <a:solidFill>
                  <a:srgbClr val="000000"/>
                </a:solidFill>
              </a:rPr>
              <a:t>3,4</a:t>
            </a:r>
            <a:endParaRPr lang="en-US" sz="1600" b="0" i="0" u="none" strike="noStrike" baseline="0" dirty="0">
              <a:solidFill>
                <a:srgbClr val="000000"/>
              </a:solidFill>
            </a:endParaRPr>
          </a:p>
          <a:p>
            <a:pPr lvl="1">
              <a:spcAft>
                <a:spcPts val="500"/>
              </a:spcAft>
            </a:pPr>
            <a:r>
              <a:rPr lang="en-US" sz="1500" dirty="0">
                <a:solidFill>
                  <a:srgbClr val="000000"/>
                </a:solidFill>
              </a:rPr>
              <a:t>In pivotal Cohorts 1+2 of ZUMA-1, the ORR was 83% (CR rate: 58%)</a:t>
            </a:r>
            <a:r>
              <a:rPr lang="en-US" sz="1500" baseline="30000" dirty="0">
                <a:solidFill>
                  <a:srgbClr val="000000"/>
                </a:solidFill>
              </a:rPr>
              <a:t>3</a:t>
            </a:r>
            <a:r>
              <a:rPr lang="en-US" sz="1500" dirty="0">
                <a:solidFill>
                  <a:srgbClr val="000000"/>
                </a:solidFill>
              </a:rPr>
              <a:t> and 5-year OS rate </a:t>
            </a:r>
            <a:r>
              <a:rPr lang="en-US" sz="1500" dirty="0"/>
              <a:t>was 43%</a:t>
            </a:r>
            <a:r>
              <a:rPr lang="en-US" sz="1500" baseline="30000" dirty="0"/>
              <a:t>4</a:t>
            </a:r>
          </a:p>
          <a:p>
            <a:pPr lvl="1">
              <a:spcAft>
                <a:spcPts val="500"/>
              </a:spcAft>
            </a:pPr>
            <a:r>
              <a:rPr lang="en-US" sz="1500" b="0" i="0" u="none" strike="noStrike" baseline="0" dirty="0">
                <a:solidFill>
                  <a:srgbClr val="000000"/>
                </a:solidFill>
              </a:rPr>
              <a:t>In the ZUMA-7 axi-cel arm, the ORR was 83% (CR rate: 65%) and estimated 2-year OS rate, evaluated as an interim analysis, was 61%</a:t>
            </a:r>
            <a:r>
              <a:rPr lang="en-US" sz="1500" baseline="30000" dirty="0">
                <a:solidFill>
                  <a:srgbClr val="000000"/>
                </a:solidFill>
              </a:rPr>
              <a:t>5</a:t>
            </a:r>
            <a:endParaRPr lang="en-US" sz="1500" b="0" i="0" u="none" strike="noStrike" baseline="0" dirty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1600" dirty="0">
                <a:effectLst/>
                <a:ea typeface="Calibri" panose="020F0502020204030204" pitchFamily="34" charset="0"/>
              </a:rPr>
              <a:t>Axi-cel significantly improved outcomes versus 2L SOC (EFS HR, 0.398,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P</a:t>
            </a:r>
            <a:r>
              <a:rPr lang="en-US" sz="1600" dirty="0">
                <a:effectLst/>
                <a:ea typeface="Calibri" panose="020F0502020204030204" pitchFamily="34" charset="0"/>
              </a:rPr>
              <a:t>&lt;.0001) in ZUMA-7</a:t>
            </a:r>
            <a:r>
              <a:rPr lang="en-US" sz="1600" baseline="30000" dirty="0">
                <a:effectLst/>
                <a:ea typeface="Calibri" panose="020F0502020204030204" pitchFamily="34" charset="0"/>
              </a:rPr>
              <a:t>5</a:t>
            </a:r>
            <a:r>
              <a:rPr lang="en-US" sz="1600" dirty="0">
                <a:effectLst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1600" dirty="0">
                <a:effectLst/>
                <a:ea typeface="Calibri" panose="020F0502020204030204" pitchFamily="34" charset="0"/>
              </a:rPr>
              <a:t>Thus, CAR T-cell therapy has been proposed as the new SOC for </a:t>
            </a:r>
            <a:r>
              <a:rPr lang="en-US" sz="1600" dirty="0">
                <a:ea typeface="Calibri" panose="020F0502020204030204" pitchFamily="34" charset="0"/>
              </a:rPr>
              <a:t>2L</a:t>
            </a:r>
            <a:r>
              <a:rPr lang="en-US" sz="1600" dirty="0">
                <a:effectLst/>
                <a:ea typeface="Calibri" panose="020F0502020204030204" pitchFamily="34" charset="0"/>
              </a:rPr>
              <a:t> treatment for eligible patients</a:t>
            </a:r>
            <a:r>
              <a:rPr lang="en-US" sz="1600" baseline="30000" dirty="0">
                <a:effectLst/>
                <a:ea typeface="Calibri" panose="020F0502020204030204" pitchFamily="34" charset="0"/>
              </a:rPr>
              <a:t>6</a:t>
            </a:r>
            <a:r>
              <a:rPr lang="en-US" sz="1600" dirty="0">
                <a:effectLst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1600" dirty="0">
                <a:ea typeface="Calibri" panose="020F0502020204030204" pitchFamily="34" charset="0"/>
              </a:rPr>
              <a:t>Nonetheless, </a:t>
            </a:r>
            <a:r>
              <a:rPr lang="en-US" sz="1600" dirty="0">
                <a:effectLst/>
                <a:ea typeface="Calibri" panose="020F0502020204030204" pitchFamily="34" charset="0"/>
              </a:rPr>
              <a:t>patients may require additional therapy and the question of optimal management after 2L therapy remains</a:t>
            </a:r>
          </a:p>
          <a:p>
            <a:pPr>
              <a:spcAft>
                <a:spcPts val="500"/>
              </a:spcAft>
            </a:pPr>
            <a:r>
              <a:rPr lang="en-US" sz="1600" dirty="0"/>
              <a:t>Here, we present outcomes for patients who received subsequent anti-lymphoma treatment in ZUMA-7</a:t>
            </a:r>
          </a:p>
          <a:p>
            <a:pPr>
              <a:spcAft>
                <a:spcPts val="500"/>
              </a:spcAft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7588F-5E5F-4E96-A02F-69B70BBAF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5740-9378-74DC-FA4B-807125A5C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93757"/>
            <a:ext cx="9144000" cy="461665"/>
          </a:xfrm>
        </p:spPr>
        <p:txBody>
          <a:bodyPr/>
          <a:lstStyle/>
          <a:p>
            <a:pPr>
              <a:defRPr/>
            </a:pPr>
            <a:r>
              <a:rPr lang="en-US" sz="800" b="0" i="0" u="none" strike="noStrike" baseline="0" dirty="0">
                <a:solidFill>
                  <a:srgbClr val="000000"/>
                </a:solidFill>
              </a:rPr>
              <a:t>1. YESCARTA® (axicabtagene ciloleucel) Prescribing information. Kite Pharma, Inc; 2022. 2. </a:t>
            </a:r>
            <a:r>
              <a:rPr lang="en-US" sz="800" b="0" i="0" u="none" strike="noStrike" baseline="0" dirty="0" err="1">
                <a:solidFill>
                  <a:srgbClr val="000000"/>
                </a:solidFill>
              </a:rPr>
              <a:t>Savoldo</a:t>
            </a:r>
            <a:r>
              <a:rPr lang="en-US" sz="800" b="0" i="0" u="none" strike="noStrike" baseline="0" dirty="0">
                <a:solidFill>
                  <a:srgbClr val="000000"/>
                </a:solidFill>
              </a:rPr>
              <a:t> B, et al. </a:t>
            </a:r>
            <a:r>
              <a:rPr lang="en-US" sz="800" b="0" i="1" u="none" strike="noStrike" baseline="0" dirty="0">
                <a:solidFill>
                  <a:srgbClr val="000000"/>
                </a:solidFill>
              </a:rPr>
              <a:t>J Clin Invest</a:t>
            </a:r>
            <a:r>
              <a:rPr lang="en-US" sz="800" b="0" i="0" u="none" strike="noStrike" baseline="0" dirty="0">
                <a:solidFill>
                  <a:srgbClr val="000000"/>
                </a:solidFill>
              </a:rPr>
              <a:t>. 2011;121(5):1822-1826. 3. Locke FL, et al. </a:t>
            </a:r>
            <a:r>
              <a:rPr lang="en-US" sz="800" b="0" i="1" u="none" strike="noStrike" baseline="0" dirty="0">
                <a:solidFill>
                  <a:srgbClr val="000000"/>
                </a:solidFill>
              </a:rPr>
              <a:t>Lancet Oncol</a:t>
            </a:r>
            <a:r>
              <a:rPr lang="en-US" sz="800" b="0" i="0" u="none" strike="noStrike" baseline="0" dirty="0">
                <a:solidFill>
                  <a:srgbClr val="000000"/>
                </a:solidFill>
              </a:rPr>
              <a:t>. 2019;20:31-42. 4. </a:t>
            </a:r>
            <a:r>
              <a:rPr lang="en-US" sz="800" dirty="0">
                <a:solidFill>
                  <a:srgbClr val="000000"/>
                </a:solidFill>
              </a:rPr>
              <a:t>Jacobson CA, et al. ASH 2021. Poster 1764</a:t>
            </a:r>
            <a:r>
              <a:rPr lang="en-US" sz="800" b="0" i="0" u="none" strike="noStrike" baseline="0" dirty="0">
                <a:solidFill>
                  <a:srgbClr val="000000"/>
                </a:solidFill>
              </a:rPr>
              <a:t>. 5. </a:t>
            </a:r>
            <a:r>
              <a:rPr lang="fr-FR" sz="800" dirty="0"/>
              <a:t>Locke FL, et al. </a:t>
            </a:r>
            <a:r>
              <a:rPr lang="fr-FR" sz="800" i="1" dirty="0"/>
              <a:t>N </a:t>
            </a:r>
            <a:r>
              <a:rPr lang="fr-FR" sz="800" i="1" dirty="0" err="1"/>
              <a:t>Engl</a:t>
            </a:r>
            <a:r>
              <a:rPr lang="fr-FR" sz="800" i="1" dirty="0"/>
              <a:t> J Med. </a:t>
            </a:r>
            <a:r>
              <a:rPr lang="fr-FR" sz="800" dirty="0"/>
              <a:t>2022;386:640-654.</a:t>
            </a:r>
            <a:r>
              <a:rPr lang="en-US" sz="800" dirty="0"/>
              <a:t> 6. Westin J and </a:t>
            </a:r>
            <a:r>
              <a:rPr lang="en-US" sz="800" dirty="0" err="1"/>
              <a:t>Sehn</a:t>
            </a:r>
            <a:r>
              <a:rPr lang="en-US" sz="800" dirty="0"/>
              <a:t> LH. </a:t>
            </a:r>
            <a:r>
              <a:rPr lang="en-US" sz="800" i="1" dirty="0"/>
              <a:t>Blood</a:t>
            </a:r>
            <a:r>
              <a:rPr lang="en-US" sz="800" dirty="0"/>
              <a:t>. 2022;139:2737-2746.</a:t>
            </a:r>
          </a:p>
          <a:p>
            <a:pPr>
              <a:defRPr/>
            </a:pPr>
            <a:r>
              <a:rPr lang="en-US" sz="800" dirty="0"/>
              <a:t>2L, second-line; axi-cel, axicabtagene ciloleucel; CAR, chimeric antigen receptor; EFS, </a:t>
            </a:r>
            <a:r>
              <a:rPr lang="en-US" sz="800" dirty="0">
                <a:effectLst/>
                <a:ea typeface="Calibri" panose="020F0502020204030204" pitchFamily="34" charset="0"/>
              </a:rPr>
              <a:t>event-free survival; HR, hazard ratio; </a:t>
            </a:r>
            <a:r>
              <a:rPr lang="en-US" sz="800" dirty="0"/>
              <a:t>LBCL, </a:t>
            </a:r>
            <a:r>
              <a:rPr lang="en-US" sz="800" b="0" i="0" u="none" strike="noStrike" baseline="0" dirty="0">
                <a:solidFill>
                  <a:srgbClr val="000000"/>
                </a:solidFill>
              </a:rPr>
              <a:t>large B-cell lymphoma; </a:t>
            </a:r>
            <a:r>
              <a:rPr lang="en-US" sz="800" dirty="0"/>
              <a:t>R/R, </a:t>
            </a:r>
            <a:r>
              <a:rPr lang="en-US" sz="800" b="0" i="0" u="none" strike="noStrike" baseline="0" dirty="0">
                <a:solidFill>
                  <a:srgbClr val="000000"/>
                </a:solidFill>
              </a:rPr>
              <a:t>relapsed/refractory; SOC, standard of care. 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18955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34C5-3872-4D57-B4E7-6D18778D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sz="2600" dirty="0"/>
              <a:t>ZUMA-7 Study Schema and Endpoints: Axi-Cel Versus SOC as Second-Line Therapy in Patients With R/R LBCL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94234-1FDC-4A44-B3D6-099D1A464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3890021"/>
            <a:ext cx="9144000" cy="1061829"/>
          </a:xfrm>
        </p:spPr>
        <p:txBody>
          <a:bodyPr/>
          <a:lstStyle/>
          <a:p>
            <a:pPr>
              <a:defRPr/>
            </a:pPr>
            <a:r>
              <a:rPr lang="en-US" sz="700" baseline="30000" dirty="0"/>
              <a:t>a</a:t>
            </a:r>
            <a:r>
              <a:rPr lang="en-US" sz="700" dirty="0"/>
              <a:t> Refractory disease was defined as no CR to 1L therapy; relapsed disease was defined as CR followed by biopsy-proven disease relapse ≤12 months from completion of 1L therapy. </a:t>
            </a:r>
            <a:r>
              <a:rPr lang="en-US" sz="700" baseline="30000" dirty="0"/>
              <a:t>b</a:t>
            </a:r>
            <a:r>
              <a:rPr lang="en-US" sz="700" dirty="0"/>
              <a:t> Axi-cel patients underwent leukapheresis followed by conditioning chemotherapy with cyclophosphamide (500 mg/m</a:t>
            </a:r>
            <a:r>
              <a:rPr lang="en-US" sz="700" baseline="30000" dirty="0"/>
              <a:t>2</a:t>
            </a:r>
            <a:r>
              <a:rPr lang="en-US" sz="700" dirty="0"/>
              <a:t>/day) and fludarabine (30 mg/m</a:t>
            </a:r>
            <a:r>
              <a:rPr lang="en-US" sz="700" baseline="30000" dirty="0"/>
              <a:t>2</a:t>
            </a:r>
            <a:r>
              <a:rPr lang="en-US" sz="700" dirty="0"/>
              <a:t>/day) 5, 4, and 3 days before receiving a single axi-cel infusion (target intravenous dose, 2×10</a:t>
            </a:r>
            <a:r>
              <a:rPr lang="en-US" sz="700" baseline="30000" dirty="0"/>
              <a:t>6</a:t>
            </a:r>
            <a:r>
              <a:rPr lang="en-US" sz="700" dirty="0"/>
              <a:t> CAR T cells/kg).  </a:t>
            </a:r>
            <a:r>
              <a:rPr lang="en-US" sz="700" baseline="30000" dirty="0"/>
              <a:t>c  </a:t>
            </a:r>
            <a:r>
              <a:rPr lang="en-US" sz="700" dirty="0"/>
              <a:t>Protocol-defined SOC regimens included R-GDP, R-DHAP, R-ICE, or R-ESHAP. </a:t>
            </a:r>
            <a:r>
              <a:rPr lang="en-US" sz="700" baseline="30000" dirty="0"/>
              <a:t>d</a:t>
            </a:r>
            <a:r>
              <a:rPr lang="en-US" sz="700" dirty="0"/>
              <a:t> 56% of patients received subsequent cellular immunotherapy. </a:t>
            </a:r>
            <a:r>
              <a:rPr lang="en-US" sz="700" baseline="30000" dirty="0"/>
              <a:t>e </a:t>
            </a:r>
            <a:r>
              <a:rPr lang="en-US" sz="700" dirty="0"/>
              <a:t>EFS was defined as time from randomization to the earliest date of disease progression per Lugano Classification,</a:t>
            </a:r>
            <a:r>
              <a:rPr lang="en-US" sz="700" baseline="30000" dirty="0"/>
              <a:t>2</a:t>
            </a:r>
            <a:r>
              <a:rPr lang="en-US" sz="700" dirty="0"/>
              <a:t> commencement of new lymphoma therapy, or death from any cause. </a:t>
            </a:r>
          </a:p>
          <a:p>
            <a:pPr>
              <a:defRPr/>
            </a:pPr>
            <a:r>
              <a:rPr lang="en-US" sz="700" dirty="0"/>
              <a:t>1. </a:t>
            </a:r>
            <a:r>
              <a:rPr lang="en-US" sz="700" dirty="0" err="1"/>
              <a:t>Swerdlow</a:t>
            </a:r>
            <a:r>
              <a:rPr lang="en-US" sz="700" dirty="0"/>
              <a:t> SH, et al. </a:t>
            </a:r>
            <a:r>
              <a:rPr lang="en-US" sz="700" i="1" dirty="0"/>
              <a:t>Blood. </a:t>
            </a:r>
            <a:r>
              <a:rPr lang="en-US" sz="700" dirty="0"/>
              <a:t>2016;127:2375-2390. 2. </a:t>
            </a:r>
            <a:r>
              <a:rPr lang="en-US" sz="700" dirty="0" err="1"/>
              <a:t>Cheson</a:t>
            </a:r>
            <a:r>
              <a:rPr lang="en-US" sz="700" dirty="0"/>
              <a:t> BD, et al. </a:t>
            </a:r>
            <a:r>
              <a:rPr lang="en-US" sz="700" i="1" dirty="0"/>
              <a:t>J Clin Oncol. </a:t>
            </a:r>
            <a:r>
              <a:rPr lang="en-US" sz="700" dirty="0"/>
              <a:t>2014;32:3059-3068.</a:t>
            </a:r>
          </a:p>
          <a:p>
            <a:pPr>
              <a:defRPr/>
            </a:pPr>
            <a:r>
              <a:rPr lang="en-US" sz="700" dirty="0"/>
              <a:t>1L, first‑line; axi‑cel, axicabtagene ciloleucel; CAR, chimeric antigen receptor; CR, complete response; EFS, event‑free survival; HDT‑ASCT, high‑dose chemoimmunotherapy and autologous stem cell transplantation; LBCL, large B‑cell lymphoma; LTFU, long‑term follow‑up; </a:t>
            </a:r>
            <a:r>
              <a:rPr lang="en-US" sz="700" dirty="0" err="1"/>
              <a:t>mo</a:t>
            </a:r>
            <a:r>
              <a:rPr lang="en-US" sz="700" dirty="0"/>
              <a:t>, month; ORR, objective response rate; OS, overall survival; PFS, progression-free survival; PR, partial response; PRO, patient‑reported outcome; R‑DHAP, rituximab, dexamethasone, cytarabine, and cisplatin; R‑ESHAP, rituximab, etoposide, methylprednisolone, cytarabine, and cisplatin; R‑GDP, rituximab, gemcitabine, cisplatin, and dexamethasone; R‑ICE, rituximab, </a:t>
            </a:r>
            <a:r>
              <a:rPr lang="en-US" sz="700" dirty="0" err="1"/>
              <a:t>ifosfamide</a:t>
            </a:r>
            <a:r>
              <a:rPr lang="en-US" sz="700" dirty="0"/>
              <a:t>, carboplatin, and etoposide phosphate; R/R, relapsed/refractory; </a:t>
            </a:r>
            <a:r>
              <a:rPr lang="en-US" sz="700" dirty="0" err="1"/>
              <a:t>sAAIPI</a:t>
            </a:r>
            <a:r>
              <a:rPr lang="en-US" sz="700" dirty="0"/>
              <a:t>, second‑line age‑adjusted International Prognostic Index; SOC, standard of care; y, year.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7588F-5E5F-4E96-A02F-69B70BBAF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B51120BA-25BC-4E8F-BD2A-3F4EC1519531}"/>
              </a:ext>
            </a:extLst>
          </p:cNvPr>
          <p:cNvSpPr/>
          <p:nvPr/>
        </p:nvSpPr>
        <p:spPr>
          <a:xfrm>
            <a:off x="4555972" y="1566291"/>
            <a:ext cx="1806749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35">
            <a:extLst>
              <a:ext uri="{FF2B5EF4-FFF2-40B4-BE49-F238E27FC236}">
                <a16:creationId xmlns:a16="http://schemas.microsoft.com/office/drawing/2014/main" id="{257A95A7-DC68-45AE-864B-91F59CF2F162}"/>
              </a:ext>
            </a:extLst>
          </p:cNvPr>
          <p:cNvSpPr/>
          <p:nvPr/>
        </p:nvSpPr>
        <p:spPr>
          <a:xfrm>
            <a:off x="4052601" y="1572946"/>
            <a:ext cx="234881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35">
            <a:extLst>
              <a:ext uri="{FF2B5EF4-FFF2-40B4-BE49-F238E27FC236}">
                <a16:creationId xmlns:a16="http://schemas.microsoft.com/office/drawing/2014/main" id="{D4144F4E-1627-4CB1-9676-A71ACE32CCCB}"/>
              </a:ext>
            </a:extLst>
          </p:cNvPr>
          <p:cNvSpPr/>
          <p:nvPr/>
        </p:nvSpPr>
        <p:spPr>
          <a:xfrm>
            <a:off x="4072789" y="3091725"/>
            <a:ext cx="232162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99A5F9-3511-4F84-9566-E78B3405E414}"/>
              </a:ext>
            </a:extLst>
          </p:cNvPr>
          <p:cNvSpPr/>
          <p:nvPr/>
        </p:nvSpPr>
        <p:spPr>
          <a:xfrm>
            <a:off x="4552877" y="3183638"/>
            <a:ext cx="239902" cy="144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84FF5-4560-49A4-BFAA-0DD55655695C}"/>
              </a:ext>
            </a:extLst>
          </p:cNvPr>
          <p:cNvSpPr/>
          <p:nvPr/>
        </p:nvSpPr>
        <p:spPr>
          <a:xfrm rot="5400000">
            <a:off x="4366359" y="3108599"/>
            <a:ext cx="782603" cy="128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4EA417-5782-4ED9-BF02-26AF59328343}"/>
              </a:ext>
            </a:extLst>
          </p:cNvPr>
          <p:cNvGrpSpPr/>
          <p:nvPr/>
        </p:nvGrpSpPr>
        <p:grpSpPr>
          <a:xfrm>
            <a:off x="1900198" y="1620356"/>
            <a:ext cx="606529" cy="1863645"/>
            <a:chOff x="3282448" y="1516131"/>
            <a:chExt cx="997020" cy="2484860"/>
          </a:xfrm>
        </p:grpSpPr>
        <p:sp>
          <p:nvSpPr>
            <p:cNvPr id="13" name="Right Arrow 32">
              <a:extLst>
                <a:ext uri="{FF2B5EF4-FFF2-40B4-BE49-F238E27FC236}">
                  <a16:creationId xmlns:a16="http://schemas.microsoft.com/office/drawing/2014/main" id="{95C5C048-4D54-495C-BD9D-A43E74DD29BE}"/>
                </a:ext>
              </a:extLst>
            </p:cNvPr>
            <p:cNvSpPr/>
            <p:nvPr/>
          </p:nvSpPr>
          <p:spPr>
            <a:xfrm>
              <a:off x="3730829" y="3552935"/>
              <a:ext cx="548639" cy="448056"/>
            </a:xfrm>
            <a:prstGeom prst="rightArrow">
              <a:avLst>
                <a:gd name="adj1" fmla="val 37537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BAB9B7-1F5C-4D74-82BF-2431A4AAA2F9}"/>
                </a:ext>
              </a:extLst>
            </p:cNvPr>
            <p:cNvSpPr/>
            <p:nvPr/>
          </p:nvSpPr>
          <p:spPr>
            <a:xfrm>
              <a:off x="3282448" y="2615366"/>
              <a:ext cx="601241" cy="1921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C4673D-D3E4-4EC8-993E-046EA8962390}"/>
                </a:ext>
              </a:extLst>
            </p:cNvPr>
            <p:cNvSpPr/>
            <p:nvPr/>
          </p:nvSpPr>
          <p:spPr>
            <a:xfrm rot="5400000">
              <a:off x="2717772" y="2655494"/>
              <a:ext cx="2194560" cy="205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ight Arrow 35">
              <a:extLst>
                <a:ext uri="{FF2B5EF4-FFF2-40B4-BE49-F238E27FC236}">
                  <a16:creationId xmlns:a16="http://schemas.microsoft.com/office/drawing/2014/main" id="{250899CF-F63C-4D02-9E65-3ECD5AB842CA}"/>
                </a:ext>
              </a:extLst>
            </p:cNvPr>
            <p:cNvSpPr/>
            <p:nvPr/>
          </p:nvSpPr>
          <p:spPr>
            <a:xfrm>
              <a:off x="3730829" y="1516131"/>
              <a:ext cx="548639" cy="448056"/>
            </a:xfrm>
            <a:prstGeom prst="rightArrow">
              <a:avLst>
                <a:gd name="adj1" fmla="val 37537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72A01628-42C2-4F7A-A938-BEAE44D55000}"/>
              </a:ext>
            </a:extLst>
          </p:cNvPr>
          <p:cNvSpPr txBox="1">
            <a:spLocks/>
          </p:cNvSpPr>
          <p:nvPr/>
        </p:nvSpPr>
        <p:spPr bwMode="auto">
          <a:xfrm>
            <a:off x="1712267" y="1742837"/>
            <a:ext cx="3206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834E95-827A-407A-AB7B-FE6DE1703C1E}"/>
              </a:ext>
            </a:extLst>
          </p:cNvPr>
          <p:cNvSpPr/>
          <p:nvPr/>
        </p:nvSpPr>
        <p:spPr>
          <a:xfrm>
            <a:off x="2512646" y="2578692"/>
            <a:ext cx="1555846" cy="300171"/>
          </a:xfrm>
          <a:prstGeom prst="rect">
            <a:avLst/>
          </a:prstGeom>
          <a:solidFill>
            <a:srgbClr val="BF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1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SOC (N=179)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99069-4D6F-4750-984D-7D77D7ABF3F0}"/>
              </a:ext>
            </a:extLst>
          </p:cNvPr>
          <p:cNvSpPr/>
          <p:nvPr/>
        </p:nvSpPr>
        <p:spPr>
          <a:xfrm>
            <a:off x="2513213" y="1355960"/>
            <a:ext cx="1530628" cy="864833"/>
          </a:xfrm>
          <a:prstGeom prst="rect">
            <a:avLst/>
          </a:prstGeom>
          <a:solidFill>
            <a:srgbClr val="198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85800"/>
            <a:r>
              <a:rPr lang="en-US" sz="11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Axi-Cel (N=180)</a:t>
            </a:r>
          </a:p>
          <a:p>
            <a:pPr algn="ctr" defTabSz="685800"/>
            <a:r>
              <a:rPr lang="en-US" sz="10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Conditioning Chemotherapy + Axi‐Cel</a:t>
            </a:r>
            <a:r>
              <a:rPr lang="en-US" sz="1050" baseline="30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C7440F-8226-4624-8E44-DE00BBB7C7DC}"/>
              </a:ext>
            </a:extLst>
          </p:cNvPr>
          <p:cNvSpPr/>
          <p:nvPr/>
        </p:nvSpPr>
        <p:spPr>
          <a:xfrm>
            <a:off x="1994157" y="1869230"/>
            <a:ext cx="262051" cy="1365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1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1:1 Randomization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0CC06A-872B-44A7-9A0F-848AB62BC72D}"/>
              </a:ext>
            </a:extLst>
          </p:cNvPr>
          <p:cNvSpPr/>
          <p:nvPr/>
        </p:nvSpPr>
        <p:spPr>
          <a:xfrm>
            <a:off x="4306946" y="1039906"/>
            <a:ext cx="232162" cy="2799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Initial Disease Assessment (Day 50)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EA0AD5-3C85-4FD8-922B-260113EEC970}"/>
              </a:ext>
            </a:extLst>
          </p:cNvPr>
          <p:cNvSpPr/>
          <p:nvPr/>
        </p:nvSpPr>
        <p:spPr>
          <a:xfrm>
            <a:off x="5020952" y="2556717"/>
            <a:ext cx="1097046" cy="591241"/>
          </a:xfrm>
          <a:prstGeom prst="rect">
            <a:avLst/>
          </a:prstGeom>
          <a:solidFill>
            <a:srgbClr val="BF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Responders </a:t>
            </a:r>
          </a:p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(CR or PR)</a:t>
            </a:r>
          </a:p>
          <a:p>
            <a:pPr algn="ctr" defTabSz="685800"/>
            <a:r>
              <a:rPr lang="en-US" sz="1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Proceed to HDT‐ASCT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DE0788-801E-4CE1-955B-31BF8DF049ED}"/>
              </a:ext>
            </a:extLst>
          </p:cNvPr>
          <p:cNvSpPr/>
          <p:nvPr/>
        </p:nvSpPr>
        <p:spPr>
          <a:xfrm>
            <a:off x="5028212" y="3216607"/>
            <a:ext cx="1097046" cy="6230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Nonresponders </a:t>
            </a:r>
          </a:p>
          <a:p>
            <a:pPr algn="ctr" defTabSz="685800"/>
            <a:r>
              <a:rPr lang="en-US" sz="1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Additional Treatment Off Protocol</a:t>
            </a:r>
          </a:p>
        </p:txBody>
      </p:sp>
      <p:sp>
        <p:nvSpPr>
          <p:cNvPr id="24" name="Right Arrow 35">
            <a:extLst>
              <a:ext uri="{FF2B5EF4-FFF2-40B4-BE49-F238E27FC236}">
                <a16:creationId xmlns:a16="http://schemas.microsoft.com/office/drawing/2014/main" id="{CD8015A8-9BD2-484D-ADAE-A3A0DF9612AF}"/>
              </a:ext>
            </a:extLst>
          </p:cNvPr>
          <p:cNvSpPr/>
          <p:nvPr/>
        </p:nvSpPr>
        <p:spPr>
          <a:xfrm>
            <a:off x="4693652" y="2676315"/>
            <a:ext cx="320040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35">
            <a:extLst>
              <a:ext uri="{FF2B5EF4-FFF2-40B4-BE49-F238E27FC236}">
                <a16:creationId xmlns:a16="http://schemas.microsoft.com/office/drawing/2014/main" id="{D21C52A9-09B4-497C-A8D1-7809C8FC6B83}"/>
              </a:ext>
            </a:extLst>
          </p:cNvPr>
          <p:cNvSpPr/>
          <p:nvPr/>
        </p:nvSpPr>
        <p:spPr>
          <a:xfrm>
            <a:off x="4693652" y="3414818"/>
            <a:ext cx="320040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F45BBF-C58A-42EE-B93F-A06325140C0E}"/>
              </a:ext>
            </a:extLst>
          </p:cNvPr>
          <p:cNvSpPr/>
          <p:nvPr/>
        </p:nvSpPr>
        <p:spPr>
          <a:xfrm>
            <a:off x="68557" y="1065616"/>
            <a:ext cx="1809993" cy="26965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wrap="square" lIns="27432" tIns="91440" rIns="18288" bIns="91440" anchor="t" anchorCtr="0">
            <a:noAutofit/>
          </a:bodyPr>
          <a:lstStyle/>
          <a:p>
            <a:pPr algn="ctr" defTabSz="514350">
              <a:lnSpc>
                <a:spcPct val="80000"/>
              </a:lnSpc>
              <a:defRPr/>
            </a:pPr>
            <a:r>
              <a:rPr lang="en-US" sz="1200" b="1" dirty="0">
                <a:latin typeface="+mj-lt"/>
                <a:ea typeface="Helvetica" charset="0"/>
                <a:cs typeface="Arial" panose="020B0604020202020204" pitchFamily="34" charset="0"/>
              </a:rPr>
              <a:t>R/R LBCL</a:t>
            </a:r>
          </a:p>
          <a:p>
            <a:pPr algn="ctr" defTabSz="514350">
              <a:lnSpc>
                <a:spcPct val="80000"/>
              </a:lnSpc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77 sites</a:t>
            </a:r>
          </a:p>
          <a:p>
            <a:pPr algn="ctr" defTabSz="514350">
              <a:defRPr/>
            </a:pPr>
            <a:endParaRPr lang="en-US" sz="400" b="1" dirty="0">
              <a:latin typeface="+mj-lt"/>
              <a:ea typeface="Helvetica" charset="0"/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en-US" sz="1100" b="1" dirty="0">
                <a:latin typeface="+mj-lt"/>
                <a:ea typeface="Helvetica" charset="0"/>
                <a:cs typeface="Arial" panose="020B0604020202020204" pitchFamily="34" charset="0"/>
              </a:rPr>
              <a:t>Key Eligibility: 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Aged ≥18 y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LBCL</a:t>
            </a:r>
            <a:r>
              <a:rPr lang="en-US" sz="1100" baseline="30000" dirty="0">
                <a:latin typeface="+mj-lt"/>
                <a:ea typeface="Helvetica" charset="0"/>
                <a:cs typeface="Arial" panose="020B0604020202020204" pitchFamily="34" charset="0"/>
              </a:rPr>
              <a:t>1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R/R ≤12 mo of 1L therapy</a:t>
            </a:r>
            <a:r>
              <a:rPr lang="en-US" sz="1100" baseline="30000" dirty="0">
                <a:latin typeface="+mj-lt"/>
                <a:ea typeface="Helvetica" charset="0"/>
                <a:cs typeface="Arial" panose="020B0604020202020204" pitchFamily="34" charset="0"/>
              </a:rPr>
              <a:t>a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Intended to proceed to HDT‐ASCT</a:t>
            </a:r>
          </a:p>
          <a:p>
            <a:pPr defTabSz="514350">
              <a:defRPr/>
            </a:pPr>
            <a:endParaRPr lang="en-US" sz="700" b="1" dirty="0">
              <a:latin typeface="+mj-lt"/>
              <a:ea typeface="Helvetica" charset="0"/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en-US" sz="1100" b="1" dirty="0">
                <a:latin typeface="+mj-lt"/>
                <a:ea typeface="Helvetica" charset="0"/>
                <a:cs typeface="Arial" panose="020B0604020202020204" pitchFamily="34" charset="0"/>
              </a:rPr>
              <a:t>Stratification: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Response to 1L therapy </a:t>
            </a:r>
          </a:p>
          <a:p>
            <a:pPr marL="91440" indent="-91440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+mj-lt"/>
                <a:ea typeface="Helvetica" charset="0"/>
                <a:cs typeface="Arial" panose="020B0604020202020204" pitchFamily="34" charset="0"/>
              </a:rPr>
              <a:t>sAAIPI</a:t>
            </a:r>
          </a:p>
          <a:p>
            <a:pPr defTabSz="514350">
              <a:defRPr/>
            </a:pPr>
            <a:endParaRPr lang="en-US" sz="700" b="1" dirty="0">
              <a:latin typeface="+mj-lt"/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Optional Steroid-Only Bridging (No Chemotherapy)</a:t>
            </a:r>
          </a:p>
        </p:txBody>
      </p:sp>
      <p:sp>
        <p:nvSpPr>
          <p:cNvPr id="27" name="Right Arrow 35">
            <a:extLst>
              <a:ext uri="{FF2B5EF4-FFF2-40B4-BE49-F238E27FC236}">
                <a16:creationId xmlns:a16="http://schemas.microsoft.com/office/drawing/2014/main" id="{A0530B6D-AACB-4FB6-8B75-F1936919B240}"/>
              </a:ext>
            </a:extLst>
          </p:cNvPr>
          <p:cNvSpPr/>
          <p:nvPr/>
        </p:nvSpPr>
        <p:spPr>
          <a:xfrm>
            <a:off x="6123273" y="3012357"/>
            <a:ext cx="249149" cy="336042"/>
          </a:xfrm>
          <a:prstGeom prst="rightArrow">
            <a:avLst>
              <a:gd name="adj1" fmla="val 37537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74CA84-EBFA-4FF1-B37B-C3EA5E2EB16C}"/>
              </a:ext>
            </a:extLst>
          </p:cNvPr>
          <p:cNvSpPr/>
          <p:nvPr/>
        </p:nvSpPr>
        <p:spPr>
          <a:xfrm>
            <a:off x="2512646" y="2898019"/>
            <a:ext cx="500936" cy="365760"/>
          </a:xfrm>
          <a:prstGeom prst="rect">
            <a:avLst/>
          </a:prstGeom>
          <a:solidFill>
            <a:srgbClr val="BF23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Cycle 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8EF96B-2723-4055-8A9B-4074AF5363AD}"/>
              </a:ext>
            </a:extLst>
          </p:cNvPr>
          <p:cNvSpPr/>
          <p:nvPr/>
        </p:nvSpPr>
        <p:spPr>
          <a:xfrm>
            <a:off x="3036419" y="2898019"/>
            <a:ext cx="500936" cy="365760"/>
          </a:xfrm>
          <a:prstGeom prst="rect">
            <a:avLst/>
          </a:prstGeom>
          <a:solidFill>
            <a:srgbClr val="BF23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Cycle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0E24DB-BB17-46C4-B62F-0DE490C85CF4}"/>
              </a:ext>
            </a:extLst>
          </p:cNvPr>
          <p:cNvSpPr/>
          <p:nvPr/>
        </p:nvSpPr>
        <p:spPr>
          <a:xfrm>
            <a:off x="3560192" y="2898019"/>
            <a:ext cx="508300" cy="365760"/>
          </a:xfrm>
          <a:prstGeom prst="rect">
            <a:avLst/>
          </a:prstGeom>
          <a:solidFill>
            <a:srgbClr val="BF23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0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Cycle 3</a:t>
            </a:r>
          </a:p>
          <a:p>
            <a:pPr algn="ctr" defTabSz="685800"/>
            <a:r>
              <a:rPr lang="en-US" sz="6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(Optional)</a:t>
            </a:r>
            <a:endParaRPr lang="en-US" sz="105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157500-0C05-42F1-AD5C-949A4A793206}"/>
              </a:ext>
            </a:extLst>
          </p:cNvPr>
          <p:cNvSpPr/>
          <p:nvPr/>
        </p:nvSpPr>
        <p:spPr>
          <a:xfrm>
            <a:off x="2512646" y="3284754"/>
            <a:ext cx="1555846" cy="550613"/>
          </a:xfrm>
          <a:prstGeom prst="rect">
            <a:avLst/>
          </a:prstGeom>
          <a:solidFill>
            <a:srgbClr val="BF2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 defTabSz="685800"/>
            <a:r>
              <a:rPr lang="en-US" sz="105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Investigator-Selected Platinum‐Based Chemoimmunotherapy</a:t>
            </a:r>
            <a:r>
              <a:rPr lang="en-US" sz="1050" baseline="300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</a:t>
            </a:r>
            <a:endParaRPr lang="en-US" sz="105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BD4084-F459-4CF7-A2CD-B59BB88ED488}"/>
              </a:ext>
            </a:extLst>
          </p:cNvPr>
          <p:cNvSpPr/>
          <p:nvPr/>
        </p:nvSpPr>
        <p:spPr>
          <a:xfrm>
            <a:off x="7044033" y="1039906"/>
            <a:ext cx="236257" cy="2799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LTFU Assessment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9B2E69-8095-42B5-90AF-C665E0A153E3}"/>
              </a:ext>
            </a:extLst>
          </p:cNvPr>
          <p:cNvSpPr/>
          <p:nvPr/>
        </p:nvSpPr>
        <p:spPr>
          <a:xfrm>
            <a:off x="6370749" y="1037461"/>
            <a:ext cx="235291" cy="2799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Day 100 Assessment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2F4EF5-71EA-4F04-9920-5510106B0FFA}"/>
              </a:ext>
            </a:extLst>
          </p:cNvPr>
          <p:cNvSpPr/>
          <p:nvPr/>
        </p:nvSpPr>
        <p:spPr>
          <a:xfrm>
            <a:off x="6707391" y="1039908"/>
            <a:ext cx="235291" cy="2799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Day 150 Assessment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7C742B-E973-49C2-92E8-F46D5B086491}"/>
              </a:ext>
            </a:extLst>
          </p:cNvPr>
          <p:cNvSpPr/>
          <p:nvPr/>
        </p:nvSpPr>
        <p:spPr>
          <a:xfrm>
            <a:off x="7419602" y="1357948"/>
            <a:ext cx="1591719" cy="2477419"/>
          </a:xfrm>
          <a:prstGeom prst="rect">
            <a:avLst/>
          </a:prstGeom>
          <a:solidFill>
            <a:srgbClr val="D7D8D8"/>
          </a:solidFill>
          <a:effectLst/>
        </p:spPr>
        <p:txBody>
          <a:bodyPr wrap="square" lIns="73152" tIns="45720" rIns="45720" bIns="91440" anchor="t" anchorCtr="0">
            <a:noAutofit/>
          </a:bodyPr>
          <a:lstStyle/>
          <a:p>
            <a:pPr defTabSz="685784">
              <a:spcAft>
                <a:spcPts val="300"/>
              </a:spcAft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Primary Endpoint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EFS</a:t>
            </a:r>
            <a:r>
              <a:rPr lang="en-US" sz="1100" baseline="30000" dirty="0">
                <a:latin typeface="+mj-lt"/>
                <a:cs typeface="Arial" panose="020B0604020202020204" pitchFamily="34" charset="0"/>
              </a:rPr>
              <a:t>d</a:t>
            </a:r>
            <a:r>
              <a:rPr lang="en-US" sz="1100" dirty="0">
                <a:latin typeface="+mj-lt"/>
                <a:cs typeface="Arial" panose="020B0604020202020204" pitchFamily="34" charset="0"/>
              </a:rPr>
              <a:t> by blinded central review</a:t>
            </a:r>
            <a:endParaRPr lang="en-US" sz="1100" b="1" dirty="0">
              <a:latin typeface="+mj-lt"/>
              <a:cs typeface="Arial" panose="020B0604020202020204" pitchFamily="34" charset="0"/>
            </a:endParaRPr>
          </a:p>
          <a:p>
            <a:pPr defTabSz="685784">
              <a:spcAft>
                <a:spcPts val="300"/>
              </a:spcAft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Key Secondary Endpoints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ORR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OS</a:t>
            </a:r>
            <a:endParaRPr lang="en-US" sz="1100" b="1" dirty="0">
              <a:latin typeface="+mj-lt"/>
              <a:cs typeface="Arial" panose="020B0604020202020204" pitchFamily="34" charset="0"/>
            </a:endParaRPr>
          </a:p>
          <a:p>
            <a:pPr defTabSz="685784">
              <a:spcAft>
                <a:spcPts val="300"/>
              </a:spcAft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Secondary Endpoints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PFS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Safety</a:t>
            </a:r>
          </a:p>
          <a:p>
            <a:pPr marL="91440" indent="-91440" defTabSz="68578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j-lt"/>
                <a:cs typeface="Arial" panose="020B0604020202020204" pitchFamily="34" charset="0"/>
              </a:rPr>
              <a:t>PROs</a:t>
            </a:r>
            <a:endParaRPr lang="en-US" sz="1100" b="1" dirty="0">
              <a:latin typeface="+mj-lt"/>
              <a:cs typeface="Arial" panose="020B0604020202020204" pitchFamily="34" charset="0"/>
            </a:endParaRPr>
          </a:p>
          <a:p>
            <a:pPr defTabSz="685784">
              <a:spcAft>
                <a:spcPts val="300"/>
              </a:spcAft>
            </a:pPr>
            <a:r>
              <a:rPr lang="en-US" sz="1100" b="1" dirty="0">
                <a:latin typeface="+mj-lt"/>
                <a:cs typeface="Arial" panose="020B0604020202020204" pitchFamily="34" charset="0"/>
              </a:rPr>
              <a:t>No Protocol-Specified Crossover</a:t>
            </a:r>
          </a:p>
        </p:txBody>
      </p:sp>
    </p:spTree>
    <p:extLst>
      <p:ext uri="{BB962C8B-B14F-4D97-AF65-F5344CB8AC3E}">
        <p14:creationId xmlns:p14="http://schemas.microsoft.com/office/powerpoint/2010/main" val="201200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682A-EF7B-4477-B996-43A3D395D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700" dirty="0"/>
              <a:t>For this analysis, subsequent 3L therapy was classified as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>
              <a:spcBef>
                <a:spcPts val="1800"/>
              </a:spcBef>
            </a:pPr>
            <a:r>
              <a:rPr lang="en-US" sz="1700" dirty="0"/>
              <a:t>For this ITT analysis, subsequent therapy was defined as any new, off-protocol lymphoma therapy, regardless of whether randomized protocol therapy was given</a:t>
            </a:r>
          </a:p>
          <a:p>
            <a:pPr>
              <a:spcBef>
                <a:spcPts val="300"/>
              </a:spcBef>
            </a:pPr>
            <a:r>
              <a:rPr lang="en-US" sz="1700" dirty="0"/>
              <a:t>Patients who did not meet the criteria for a PFS event were censored at 4L treatment initiation, if any, or last known alive date</a:t>
            </a:r>
          </a:p>
          <a:p>
            <a:pPr>
              <a:spcBef>
                <a:spcPts val="300"/>
              </a:spcBef>
            </a:pPr>
            <a:r>
              <a:rPr lang="en-US" sz="1700" dirty="0"/>
              <a:t>Patients who received subsequent SCT while in a response from 3L axi-cel retreatment were censored at the time of SCT </a:t>
            </a:r>
          </a:p>
          <a:p>
            <a:r>
              <a:rPr lang="en-US" sz="1700" dirty="0"/>
              <a:t>Kaplan-Meier estimates for PFS and OS were calculated from 3L treatment initiation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65F51-128C-5742-EAC4-43F801011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736406"/>
            <a:ext cx="9144000" cy="215444"/>
          </a:xfrm>
        </p:spPr>
        <p:txBody>
          <a:bodyPr/>
          <a:lstStyle/>
          <a:p>
            <a:r>
              <a:rPr lang="en-US" sz="800" dirty="0"/>
              <a:t>3L, third-line; 4L, fourth-line; axi-cel, axicabtagene ciloleucel; ITT, intention-to-treat; OS, overall survival; PFS, progression-free survival; SCT, stem cell transplantation; SOC, standard of care.</a:t>
            </a:r>
            <a:endParaRPr lang="fr-FR" sz="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F22F7-CF63-4A3A-9B1E-61C7EA3947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6CD90-8224-413F-A5C5-11C249D26586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AC8702-D0F7-1815-08B0-38D07871AD80}"/>
              </a:ext>
            </a:extLst>
          </p:cNvPr>
          <p:cNvGrpSpPr/>
          <p:nvPr/>
        </p:nvGrpSpPr>
        <p:grpSpPr>
          <a:xfrm>
            <a:off x="434068" y="1181923"/>
            <a:ext cx="8284529" cy="1283752"/>
            <a:chOff x="504798" y="1307592"/>
            <a:chExt cx="8284529" cy="12837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58F403-5131-96FD-C3C3-E87D63A118CF}"/>
                </a:ext>
              </a:extLst>
            </p:cNvPr>
            <p:cNvSpPr/>
            <p:nvPr/>
          </p:nvSpPr>
          <p:spPr>
            <a:xfrm>
              <a:off x="504798" y="1320073"/>
              <a:ext cx="1209702" cy="1251677"/>
            </a:xfrm>
            <a:prstGeom prst="rect">
              <a:avLst/>
            </a:prstGeom>
            <a:solidFill>
              <a:srgbClr val="198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defTabSz="685800"/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Axi-</a:t>
              </a:r>
              <a:r>
                <a:rPr lang="en-US" sz="1400" b="1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Cel</a:t>
              </a:r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Arm</a:t>
              </a:r>
              <a:endParaRPr lang="en-US" sz="1200" baseline="300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D130A6-39A3-757F-8D12-64B5F29F8A69}"/>
                </a:ext>
              </a:extLst>
            </p:cNvPr>
            <p:cNvSpPr/>
            <p:nvPr/>
          </p:nvSpPr>
          <p:spPr>
            <a:xfrm>
              <a:off x="4692604" y="1307592"/>
              <a:ext cx="1209702" cy="1251677"/>
            </a:xfrm>
            <a:prstGeom prst="rect">
              <a:avLst/>
            </a:prstGeom>
            <a:solidFill>
              <a:srgbClr val="BF23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defTabSz="685800"/>
              <a:r>
                <a:rPr lang="en-US" sz="14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SOC Arm</a:t>
              </a:r>
              <a:endParaRPr lang="en-US" sz="1000" b="1" baseline="300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962004-8B3E-46E2-CFCE-3E625F62CAAD}"/>
                </a:ext>
              </a:extLst>
            </p:cNvPr>
            <p:cNvSpPr/>
            <p:nvPr/>
          </p:nvSpPr>
          <p:spPr>
            <a:xfrm>
              <a:off x="1804386" y="1320073"/>
              <a:ext cx="2771947" cy="317538"/>
            </a:xfrm>
            <a:prstGeom prst="rect">
              <a:avLst/>
            </a:prstGeom>
            <a:solidFill>
              <a:srgbClr val="1984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defTabSz="685800"/>
              <a:r>
                <a:rPr 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Chemotherapy</a:t>
              </a:r>
              <a:endParaRPr lang="en-US" sz="11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FFB3F4-416D-3066-93C9-A6D60E40F962}"/>
                </a:ext>
              </a:extLst>
            </p:cNvPr>
            <p:cNvSpPr/>
            <p:nvPr/>
          </p:nvSpPr>
          <p:spPr>
            <a:xfrm>
              <a:off x="1800053" y="1679281"/>
              <a:ext cx="2771947" cy="616884"/>
            </a:xfrm>
            <a:prstGeom prst="rect">
              <a:avLst/>
            </a:prstGeom>
            <a:solidFill>
              <a:srgbClr val="1984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defTabSz="685800"/>
              <a:r>
                <a:rPr 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Cellular immunotherapy</a:t>
              </a:r>
            </a:p>
            <a:p>
              <a:pPr algn="ctr" defTabSz="685800"/>
              <a:r>
                <a:rPr lang="en-US" sz="1000" dirty="0">
                  <a:solidFill>
                    <a:srgbClr val="FFFFFF"/>
                  </a:solidFill>
                  <a:cs typeface="Arial" panose="020B0604020202020204" pitchFamily="34" charset="0"/>
                </a:rPr>
                <a:t>(</a:t>
              </a:r>
              <a:r>
                <a:rPr lang="en-US" sz="105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axi-cel</a:t>
              </a: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 retreatment on protocol for patients who initially responded to </a:t>
              </a:r>
              <a:r>
                <a:rPr lang="en-US" sz="1050" dirty="0" err="1">
                  <a:solidFill>
                    <a:srgbClr val="FFFFFF"/>
                  </a:solidFill>
                  <a:cs typeface="Arial" panose="020B0604020202020204" pitchFamily="34" charset="0"/>
                </a:rPr>
                <a:t>axi-cel</a:t>
              </a: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)</a:t>
              </a:r>
              <a:endParaRPr lang="en-US" sz="10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C94D25-8B38-8FB7-3E92-4DB1F6E6C0A3}"/>
                </a:ext>
              </a:extLst>
            </p:cNvPr>
            <p:cNvSpPr/>
            <p:nvPr/>
          </p:nvSpPr>
          <p:spPr>
            <a:xfrm>
              <a:off x="1800052" y="2336320"/>
              <a:ext cx="2771947" cy="255024"/>
            </a:xfrm>
            <a:prstGeom prst="rect">
              <a:avLst/>
            </a:prstGeom>
            <a:solidFill>
              <a:srgbClr val="1984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defTabSz="685800"/>
              <a:r>
                <a:rPr 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Other</a:t>
              </a:r>
              <a:endParaRPr lang="en-US" sz="11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F5D321-5974-50BF-B788-1FBEB704713B}"/>
                </a:ext>
              </a:extLst>
            </p:cNvPr>
            <p:cNvSpPr/>
            <p:nvPr/>
          </p:nvSpPr>
          <p:spPr>
            <a:xfrm>
              <a:off x="6017380" y="1315745"/>
              <a:ext cx="2771947" cy="601192"/>
            </a:xfrm>
            <a:prstGeom prst="rect">
              <a:avLst/>
            </a:prstGeom>
            <a:solidFill>
              <a:srgbClr val="D265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defTabSz="685800"/>
              <a:r>
                <a:rPr 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Cellular immunotherapy</a:t>
              </a:r>
              <a:endParaRPr lang="en-US" sz="11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267891-BD02-A327-38D0-5FEAC56AD9E0}"/>
                </a:ext>
              </a:extLst>
            </p:cNvPr>
            <p:cNvSpPr/>
            <p:nvPr/>
          </p:nvSpPr>
          <p:spPr>
            <a:xfrm>
              <a:off x="6017379" y="1941966"/>
              <a:ext cx="2771947" cy="601192"/>
            </a:xfrm>
            <a:prstGeom prst="rect">
              <a:avLst/>
            </a:prstGeom>
            <a:solidFill>
              <a:srgbClr val="D265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 defTabSz="685800"/>
              <a:r>
                <a:rPr lang="en-US" sz="12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Non-cellular immunotherapy</a:t>
              </a:r>
              <a:endParaRPr lang="en-US" sz="11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B521C381-ADF9-BB79-8EB1-25985243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6384"/>
          </a:xfrm>
        </p:spPr>
        <p:txBody>
          <a:bodyPr tIns="274320"/>
          <a:lstStyle/>
          <a:p>
            <a:r>
              <a:rPr lang="en-US" dirty="0"/>
              <a:t>Subsequent Therapy in ZUMA-7</a:t>
            </a:r>
          </a:p>
        </p:txBody>
      </p:sp>
    </p:spTree>
    <p:extLst>
      <p:ext uri="{BB962C8B-B14F-4D97-AF65-F5344CB8AC3E}">
        <p14:creationId xmlns:p14="http://schemas.microsoft.com/office/powerpoint/2010/main" val="388797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Overview of Subsequent 3L+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31" name="Footer Placeholder 3">
            <a:extLst>
              <a:ext uri="{FF2B5EF4-FFF2-40B4-BE49-F238E27FC236}">
                <a16:creationId xmlns:a16="http://schemas.microsoft.com/office/drawing/2014/main" id="{6D0A051B-165F-31E8-82E8-A1F3E1FB2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01424"/>
            <a:ext cx="9144000" cy="553998"/>
          </a:xfrm>
        </p:spPr>
        <p:txBody>
          <a:bodyPr/>
          <a:lstStyle/>
          <a:p>
            <a:r>
              <a:rPr lang="en-US" sz="750" baseline="300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Other 3L regimens included nivolumab, radiation, pembrolizumab, R-lenalidomide,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varlilumab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(n=1), oral dihydroorotate (clinical trial), CPI-613, dexamethasone, HDT-ASCT (n=1), and ipilimumab. </a:t>
            </a:r>
            <a:r>
              <a:rPr lang="en-US" sz="750" baseline="300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Patients received axi‐cel (n=51); other autologous anti-CD19 CAR T-cell therapy (n=10); unspecific CAR T-cell therapy (n=4); anti-CD19/CD22 CAR T-cell therapy, allogeneic CRISPR-Cas9 engineered T cells, and NK cell infusion (n=1 each).</a:t>
            </a:r>
          </a:p>
          <a:p>
            <a:r>
              <a:rPr lang="en-US" sz="750" dirty="0">
                <a:latin typeface="+mj-lt"/>
                <a:cs typeface="Arial" panose="020B0604020202020204" pitchFamily="34" charset="0"/>
              </a:rPr>
              <a:t>3L, third-line;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allogeneic stem cell transplantation; ASCT, autologous stem cell transplantation; axi-cel, axicabtagene ciloleucel; CAR, chimeric antigen receptor; NK, natural killer; PD, progressive disease; SCT, stem cell transplantation; SD, stable disease; SOC, standard of care.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0FB699C-180A-A7BC-57E7-396F093E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823" y="1248572"/>
            <a:ext cx="1707026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SOC Arm (n=179)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AD48C564-CA9C-A8CD-B5B6-F18E16B1927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511062" y="1248571"/>
            <a:ext cx="1577733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Axi-Cel Arm (n=180)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2251CAB-BF62-DADB-200C-070B28A86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9" y="852426"/>
            <a:ext cx="2332620" cy="2534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Enrolled (N=359)</a:t>
            </a: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0EC1DB57-E921-237F-4C92-BE8D12F2D3D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0416" y="3076078"/>
            <a:ext cx="164592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Chemotherapy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n=60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DAA632F-200D-6B2A-AD74-F3D83A628240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rot="5400000">
            <a:off x="3437537" y="-31751"/>
            <a:ext cx="142714" cy="24179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9BF82A4-1A61-11AC-6B0D-4F485D0BD28F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rot="16200000" flipH="1">
            <a:off x="5523740" y="299975"/>
            <a:ext cx="142715" cy="17544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>
            <a:extLst>
              <a:ext uri="{FF2B5EF4-FFF2-40B4-BE49-F238E27FC236}">
                <a16:creationId xmlns:a16="http://schemas.microsoft.com/office/drawing/2014/main" id="{E6F0E70F-DE35-1517-FFDF-933DBC35BF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32497" y="3071263"/>
            <a:ext cx="191623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AE182F04-7085-037E-55EF-1E7F5065AB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67397" y="3667681"/>
            <a:ext cx="83007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  <a:endParaRPr lang="en-US" sz="1200" b="1" strike="sngStrike" dirty="0">
              <a:solidFill>
                <a:srgbClr val="FF0000"/>
              </a:solidFill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E322B208-EEA6-550A-BF27-A4FC02EE1B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68516" y="3667681"/>
            <a:ext cx="7673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n=50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2DE10B2B-3E31-06D3-7E0D-5CD73FC52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337" y="2353452"/>
            <a:ext cx="22860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n=127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E7A043B4-A82E-335E-BB1F-032C2D71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888" y="3071265"/>
            <a:ext cx="19855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Immunotherapy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b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n=68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B396E40F-B97F-A9F6-5A3D-AEF0DF545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3071265"/>
            <a:ext cx="2166409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n=59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B61D267-4730-D366-BB2E-FCE8513DAEF9}"/>
              </a:ext>
            </a:extLst>
          </p:cNvPr>
          <p:cNvCxnSpPr>
            <a:cxnSpLocks/>
            <a:stCxn id="26" idx="2"/>
            <a:endCxn id="31" idx="0"/>
          </p:cNvCxnSpPr>
          <p:nvPr/>
        </p:nvCxnSpPr>
        <p:spPr>
          <a:xfrm rot="16200000" flipH="1">
            <a:off x="7064082" y="2127466"/>
            <a:ext cx="352053" cy="15355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3A6341E-81E9-4494-7FBB-7B75ECE177E4}"/>
              </a:ext>
            </a:extLst>
          </p:cNvPr>
          <p:cNvCxnSpPr>
            <a:cxnSpLocks/>
            <a:stCxn id="55" idx="2"/>
            <a:endCxn id="19" idx="0"/>
          </p:cNvCxnSpPr>
          <p:nvPr/>
        </p:nvCxnSpPr>
        <p:spPr>
          <a:xfrm rot="5400000">
            <a:off x="1913771" y="2689920"/>
            <a:ext cx="385763" cy="3865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F6D81AF-7E4B-CDCA-30B4-F7238AD7278F}"/>
              </a:ext>
            </a:extLst>
          </p:cNvPr>
          <p:cNvCxnSpPr>
            <a:cxnSpLocks/>
            <a:stCxn id="55" idx="2"/>
            <a:endCxn id="22" idx="0"/>
          </p:cNvCxnSpPr>
          <p:nvPr/>
        </p:nvCxnSpPr>
        <p:spPr>
          <a:xfrm rot="16200000" flipH="1">
            <a:off x="2854796" y="2135447"/>
            <a:ext cx="380948" cy="14906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449141C-3B5F-DA62-3BAD-E1E5F71CF965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 rot="5400000">
            <a:off x="1584983" y="3339287"/>
            <a:ext cx="225843" cy="430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15B25159-0614-5928-89E7-CF62384953D8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 rot="16200000" flipH="1">
            <a:off x="2019850" y="3335364"/>
            <a:ext cx="225843" cy="4387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AA38DF-70E9-2D9E-DDAF-D8468796F019}"/>
              </a:ext>
            </a:extLst>
          </p:cNvPr>
          <p:cNvSpPr/>
          <p:nvPr/>
        </p:nvSpPr>
        <p:spPr>
          <a:xfrm>
            <a:off x="976674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9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alloSCT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8B57812-8F32-9B76-F385-D469F5EA937C}"/>
              </a:ext>
            </a:extLst>
          </p:cNvPr>
          <p:cNvSpPr/>
          <p:nvPr/>
        </p:nvSpPr>
        <p:spPr>
          <a:xfrm>
            <a:off x="2777406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5 alloSCT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45CFAFB8-7C95-CB0D-10E3-0A3E09CC47D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2236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n=170</a:t>
            </a:r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id="{5EE8239F-B65D-A247-5121-8981066CE3D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0060" y="3071263"/>
            <a:ext cx="9144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Other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a</a:t>
            </a:r>
            <a:endParaRPr lang="en-US" sz="1200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4766D488-C160-53A5-F947-0804CD0B18EB}"/>
              </a:ext>
            </a:extLst>
          </p:cNvPr>
          <p:cNvCxnSpPr>
            <a:cxnSpLocks/>
            <a:stCxn id="55" idx="2"/>
            <a:endCxn id="49" idx="0"/>
          </p:cNvCxnSpPr>
          <p:nvPr/>
        </p:nvCxnSpPr>
        <p:spPr>
          <a:xfrm rot="5400000">
            <a:off x="1243120" y="2014455"/>
            <a:ext cx="380948" cy="1732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4">
            <a:extLst>
              <a:ext uri="{FF2B5EF4-FFF2-40B4-BE49-F238E27FC236}">
                <a16:creationId xmlns:a16="http://schemas.microsoft.com/office/drawing/2014/main" id="{23960529-0399-27A0-1EE0-BBF745FD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717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n=168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AA46A79A-97AD-7DA1-9AA4-BB1FCB42275F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rot="5400000">
            <a:off x="5978967" y="2577894"/>
            <a:ext cx="352053" cy="6346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3226BC0-6729-8E9A-4E4E-B99E5CDBD687}"/>
              </a:ext>
            </a:extLst>
          </p:cNvPr>
          <p:cNvSpPr/>
          <p:nvPr/>
        </p:nvSpPr>
        <p:spPr>
          <a:xfrm>
            <a:off x="7782620" y="1760725"/>
            <a:ext cx="1615493" cy="408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Received SCT (n=62)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Did not receive SCT (n=106)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D645CB5A-449F-FA74-DFCA-636518F605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6928" y="2353452"/>
            <a:ext cx="2286000" cy="336863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n=84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56" name="Text Box 6">
            <a:extLst>
              <a:ext uri="{FF2B5EF4-FFF2-40B4-BE49-F238E27FC236}">
                <a16:creationId xmlns:a16="http://schemas.microsoft.com/office/drawing/2014/main" id="{51F532D7-9ABF-8457-F110-DDC32A017CD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28704" y="3667681"/>
            <a:ext cx="77877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4EA5E151-8C23-58F2-5778-7E0684E0D9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91126" y="3667681"/>
            <a:ext cx="75760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n=2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C2FBAFB-42C0-DC55-1846-2F97555545D7}"/>
              </a:ext>
            </a:extLst>
          </p:cNvPr>
          <p:cNvCxnSpPr>
            <a:cxnSpLocks/>
            <a:stCxn id="22" idx="2"/>
            <a:endCxn id="58" idx="0"/>
          </p:cNvCxnSpPr>
          <p:nvPr/>
        </p:nvCxnSpPr>
        <p:spPr>
          <a:xfrm rot="16200000" flipH="1">
            <a:off x="3964940" y="3262695"/>
            <a:ext cx="230658" cy="5793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E8F4BD9A-353C-B412-FDA5-974621913A59}"/>
              </a:ext>
            </a:extLst>
          </p:cNvPr>
          <p:cNvCxnSpPr>
            <a:cxnSpLocks/>
            <a:stCxn id="22" idx="2"/>
            <a:endCxn id="56" idx="0"/>
          </p:cNvCxnSpPr>
          <p:nvPr/>
        </p:nvCxnSpPr>
        <p:spPr>
          <a:xfrm rot="5400000">
            <a:off x="3389022" y="3266091"/>
            <a:ext cx="230658" cy="5725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6">
            <a:extLst>
              <a:ext uri="{FF2B5EF4-FFF2-40B4-BE49-F238E27FC236}">
                <a16:creationId xmlns:a16="http://schemas.microsoft.com/office/drawing/2014/main" id="{49F7BCF6-9742-BDB5-C214-8EC01A8395B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7255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63" name="Text Box 4">
            <a:extLst>
              <a:ext uri="{FF2B5EF4-FFF2-40B4-BE49-F238E27FC236}">
                <a16:creationId xmlns:a16="http://schemas.microsoft.com/office/drawing/2014/main" id="{A9D9E0F3-F308-0858-3EE4-E8364B56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59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n=11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8901F7BE-A39B-5CA8-1532-FABBFAD990BF}"/>
              </a:ext>
            </a:extLst>
          </p:cNvPr>
          <p:cNvCxnSpPr>
            <a:cxnSpLocks/>
            <a:stCxn id="11" idx="2"/>
            <a:endCxn id="48" idx="0"/>
          </p:cNvCxnSpPr>
          <p:nvPr/>
        </p:nvCxnSpPr>
        <p:spPr>
          <a:xfrm rot="5400000">
            <a:off x="1837811" y="1292001"/>
            <a:ext cx="234155" cy="690082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2B3A6C26-5057-0DC1-743D-00E88ABD4D03}"/>
              </a:ext>
            </a:extLst>
          </p:cNvPr>
          <p:cNvCxnSpPr>
            <a:cxnSpLocks/>
            <a:stCxn id="62" idx="0"/>
            <a:endCxn id="11" idx="2"/>
          </p:cNvCxnSpPr>
          <p:nvPr/>
        </p:nvCxnSpPr>
        <p:spPr>
          <a:xfrm rot="16200000" flipV="1">
            <a:off x="2535321" y="1284574"/>
            <a:ext cx="234155" cy="704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6CFA6A9E-0F79-B1F6-087B-A9A6A8C2586E}"/>
              </a:ext>
            </a:extLst>
          </p:cNvPr>
          <p:cNvCxnSpPr>
            <a:cxnSpLocks/>
            <a:stCxn id="62" idx="2"/>
            <a:endCxn id="55" idx="0"/>
          </p:cNvCxnSpPr>
          <p:nvPr/>
        </p:nvCxnSpPr>
        <p:spPr>
          <a:xfrm rot="5400000">
            <a:off x="2535611" y="1884197"/>
            <a:ext cx="233572" cy="7049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9A382C2-CB0A-0282-EA3B-86A25D931EA9}"/>
              </a:ext>
            </a:extLst>
          </p:cNvPr>
          <p:cNvCxnSpPr>
            <a:cxnSpLocks/>
            <a:stCxn id="48" idx="2"/>
            <a:endCxn id="55" idx="0"/>
          </p:cNvCxnSpPr>
          <p:nvPr/>
        </p:nvCxnSpPr>
        <p:spPr>
          <a:xfrm rot="16200000" flipH="1">
            <a:off x="1838101" y="1891625"/>
            <a:ext cx="233572" cy="6900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33EBC17A-7D95-CD34-FF64-8B7DE0814689}"/>
              </a:ext>
            </a:extLst>
          </p:cNvPr>
          <p:cNvCxnSpPr>
            <a:cxnSpLocks/>
            <a:stCxn id="9" idx="2"/>
            <a:endCxn id="63" idx="0"/>
          </p:cNvCxnSpPr>
          <p:nvPr/>
        </p:nvCxnSpPr>
        <p:spPr>
          <a:xfrm rot="5400000">
            <a:off x="6036044" y="1317828"/>
            <a:ext cx="234154" cy="6384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2CF3D735-2130-2C51-B21B-0B8C6AC64044}"/>
              </a:ext>
            </a:extLst>
          </p:cNvPr>
          <p:cNvCxnSpPr>
            <a:cxnSpLocks/>
            <a:stCxn id="9" idx="2"/>
            <a:endCxn id="52" idx="0"/>
          </p:cNvCxnSpPr>
          <p:nvPr/>
        </p:nvCxnSpPr>
        <p:spPr>
          <a:xfrm rot="16200000" flipH="1">
            <a:off x="6728622" y="1263679"/>
            <a:ext cx="234154" cy="746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EBEA19EA-C69F-57B8-682A-D866327CAB58}"/>
              </a:ext>
            </a:extLst>
          </p:cNvPr>
          <p:cNvCxnSpPr>
            <a:cxnSpLocks/>
            <a:stCxn id="63" idx="2"/>
            <a:endCxn id="26" idx="0"/>
          </p:cNvCxnSpPr>
          <p:nvPr/>
        </p:nvCxnSpPr>
        <p:spPr>
          <a:xfrm rot="16200000" flipH="1">
            <a:off x="6036335" y="1917450"/>
            <a:ext cx="233572" cy="6384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45F628B8-5ABB-9D58-430E-63A84981ABFC}"/>
              </a:ext>
            </a:extLst>
          </p:cNvPr>
          <p:cNvCxnSpPr>
            <a:cxnSpLocks/>
            <a:stCxn id="52" idx="2"/>
            <a:endCxn id="26" idx="0"/>
          </p:cNvCxnSpPr>
          <p:nvPr/>
        </p:nvCxnSpPr>
        <p:spPr>
          <a:xfrm rot="5400000">
            <a:off x="6728914" y="1863303"/>
            <a:ext cx="233572" cy="7467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9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Overview of Subsequent 3L+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09CED45-0D04-494E-F7E2-235B3125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823" y="1248572"/>
            <a:ext cx="1707026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SOC Arm (n=179)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80E27B2-BE9E-5005-7788-07B723ECEF4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511062" y="1248571"/>
            <a:ext cx="1577733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Axi-Cel Arm (n=180)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2ABA556-5A18-8039-3539-A0FFA886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9" y="852426"/>
            <a:ext cx="2332620" cy="2534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Enrolled (N=359)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BE61986-DAC6-C050-38F4-02C5BA4951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0416" y="3076078"/>
            <a:ext cx="164592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Chemotherapy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n=60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602303A-9FD3-19D4-B303-D7D9D0F0C1DE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rot="5400000">
            <a:off x="3437537" y="-31751"/>
            <a:ext cx="142714" cy="24179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3F31265-04F1-5E52-D0F3-11A8BA068ABB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rot="16200000" flipH="1">
            <a:off x="5523740" y="299975"/>
            <a:ext cx="142715" cy="17544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6">
            <a:extLst>
              <a:ext uri="{FF2B5EF4-FFF2-40B4-BE49-F238E27FC236}">
                <a16:creationId xmlns:a16="http://schemas.microsoft.com/office/drawing/2014/main" id="{18CD72BF-550B-4B27-E007-6072F933C6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32497" y="3071263"/>
            <a:ext cx="191623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</a:t>
            </a:r>
          </a:p>
        </p:txBody>
      </p:sp>
      <p:sp>
        <p:nvSpPr>
          <p:cNvPr id="68" name="Text Box 6">
            <a:extLst>
              <a:ext uri="{FF2B5EF4-FFF2-40B4-BE49-F238E27FC236}">
                <a16:creationId xmlns:a16="http://schemas.microsoft.com/office/drawing/2014/main" id="{FAF694AD-5D03-C482-1ED5-8D54668541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67397" y="3667681"/>
            <a:ext cx="83007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  <a:endParaRPr lang="en-US" sz="1200" b="1" strike="sngStrike" dirty="0">
              <a:solidFill>
                <a:srgbClr val="FF0000"/>
              </a:solidFill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53BFF386-38E5-E751-639F-3B9A48DCFC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68516" y="3667681"/>
            <a:ext cx="7673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n=50</a:t>
            </a:r>
          </a:p>
        </p:txBody>
      </p:sp>
      <p:sp>
        <p:nvSpPr>
          <p:cNvPr id="96" name="Text Box 4">
            <a:extLst>
              <a:ext uri="{FF2B5EF4-FFF2-40B4-BE49-F238E27FC236}">
                <a16:creationId xmlns:a16="http://schemas.microsoft.com/office/drawing/2014/main" id="{56189EF0-AF50-EB21-858B-754EAF68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337" y="2353452"/>
            <a:ext cx="22860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n=127</a:t>
            </a:r>
          </a:p>
        </p:txBody>
      </p:sp>
      <p:sp>
        <p:nvSpPr>
          <p:cNvPr id="103" name="Text Box 4">
            <a:extLst>
              <a:ext uri="{FF2B5EF4-FFF2-40B4-BE49-F238E27FC236}">
                <a16:creationId xmlns:a16="http://schemas.microsoft.com/office/drawing/2014/main" id="{FBAAE900-247B-4882-AC12-F5D8A675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888" y="3071265"/>
            <a:ext cx="19855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Immunotherapy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b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n=68</a:t>
            </a:r>
          </a:p>
        </p:txBody>
      </p:sp>
      <p:sp>
        <p:nvSpPr>
          <p:cNvPr id="105" name="Text Box 4">
            <a:extLst>
              <a:ext uri="{FF2B5EF4-FFF2-40B4-BE49-F238E27FC236}">
                <a16:creationId xmlns:a16="http://schemas.microsoft.com/office/drawing/2014/main" id="{00A97815-85E6-5AD3-EF7A-F385FD57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3071265"/>
            <a:ext cx="2166409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n=59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CF42C57-FC30-71E1-F0B9-5277E1568D26}"/>
              </a:ext>
            </a:extLst>
          </p:cNvPr>
          <p:cNvCxnSpPr>
            <a:cxnSpLocks/>
            <a:stCxn id="96" idx="2"/>
            <a:endCxn id="105" idx="0"/>
          </p:cNvCxnSpPr>
          <p:nvPr/>
        </p:nvCxnSpPr>
        <p:spPr>
          <a:xfrm rot="16200000" flipH="1">
            <a:off x="7064082" y="2127466"/>
            <a:ext cx="352053" cy="15355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B860DE8-D294-F964-C555-8455155943E0}"/>
              </a:ext>
            </a:extLst>
          </p:cNvPr>
          <p:cNvCxnSpPr>
            <a:cxnSpLocks/>
            <a:stCxn id="16" idx="2"/>
            <a:endCxn id="10" idx="0"/>
          </p:cNvCxnSpPr>
          <p:nvPr/>
        </p:nvCxnSpPr>
        <p:spPr>
          <a:xfrm rot="5400000">
            <a:off x="1913771" y="2689920"/>
            <a:ext cx="385763" cy="3865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A9DB080-37FB-8C9C-F060-B20A2B2E6853}"/>
              </a:ext>
            </a:extLst>
          </p:cNvPr>
          <p:cNvCxnSpPr>
            <a:cxnSpLocks/>
            <a:stCxn id="16" idx="2"/>
            <a:endCxn id="43" idx="0"/>
          </p:cNvCxnSpPr>
          <p:nvPr/>
        </p:nvCxnSpPr>
        <p:spPr>
          <a:xfrm rot="16200000" flipH="1">
            <a:off x="2854796" y="2135447"/>
            <a:ext cx="380948" cy="14906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96D0E55-941A-ED96-0D49-7595597FC2B0}"/>
              </a:ext>
            </a:extLst>
          </p:cNvPr>
          <p:cNvCxnSpPr>
            <a:cxnSpLocks/>
            <a:stCxn id="10" idx="2"/>
            <a:endCxn id="68" idx="0"/>
          </p:cNvCxnSpPr>
          <p:nvPr/>
        </p:nvCxnSpPr>
        <p:spPr>
          <a:xfrm rot="5400000">
            <a:off x="1584983" y="3339287"/>
            <a:ext cx="225843" cy="430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3C97724-DD8C-9D97-4416-0ED86A0983F9}"/>
              </a:ext>
            </a:extLst>
          </p:cNvPr>
          <p:cNvCxnSpPr>
            <a:cxnSpLocks/>
            <a:stCxn id="10" idx="2"/>
            <a:endCxn id="70" idx="0"/>
          </p:cNvCxnSpPr>
          <p:nvPr/>
        </p:nvCxnSpPr>
        <p:spPr>
          <a:xfrm rot="16200000" flipH="1">
            <a:off x="2019850" y="3335364"/>
            <a:ext cx="225843" cy="4387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067734B-0CB6-7B43-C078-B5D9D1FF8705}"/>
              </a:ext>
            </a:extLst>
          </p:cNvPr>
          <p:cNvSpPr/>
          <p:nvPr/>
        </p:nvSpPr>
        <p:spPr>
          <a:xfrm>
            <a:off x="976674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9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alloSCT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32E6146-04C0-332A-78C4-A34290D25C0D}"/>
              </a:ext>
            </a:extLst>
          </p:cNvPr>
          <p:cNvSpPr/>
          <p:nvPr/>
        </p:nvSpPr>
        <p:spPr>
          <a:xfrm>
            <a:off x="2777406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5 alloSCT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EFC278F3-CD45-19A4-DB73-26E4E38A1B4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2236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n=170</a:t>
            </a:r>
          </a:p>
        </p:txBody>
      </p:sp>
      <p:sp>
        <p:nvSpPr>
          <p:cNvPr id="112" name="Text Box 6">
            <a:extLst>
              <a:ext uri="{FF2B5EF4-FFF2-40B4-BE49-F238E27FC236}">
                <a16:creationId xmlns:a16="http://schemas.microsoft.com/office/drawing/2014/main" id="{B86C715E-9C87-6232-1BC3-B6B3312C2CA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0060" y="3071263"/>
            <a:ext cx="9144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Other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a</a:t>
            </a:r>
            <a:endParaRPr lang="en-US" sz="1200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</a:t>
            </a:r>
          </a:p>
        </p:txBody>
      </p:sp>
      <p:sp>
        <p:nvSpPr>
          <p:cNvPr id="131" name="Footer Placeholder 3">
            <a:extLst>
              <a:ext uri="{FF2B5EF4-FFF2-40B4-BE49-F238E27FC236}">
                <a16:creationId xmlns:a16="http://schemas.microsoft.com/office/drawing/2014/main" id="{6D0A051B-165F-31E8-82E8-A1F3E1FB2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01424"/>
            <a:ext cx="9144000" cy="553998"/>
          </a:xfrm>
        </p:spPr>
        <p:txBody>
          <a:bodyPr/>
          <a:lstStyle/>
          <a:p>
            <a:r>
              <a:rPr lang="en-US" sz="750" baseline="300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Other 3L regimens included nivolumab, radiation, pembrolizumab, R-lenalidomide,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varlilumab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(n=1), oral dihydroorotate (clinical trial), CPI-613, dexamethasone, HDT-ASCT (n=1), and ipilimumab. </a:t>
            </a:r>
            <a:r>
              <a:rPr lang="en-US" sz="750" baseline="300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Patients received axi‐cel (n=51); other autologous anti-CD19 CAR T-cell therapy (n=10); unspecific CAR T-cell therapy (n=4); anti-CD19/CD22 CAR T-cell therapy, allogeneic CRISPR-Cas9 engineered T cells, and NK cell infusion (n=1 each).</a:t>
            </a:r>
          </a:p>
          <a:p>
            <a:r>
              <a:rPr lang="en-US" sz="750" dirty="0">
                <a:latin typeface="+mj-lt"/>
                <a:cs typeface="Arial" panose="020B0604020202020204" pitchFamily="34" charset="0"/>
              </a:rPr>
              <a:t>3L, third-line;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allogeneic stem cell transplantation; ASCT, autologous stem cell transplantation; axi-cel, axicabtagene ciloleucel; CAR, chimeric antigen receptor; NK, natural killer; PD, progressive disease; SCT, stem cell transplantation; SD, stable disease; SOC, standard of care.</a:t>
            </a:r>
          </a:p>
        </p:txBody>
      </p: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157D260A-7FA5-8275-69D2-EC9449845E18}"/>
              </a:ext>
            </a:extLst>
          </p:cNvPr>
          <p:cNvCxnSpPr>
            <a:cxnSpLocks/>
            <a:stCxn id="16" idx="2"/>
            <a:endCxn id="112" idx="0"/>
          </p:cNvCxnSpPr>
          <p:nvPr/>
        </p:nvCxnSpPr>
        <p:spPr>
          <a:xfrm rot="5400000">
            <a:off x="1243120" y="2014455"/>
            <a:ext cx="380948" cy="1732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 Box 4">
            <a:extLst>
              <a:ext uri="{FF2B5EF4-FFF2-40B4-BE49-F238E27FC236}">
                <a16:creationId xmlns:a16="http://schemas.microsoft.com/office/drawing/2014/main" id="{3C93D629-74C1-D223-C391-75877661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717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n=168</a:t>
            </a:r>
          </a:p>
        </p:txBody>
      </p: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4F800B49-DF0B-D928-BFF7-8C4F73D58829}"/>
              </a:ext>
            </a:extLst>
          </p:cNvPr>
          <p:cNvCxnSpPr>
            <a:cxnSpLocks/>
            <a:stCxn id="96" idx="2"/>
            <a:endCxn id="103" idx="0"/>
          </p:cNvCxnSpPr>
          <p:nvPr/>
        </p:nvCxnSpPr>
        <p:spPr>
          <a:xfrm rot="5400000">
            <a:off x="5978967" y="2577894"/>
            <a:ext cx="352053" cy="6346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8359FD-DC3C-37B0-31ED-BE74A398DE4B}"/>
              </a:ext>
            </a:extLst>
          </p:cNvPr>
          <p:cNvSpPr/>
          <p:nvPr/>
        </p:nvSpPr>
        <p:spPr>
          <a:xfrm>
            <a:off x="7782620" y="1752910"/>
            <a:ext cx="1615493" cy="408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Received SCT (n=62)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Did not receive SCT (n=106)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AC2E23C2-AB60-7943-EAF2-9B0B74D7B02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6928" y="2353452"/>
            <a:ext cx="2286000" cy="336863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n=84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FE233D21-8435-7E3B-B601-E9047EE1A02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28704" y="3667681"/>
            <a:ext cx="77877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2E0F4C1-F139-5B84-A51E-E5046592E89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91126" y="3667681"/>
            <a:ext cx="75760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n=2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756EF7A-C6AA-EBF4-52A0-E1105E696BDE}"/>
              </a:ext>
            </a:extLst>
          </p:cNvPr>
          <p:cNvCxnSpPr>
            <a:cxnSpLocks/>
            <a:stCxn id="43" idx="2"/>
            <a:endCxn id="34" idx="0"/>
          </p:cNvCxnSpPr>
          <p:nvPr/>
        </p:nvCxnSpPr>
        <p:spPr>
          <a:xfrm rot="16200000" flipH="1">
            <a:off x="3964940" y="3262695"/>
            <a:ext cx="230658" cy="5793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3A5B694-7CDF-30A4-7346-5FE22788EF61}"/>
              </a:ext>
            </a:extLst>
          </p:cNvPr>
          <p:cNvCxnSpPr>
            <a:cxnSpLocks/>
            <a:stCxn id="43" idx="2"/>
            <a:endCxn id="33" idx="0"/>
          </p:cNvCxnSpPr>
          <p:nvPr/>
        </p:nvCxnSpPr>
        <p:spPr>
          <a:xfrm rot="5400000">
            <a:off x="3389022" y="3266091"/>
            <a:ext cx="230658" cy="5725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6">
            <a:extLst>
              <a:ext uri="{FF2B5EF4-FFF2-40B4-BE49-F238E27FC236}">
                <a16:creationId xmlns:a16="http://schemas.microsoft.com/office/drawing/2014/main" id="{439B508F-BCBE-91C5-7B74-1CAA01FC37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7255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FE2496E-AF83-17E9-53DF-DAA4A1A4E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59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n=11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2ABA230-39CA-98C1-8914-A1FCD5D06307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 rot="5400000">
            <a:off x="1837811" y="1292001"/>
            <a:ext cx="234155" cy="690082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103C81E-B511-CCB8-FE63-BBF9AD7C6B25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rot="16200000" flipV="1">
            <a:off x="2535321" y="1284574"/>
            <a:ext cx="234155" cy="704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8F9EE03-514E-A54C-B024-FFF3659ECA1A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 rot="5400000">
            <a:off x="2535611" y="1884197"/>
            <a:ext cx="233572" cy="7049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18DDBB4-8CAD-1E64-55F1-2D16A507406E}"/>
              </a:ext>
            </a:extLst>
          </p:cNvPr>
          <p:cNvCxnSpPr>
            <a:cxnSpLocks/>
            <a:stCxn id="35" idx="2"/>
            <a:endCxn id="16" idx="0"/>
          </p:cNvCxnSpPr>
          <p:nvPr/>
        </p:nvCxnSpPr>
        <p:spPr>
          <a:xfrm rot="16200000" flipH="1">
            <a:off x="1838101" y="1891625"/>
            <a:ext cx="233572" cy="6900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740B3657-A646-C473-C9D0-0D7ABDD3E3F3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5400000">
            <a:off x="6036044" y="1317828"/>
            <a:ext cx="234154" cy="6384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FE1A74B-2DE1-4BF3-7C63-6C8B087BB5D5}"/>
              </a:ext>
            </a:extLst>
          </p:cNvPr>
          <p:cNvCxnSpPr>
            <a:cxnSpLocks/>
            <a:stCxn id="4" idx="2"/>
            <a:endCxn id="180" idx="0"/>
          </p:cNvCxnSpPr>
          <p:nvPr/>
        </p:nvCxnSpPr>
        <p:spPr>
          <a:xfrm rot="16200000" flipH="1">
            <a:off x="6728622" y="1263679"/>
            <a:ext cx="234154" cy="746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86A6F05E-758E-6D0A-8D15-E95196C591F8}"/>
              </a:ext>
            </a:extLst>
          </p:cNvPr>
          <p:cNvCxnSpPr>
            <a:cxnSpLocks/>
            <a:stCxn id="13" idx="2"/>
            <a:endCxn id="96" idx="0"/>
          </p:cNvCxnSpPr>
          <p:nvPr/>
        </p:nvCxnSpPr>
        <p:spPr>
          <a:xfrm rot="16200000" flipH="1">
            <a:off x="6036335" y="1917450"/>
            <a:ext cx="233572" cy="6384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7B782F9E-803E-1AEC-3302-E6895256C408}"/>
              </a:ext>
            </a:extLst>
          </p:cNvPr>
          <p:cNvCxnSpPr>
            <a:cxnSpLocks/>
            <a:stCxn id="180" idx="2"/>
            <a:endCxn id="96" idx="0"/>
          </p:cNvCxnSpPr>
          <p:nvPr/>
        </p:nvCxnSpPr>
        <p:spPr>
          <a:xfrm rot="5400000">
            <a:off x="6728914" y="1863303"/>
            <a:ext cx="233572" cy="7467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169535-D782-6A89-F055-5E6926D211C5}"/>
              </a:ext>
            </a:extLst>
          </p:cNvPr>
          <p:cNvSpPr txBox="1"/>
          <p:nvPr/>
        </p:nvSpPr>
        <p:spPr>
          <a:xfrm>
            <a:off x="160342" y="2352859"/>
            <a:ext cx="66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984C8"/>
                </a:solidFill>
              </a:rPr>
              <a:t>47%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F02E0-C7D8-E3EC-FAB5-64E889CFEA5A}"/>
              </a:ext>
            </a:extLst>
          </p:cNvPr>
          <p:cNvSpPr txBox="1"/>
          <p:nvPr/>
        </p:nvSpPr>
        <p:spPr>
          <a:xfrm>
            <a:off x="8026715" y="2351127"/>
            <a:ext cx="66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F2365"/>
                </a:solidFill>
              </a:rPr>
              <a:t>71%</a:t>
            </a:r>
          </a:p>
        </p:txBody>
      </p:sp>
      <p:sp>
        <p:nvSpPr>
          <p:cNvPr id="12" name="Left Arrow 3">
            <a:extLst>
              <a:ext uri="{FF2B5EF4-FFF2-40B4-BE49-F238E27FC236}">
                <a16:creationId xmlns:a16="http://schemas.microsoft.com/office/drawing/2014/main" id="{5C058041-9318-CA2D-CD84-BF99E67C7CCB}"/>
              </a:ext>
            </a:extLst>
          </p:cNvPr>
          <p:cNvSpPr/>
          <p:nvPr/>
        </p:nvSpPr>
        <p:spPr>
          <a:xfrm>
            <a:off x="7711232" y="2444328"/>
            <a:ext cx="325261" cy="21860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22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eft Arrow 3">
            <a:extLst>
              <a:ext uri="{FF2B5EF4-FFF2-40B4-BE49-F238E27FC236}">
                <a16:creationId xmlns:a16="http://schemas.microsoft.com/office/drawing/2014/main" id="{F9186706-75CE-14D3-8094-70A6B6B32AD2}"/>
              </a:ext>
            </a:extLst>
          </p:cNvPr>
          <p:cNvSpPr/>
          <p:nvPr/>
        </p:nvSpPr>
        <p:spPr>
          <a:xfrm rot="10800000">
            <a:off x="753842" y="2433933"/>
            <a:ext cx="325261" cy="21860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98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5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Overview of Subsequent 3L+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09CED45-0D04-494E-F7E2-235B3125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823" y="1248572"/>
            <a:ext cx="1707026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SOC Arm (n=179)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80E27B2-BE9E-5005-7788-07B723ECEF4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511062" y="1248571"/>
            <a:ext cx="1577733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Axi-Cel Arm (n=180)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2ABA556-5A18-8039-3539-A0FFA886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9" y="852426"/>
            <a:ext cx="2332620" cy="2534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Enrolled (N=359)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BE61986-DAC6-C050-38F4-02C5BA4951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0416" y="3076078"/>
            <a:ext cx="164592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Chemotherapy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n=60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602303A-9FD3-19D4-B303-D7D9D0F0C1DE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rot="5400000">
            <a:off x="3437537" y="-31751"/>
            <a:ext cx="142714" cy="24179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3F31265-04F1-5E52-D0F3-11A8BA068ABB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rot="16200000" flipH="1">
            <a:off x="5523740" y="299975"/>
            <a:ext cx="142715" cy="17544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6">
            <a:extLst>
              <a:ext uri="{FF2B5EF4-FFF2-40B4-BE49-F238E27FC236}">
                <a16:creationId xmlns:a16="http://schemas.microsoft.com/office/drawing/2014/main" id="{18CD72BF-550B-4B27-E007-6072F933C6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32497" y="3071263"/>
            <a:ext cx="191623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</a:t>
            </a:r>
          </a:p>
        </p:txBody>
      </p:sp>
      <p:sp>
        <p:nvSpPr>
          <p:cNvPr id="68" name="Text Box 6">
            <a:extLst>
              <a:ext uri="{FF2B5EF4-FFF2-40B4-BE49-F238E27FC236}">
                <a16:creationId xmlns:a16="http://schemas.microsoft.com/office/drawing/2014/main" id="{FAF694AD-5D03-C482-1ED5-8D54668541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67397" y="3667681"/>
            <a:ext cx="83007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  <a:endParaRPr lang="en-US" sz="1200" b="1" strike="sngStrike" dirty="0">
              <a:solidFill>
                <a:srgbClr val="FF0000"/>
              </a:solidFill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53BFF386-38E5-E751-639F-3B9A48DCFC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68516" y="3667681"/>
            <a:ext cx="7673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n=50</a:t>
            </a:r>
          </a:p>
        </p:txBody>
      </p:sp>
      <p:sp>
        <p:nvSpPr>
          <p:cNvPr id="96" name="Text Box 4">
            <a:extLst>
              <a:ext uri="{FF2B5EF4-FFF2-40B4-BE49-F238E27FC236}">
                <a16:creationId xmlns:a16="http://schemas.microsoft.com/office/drawing/2014/main" id="{56189EF0-AF50-EB21-858B-754EAF68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337" y="2353452"/>
            <a:ext cx="22860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n=127</a:t>
            </a:r>
          </a:p>
        </p:txBody>
      </p:sp>
      <p:sp>
        <p:nvSpPr>
          <p:cNvPr id="103" name="Text Box 4">
            <a:extLst>
              <a:ext uri="{FF2B5EF4-FFF2-40B4-BE49-F238E27FC236}">
                <a16:creationId xmlns:a16="http://schemas.microsoft.com/office/drawing/2014/main" id="{FBAAE900-247B-4882-AC12-F5D8A675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888" y="3071265"/>
            <a:ext cx="19855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Immunotherapy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b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n=68</a:t>
            </a:r>
          </a:p>
        </p:txBody>
      </p:sp>
      <p:sp>
        <p:nvSpPr>
          <p:cNvPr id="105" name="Text Box 4">
            <a:extLst>
              <a:ext uri="{FF2B5EF4-FFF2-40B4-BE49-F238E27FC236}">
                <a16:creationId xmlns:a16="http://schemas.microsoft.com/office/drawing/2014/main" id="{00A97815-85E6-5AD3-EF7A-F385FD57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3071265"/>
            <a:ext cx="2166409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n=59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CF42C57-FC30-71E1-F0B9-5277E1568D26}"/>
              </a:ext>
            </a:extLst>
          </p:cNvPr>
          <p:cNvCxnSpPr>
            <a:cxnSpLocks/>
            <a:stCxn id="96" idx="2"/>
            <a:endCxn id="105" idx="0"/>
          </p:cNvCxnSpPr>
          <p:nvPr/>
        </p:nvCxnSpPr>
        <p:spPr>
          <a:xfrm rot="16200000" flipH="1">
            <a:off x="7064082" y="2127466"/>
            <a:ext cx="352053" cy="15355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B860DE8-D294-F964-C555-8455155943E0}"/>
              </a:ext>
            </a:extLst>
          </p:cNvPr>
          <p:cNvCxnSpPr>
            <a:cxnSpLocks/>
            <a:stCxn id="16" idx="2"/>
            <a:endCxn id="10" idx="0"/>
          </p:cNvCxnSpPr>
          <p:nvPr/>
        </p:nvCxnSpPr>
        <p:spPr>
          <a:xfrm rot="5400000">
            <a:off x="1913771" y="2689920"/>
            <a:ext cx="385763" cy="3865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A9DB080-37FB-8C9C-F060-B20A2B2E6853}"/>
              </a:ext>
            </a:extLst>
          </p:cNvPr>
          <p:cNvCxnSpPr>
            <a:cxnSpLocks/>
            <a:stCxn id="16" idx="2"/>
            <a:endCxn id="43" idx="0"/>
          </p:cNvCxnSpPr>
          <p:nvPr/>
        </p:nvCxnSpPr>
        <p:spPr>
          <a:xfrm rot="16200000" flipH="1">
            <a:off x="2854796" y="2135447"/>
            <a:ext cx="380948" cy="14906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96D0E55-941A-ED96-0D49-7595597FC2B0}"/>
              </a:ext>
            </a:extLst>
          </p:cNvPr>
          <p:cNvCxnSpPr>
            <a:cxnSpLocks/>
            <a:stCxn id="10" idx="2"/>
            <a:endCxn id="68" idx="0"/>
          </p:cNvCxnSpPr>
          <p:nvPr/>
        </p:nvCxnSpPr>
        <p:spPr>
          <a:xfrm rot="5400000">
            <a:off x="1584983" y="3339287"/>
            <a:ext cx="225843" cy="430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3C97724-DD8C-9D97-4416-0ED86A0983F9}"/>
              </a:ext>
            </a:extLst>
          </p:cNvPr>
          <p:cNvCxnSpPr>
            <a:cxnSpLocks/>
            <a:stCxn id="10" idx="2"/>
            <a:endCxn id="70" idx="0"/>
          </p:cNvCxnSpPr>
          <p:nvPr/>
        </p:nvCxnSpPr>
        <p:spPr>
          <a:xfrm rot="16200000" flipH="1">
            <a:off x="2019850" y="3335364"/>
            <a:ext cx="225843" cy="4387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067734B-0CB6-7B43-C078-B5D9D1FF8705}"/>
              </a:ext>
            </a:extLst>
          </p:cNvPr>
          <p:cNvSpPr/>
          <p:nvPr/>
        </p:nvSpPr>
        <p:spPr>
          <a:xfrm>
            <a:off x="976674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9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alloSCT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32E6146-04C0-332A-78C4-A34290D25C0D}"/>
              </a:ext>
            </a:extLst>
          </p:cNvPr>
          <p:cNvSpPr/>
          <p:nvPr/>
        </p:nvSpPr>
        <p:spPr>
          <a:xfrm>
            <a:off x="2777406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5 alloSCT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EFC278F3-CD45-19A4-DB73-26E4E38A1B4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2236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n=170</a:t>
            </a:r>
          </a:p>
        </p:txBody>
      </p:sp>
      <p:sp>
        <p:nvSpPr>
          <p:cNvPr id="112" name="Text Box 6">
            <a:extLst>
              <a:ext uri="{FF2B5EF4-FFF2-40B4-BE49-F238E27FC236}">
                <a16:creationId xmlns:a16="http://schemas.microsoft.com/office/drawing/2014/main" id="{B86C715E-9C87-6232-1BC3-B6B3312C2CA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0060" y="3071263"/>
            <a:ext cx="9144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Other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a</a:t>
            </a:r>
            <a:endParaRPr lang="en-US" sz="1200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</a:t>
            </a:r>
          </a:p>
        </p:txBody>
      </p:sp>
      <p:sp>
        <p:nvSpPr>
          <p:cNvPr id="131" name="Footer Placeholder 3">
            <a:extLst>
              <a:ext uri="{FF2B5EF4-FFF2-40B4-BE49-F238E27FC236}">
                <a16:creationId xmlns:a16="http://schemas.microsoft.com/office/drawing/2014/main" id="{6D0A051B-165F-31E8-82E8-A1F3E1FB2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01424"/>
            <a:ext cx="9144000" cy="553998"/>
          </a:xfrm>
        </p:spPr>
        <p:txBody>
          <a:bodyPr/>
          <a:lstStyle/>
          <a:p>
            <a:r>
              <a:rPr lang="en-US" sz="750" baseline="300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Other 3L regimens included nivolumab, radiation, pembrolizumab, R-lenalidomide,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varlilumab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(n=1), oral dihydroorotate (clinical trial), CPI-613, dexamethasone, HDT-ASCT (n=1), and ipilimumab. </a:t>
            </a:r>
            <a:r>
              <a:rPr lang="en-US" sz="750" baseline="300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Patients received axi‐cel (n=51); other autologous anti-CD19 CAR T-cell therapy (n=10); unspecific CAR T-cell therapy (n=4); anti-CD19/CD22 CAR T-cell therapy, allogeneic CRISPR-Cas9 engineered T cells, and NK cell infusion (n=1 each).</a:t>
            </a:r>
          </a:p>
          <a:p>
            <a:r>
              <a:rPr lang="en-US" sz="750" dirty="0">
                <a:latin typeface="+mj-lt"/>
                <a:cs typeface="Arial" panose="020B0604020202020204" pitchFamily="34" charset="0"/>
              </a:rPr>
              <a:t>3L, third-line;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allogeneic stem cell transplantation; ASCT, autologous stem cell transplantation; axi-cel, axicabtagene ciloleucel; CAR, chimeric antigen receptor; NK, natural killer; PD, progressive disease; SCT, stem cell transplantation; SD, stable disease; SOC, standard of care.</a:t>
            </a:r>
          </a:p>
        </p:txBody>
      </p: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157D260A-7FA5-8275-69D2-EC9449845E18}"/>
              </a:ext>
            </a:extLst>
          </p:cNvPr>
          <p:cNvCxnSpPr>
            <a:cxnSpLocks/>
            <a:stCxn id="16" idx="2"/>
            <a:endCxn id="112" idx="0"/>
          </p:cNvCxnSpPr>
          <p:nvPr/>
        </p:nvCxnSpPr>
        <p:spPr>
          <a:xfrm rot="5400000">
            <a:off x="1243120" y="2014455"/>
            <a:ext cx="380948" cy="1732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 Box 4">
            <a:extLst>
              <a:ext uri="{FF2B5EF4-FFF2-40B4-BE49-F238E27FC236}">
                <a16:creationId xmlns:a16="http://schemas.microsoft.com/office/drawing/2014/main" id="{3C93D629-74C1-D223-C391-75877661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717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n=168</a:t>
            </a:r>
          </a:p>
        </p:txBody>
      </p: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4F800B49-DF0B-D928-BFF7-8C4F73D58829}"/>
              </a:ext>
            </a:extLst>
          </p:cNvPr>
          <p:cNvCxnSpPr>
            <a:cxnSpLocks/>
            <a:stCxn id="96" idx="2"/>
            <a:endCxn id="103" idx="0"/>
          </p:cNvCxnSpPr>
          <p:nvPr/>
        </p:nvCxnSpPr>
        <p:spPr>
          <a:xfrm rot="5400000">
            <a:off x="5978967" y="2577894"/>
            <a:ext cx="352053" cy="6346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8359FD-DC3C-37B0-31ED-BE74A398DE4B}"/>
              </a:ext>
            </a:extLst>
          </p:cNvPr>
          <p:cNvSpPr/>
          <p:nvPr/>
        </p:nvSpPr>
        <p:spPr>
          <a:xfrm>
            <a:off x="7782620" y="1752910"/>
            <a:ext cx="1615493" cy="408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Received SCT (n=62)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Did not receive SCT (n=106)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AC2E23C2-AB60-7943-EAF2-9B0B74D7B02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6928" y="2353452"/>
            <a:ext cx="2286000" cy="336863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n=84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FE233D21-8435-7E3B-B601-E9047EE1A02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28704" y="3667681"/>
            <a:ext cx="77877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2E0F4C1-F139-5B84-A51E-E5046592E89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91126" y="3667681"/>
            <a:ext cx="75760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n=2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756EF7A-C6AA-EBF4-52A0-E1105E696BDE}"/>
              </a:ext>
            </a:extLst>
          </p:cNvPr>
          <p:cNvCxnSpPr>
            <a:cxnSpLocks/>
            <a:stCxn id="43" idx="2"/>
            <a:endCxn id="34" idx="0"/>
          </p:cNvCxnSpPr>
          <p:nvPr/>
        </p:nvCxnSpPr>
        <p:spPr>
          <a:xfrm rot="16200000" flipH="1">
            <a:off x="3964940" y="3262695"/>
            <a:ext cx="230658" cy="5793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3A5B694-7CDF-30A4-7346-5FE22788EF61}"/>
              </a:ext>
            </a:extLst>
          </p:cNvPr>
          <p:cNvCxnSpPr>
            <a:cxnSpLocks/>
            <a:stCxn id="43" idx="2"/>
            <a:endCxn id="33" idx="0"/>
          </p:cNvCxnSpPr>
          <p:nvPr/>
        </p:nvCxnSpPr>
        <p:spPr>
          <a:xfrm rot="5400000">
            <a:off x="3389022" y="3266091"/>
            <a:ext cx="230658" cy="5725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6">
            <a:extLst>
              <a:ext uri="{FF2B5EF4-FFF2-40B4-BE49-F238E27FC236}">
                <a16:creationId xmlns:a16="http://schemas.microsoft.com/office/drawing/2014/main" id="{439B508F-BCBE-91C5-7B74-1CAA01FC37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7255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FE2496E-AF83-17E9-53DF-DAA4A1A4E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59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n=11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2ABA230-39CA-98C1-8914-A1FCD5D06307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 rot="5400000">
            <a:off x="1837811" y="1292001"/>
            <a:ext cx="234155" cy="690082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103C81E-B511-CCB8-FE63-BBF9AD7C6B25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rot="16200000" flipV="1">
            <a:off x="2535321" y="1284574"/>
            <a:ext cx="234155" cy="704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8F9EE03-514E-A54C-B024-FFF3659ECA1A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 rot="5400000">
            <a:off x="2535611" y="1884197"/>
            <a:ext cx="233572" cy="7049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18DDBB4-8CAD-1E64-55F1-2D16A507406E}"/>
              </a:ext>
            </a:extLst>
          </p:cNvPr>
          <p:cNvCxnSpPr>
            <a:cxnSpLocks/>
            <a:stCxn id="35" idx="2"/>
            <a:endCxn id="16" idx="0"/>
          </p:cNvCxnSpPr>
          <p:nvPr/>
        </p:nvCxnSpPr>
        <p:spPr>
          <a:xfrm rot="16200000" flipH="1">
            <a:off x="1838101" y="1891625"/>
            <a:ext cx="233572" cy="6900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740B3657-A646-C473-C9D0-0D7ABDD3E3F3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5400000">
            <a:off x="6036044" y="1317828"/>
            <a:ext cx="234154" cy="6384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FE1A74B-2DE1-4BF3-7C63-6C8B087BB5D5}"/>
              </a:ext>
            </a:extLst>
          </p:cNvPr>
          <p:cNvCxnSpPr>
            <a:cxnSpLocks/>
            <a:stCxn id="4" idx="2"/>
            <a:endCxn id="180" idx="0"/>
          </p:cNvCxnSpPr>
          <p:nvPr/>
        </p:nvCxnSpPr>
        <p:spPr>
          <a:xfrm rot="16200000" flipH="1">
            <a:off x="6728622" y="1263679"/>
            <a:ext cx="234154" cy="746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86A6F05E-758E-6D0A-8D15-E95196C591F8}"/>
              </a:ext>
            </a:extLst>
          </p:cNvPr>
          <p:cNvCxnSpPr>
            <a:cxnSpLocks/>
            <a:stCxn id="13" idx="2"/>
            <a:endCxn id="96" idx="0"/>
          </p:cNvCxnSpPr>
          <p:nvPr/>
        </p:nvCxnSpPr>
        <p:spPr>
          <a:xfrm rot="16200000" flipH="1">
            <a:off x="6036335" y="1917450"/>
            <a:ext cx="233572" cy="6384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7B782F9E-803E-1AEC-3302-E6895256C408}"/>
              </a:ext>
            </a:extLst>
          </p:cNvPr>
          <p:cNvCxnSpPr>
            <a:cxnSpLocks/>
            <a:stCxn id="180" idx="2"/>
            <a:endCxn id="96" idx="0"/>
          </p:cNvCxnSpPr>
          <p:nvPr/>
        </p:nvCxnSpPr>
        <p:spPr>
          <a:xfrm rot="5400000">
            <a:off x="6728914" y="1863303"/>
            <a:ext cx="233572" cy="7467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B34FD9-87E5-6136-FE4D-FD8E72D940E4}"/>
              </a:ext>
            </a:extLst>
          </p:cNvPr>
          <p:cNvSpPr txBox="1"/>
          <p:nvPr/>
        </p:nvSpPr>
        <p:spPr>
          <a:xfrm>
            <a:off x="3488006" y="2293876"/>
            <a:ext cx="138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984C8"/>
                </a:solidFill>
              </a:rPr>
              <a:t>Median time to 3L therapy: 4.4 </a:t>
            </a:r>
            <a:r>
              <a:rPr lang="en-US" sz="1200" b="1" dirty="0" err="1">
                <a:solidFill>
                  <a:srgbClr val="1984C8"/>
                </a:solidFill>
              </a:rPr>
              <a:t>mo</a:t>
            </a:r>
            <a:endParaRPr lang="en-US" sz="1200" b="1" dirty="0">
              <a:solidFill>
                <a:srgbClr val="1984C8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811B51-7F34-5BF5-4BB8-E4261290BEE3}"/>
              </a:ext>
            </a:extLst>
          </p:cNvPr>
          <p:cNvSpPr txBox="1"/>
          <p:nvPr/>
        </p:nvSpPr>
        <p:spPr>
          <a:xfrm>
            <a:off x="7692443" y="2316972"/>
            <a:ext cx="1458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BF2365"/>
                </a:solidFill>
              </a:rPr>
              <a:t>Median time to 3L therapy: 2.8 </a:t>
            </a:r>
            <a:r>
              <a:rPr lang="en-US" sz="1200" b="1" dirty="0" err="1">
                <a:solidFill>
                  <a:srgbClr val="BF2365"/>
                </a:solidFill>
              </a:rPr>
              <a:t>mo</a:t>
            </a:r>
            <a:endParaRPr lang="en-US" sz="1200" b="1" dirty="0">
              <a:solidFill>
                <a:srgbClr val="BF23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7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F5C5-17D6-4698-BECF-7C049D68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274320"/>
          <a:lstStyle/>
          <a:p>
            <a:r>
              <a:rPr lang="en-US" dirty="0"/>
              <a:t>Overview of Subsequent 3L+ Therapy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DAC54-D101-44DD-9441-7EA5C7624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09CED45-0D04-494E-F7E2-235B3125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823" y="1248572"/>
            <a:ext cx="1707026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SOC Arm (n=179)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880E27B2-BE9E-5005-7788-07B723ECEF4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511062" y="1248571"/>
            <a:ext cx="1577733" cy="271394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Axi-Cel Arm (n=180)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2ABA556-5A18-8039-3539-A0FFA8860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549" y="852426"/>
            <a:ext cx="2332620" cy="25343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Enrolled (N=359)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BE61986-DAC6-C050-38F4-02C5BA4951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90416" y="3076078"/>
            <a:ext cx="164592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Chemotherapy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n=60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602303A-9FD3-19D4-B303-D7D9D0F0C1DE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rot="5400000">
            <a:off x="3437537" y="-31751"/>
            <a:ext cx="142714" cy="2417930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3F31265-04F1-5E52-D0F3-11A8BA068ABB}"/>
              </a:ext>
            </a:extLst>
          </p:cNvPr>
          <p:cNvCxnSpPr>
            <a:cxnSpLocks/>
            <a:stCxn id="8" idx="2"/>
            <a:endCxn id="4" idx="0"/>
          </p:cNvCxnSpPr>
          <p:nvPr/>
        </p:nvCxnSpPr>
        <p:spPr>
          <a:xfrm rot="16200000" flipH="1">
            <a:off x="5523740" y="299975"/>
            <a:ext cx="142715" cy="17544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6">
            <a:extLst>
              <a:ext uri="{FF2B5EF4-FFF2-40B4-BE49-F238E27FC236}">
                <a16:creationId xmlns:a16="http://schemas.microsoft.com/office/drawing/2014/main" id="{18CD72BF-550B-4B27-E007-6072F933C6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32497" y="3071263"/>
            <a:ext cx="191623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</a:t>
            </a:r>
          </a:p>
        </p:txBody>
      </p:sp>
      <p:sp>
        <p:nvSpPr>
          <p:cNvPr id="68" name="Text Box 6">
            <a:extLst>
              <a:ext uri="{FF2B5EF4-FFF2-40B4-BE49-F238E27FC236}">
                <a16:creationId xmlns:a16="http://schemas.microsoft.com/office/drawing/2014/main" id="{FAF694AD-5D03-C482-1ED5-8D54668541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67397" y="3667681"/>
            <a:ext cx="83007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  <a:endParaRPr lang="en-US" sz="1200" b="1" strike="sngStrike" dirty="0">
              <a:solidFill>
                <a:srgbClr val="FF0000"/>
              </a:solidFill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53BFF386-38E5-E751-639F-3B9A48DCFC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68516" y="3667681"/>
            <a:ext cx="7673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n=50</a:t>
            </a:r>
          </a:p>
        </p:txBody>
      </p:sp>
      <p:sp>
        <p:nvSpPr>
          <p:cNvPr id="96" name="Text Box 4">
            <a:extLst>
              <a:ext uri="{FF2B5EF4-FFF2-40B4-BE49-F238E27FC236}">
                <a16:creationId xmlns:a16="http://schemas.microsoft.com/office/drawing/2014/main" id="{56189EF0-AF50-EB21-858B-754EAF68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337" y="2353452"/>
            <a:ext cx="22860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n=127</a:t>
            </a:r>
          </a:p>
        </p:txBody>
      </p:sp>
      <p:sp>
        <p:nvSpPr>
          <p:cNvPr id="103" name="Text Box 4">
            <a:extLst>
              <a:ext uri="{FF2B5EF4-FFF2-40B4-BE49-F238E27FC236}">
                <a16:creationId xmlns:a16="http://schemas.microsoft.com/office/drawing/2014/main" id="{FBAAE900-247B-4882-AC12-F5D8A6753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888" y="3071265"/>
            <a:ext cx="19855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Cellular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Immunotherapy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b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n=68</a:t>
            </a:r>
          </a:p>
        </p:txBody>
      </p:sp>
      <p:sp>
        <p:nvSpPr>
          <p:cNvPr id="105" name="Text Box 4">
            <a:extLst>
              <a:ext uri="{FF2B5EF4-FFF2-40B4-BE49-F238E27FC236}">
                <a16:creationId xmlns:a16="http://schemas.microsoft.com/office/drawing/2014/main" id="{00A97815-85E6-5AD3-EF7A-F385FD57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5" y="3071265"/>
            <a:ext cx="2166409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3L Cellular Immunotherapy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n=59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CF42C57-FC30-71E1-F0B9-5277E1568D26}"/>
              </a:ext>
            </a:extLst>
          </p:cNvPr>
          <p:cNvCxnSpPr>
            <a:cxnSpLocks/>
            <a:stCxn id="96" idx="2"/>
            <a:endCxn id="105" idx="0"/>
          </p:cNvCxnSpPr>
          <p:nvPr/>
        </p:nvCxnSpPr>
        <p:spPr>
          <a:xfrm rot="16200000" flipH="1">
            <a:off x="7064082" y="2127466"/>
            <a:ext cx="352053" cy="15355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5B860DE8-D294-F964-C555-8455155943E0}"/>
              </a:ext>
            </a:extLst>
          </p:cNvPr>
          <p:cNvCxnSpPr>
            <a:cxnSpLocks/>
            <a:stCxn id="16" idx="2"/>
            <a:endCxn id="10" idx="0"/>
          </p:cNvCxnSpPr>
          <p:nvPr/>
        </p:nvCxnSpPr>
        <p:spPr>
          <a:xfrm rot="5400000">
            <a:off x="1913771" y="2689920"/>
            <a:ext cx="385763" cy="3865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A9DB080-37FB-8C9C-F060-B20A2B2E6853}"/>
              </a:ext>
            </a:extLst>
          </p:cNvPr>
          <p:cNvCxnSpPr>
            <a:cxnSpLocks/>
            <a:stCxn id="16" idx="2"/>
            <a:endCxn id="43" idx="0"/>
          </p:cNvCxnSpPr>
          <p:nvPr/>
        </p:nvCxnSpPr>
        <p:spPr>
          <a:xfrm rot="16200000" flipH="1">
            <a:off x="2854796" y="2135447"/>
            <a:ext cx="380948" cy="149068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96D0E55-941A-ED96-0D49-7595597FC2B0}"/>
              </a:ext>
            </a:extLst>
          </p:cNvPr>
          <p:cNvCxnSpPr>
            <a:cxnSpLocks/>
            <a:stCxn id="10" idx="2"/>
            <a:endCxn id="68" idx="0"/>
          </p:cNvCxnSpPr>
          <p:nvPr/>
        </p:nvCxnSpPr>
        <p:spPr>
          <a:xfrm rot="5400000">
            <a:off x="1584983" y="3339287"/>
            <a:ext cx="225843" cy="4309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3C97724-DD8C-9D97-4416-0ED86A0983F9}"/>
              </a:ext>
            </a:extLst>
          </p:cNvPr>
          <p:cNvCxnSpPr>
            <a:cxnSpLocks/>
            <a:stCxn id="10" idx="2"/>
            <a:endCxn id="70" idx="0"/>
          </p:cNvCxnSpPr>
          <p:nvPr/>
        </p:nvCxnSpPr>
        <p:spPr>
          <a:xfrm rot="16200000" flipH="1">
            <a:off x="2019850" y="3335364"/>
            <a:ext cx="225843" cy="4387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067734B-0CB6-7B43-C078-B5D9D1FF8705}"/>
              </a:ext>
            </a:extLst>
          </p:cNvPr>
          <p:cNvSpPr/>
          <p:nvPr/>
        </p:nvSpPr>
        <p:spPr>
          <a:xfrm>
            <a:off x="976674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9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alloSCT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32E6146-04C0-332A-78C4-A34290D25C0D}"/>
              </a:ext>
            </a:extLst>
          </p:cNvPr>
          <p:cNvSpPr/>
          <p:nvPr/>
        </p:nvSpPr>
        <p:spPr>
          <a:xfrm>
            <a:off x="2777406" y="4059688"/>
            <a:ext cx="830070" cy="3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1 ASCT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/>
                </a:solidFill>
              </a:rPr>
              <a:t>5 alloSCT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EFC278F3-CD45-19A4-DB73-26E4E38A1B4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72236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n=170</a:t>
            </a:r>
          </a:p>
        </p:txBody>
      </p:sp>
      <p:sp>
        <p:nvSpPr>
          <p:cNvPr id="112" name="Text Box 6">
            <a:extLst>
              <a:ext uri="{FF2B5EF4-FFF2-40B4-BE49-F238E27FC236}">
                <a16:creationId xmlns:a16="http://schemas.microsoft.com/office/drawing/2014/main" id="{B86C715E-9C87-6232-1BC3-B6B3312C2CA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0060" y="3071263"/>
            <a:ext cx="914400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3L </a:t>
            </a:r>
            <a:r>
              <a:rPr lang="en-US" sz="1200" b="1" dirty="0" err="1">
                <a:latin typeface="+mn-lt"/>
                <a:ea typeface="Arial Unicode MS" panose="020B0604020202020204" pitchFamily="34" charset="-128"/>
              </a:rPr>
              <a:t>Other</a:t>
            </a:r>
            <a:r>
              <a:rPr lang="en-US" sz="1200" b="1" baseline="30000" dirty="0" err="1">
                <a:latin typeface="+mn-lt"/>
                <a:ea typeface="Arial Unicode MS" panose="020B0604020202020204" pitchFamily="34" charset="-128"/>
              </a:rPr>
              <a:t>a</a:t>
            </a:r>
            <a:endParaRPr lang="en-US" sz="1200" b="1" dirty="0">
              <a:latin typeface="+mn-lt"/>
              <a:ea typeface="Arial Unicode MS" panose="020B060402020202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</a:t>
            </a:r>
          </a:p>
        </p:txBody>
      </p:sp>
      <p:sp>
        <p:nvSpPr>
          <p:cNvPr id="131" name="Footer Placeholder 3">
            <a:extLst>
              <a:ext uri="{FF2B5EF4-FFF2-40B4-BE49-F238E27FC236}">
                <a16:creationId xmlns:a16="http://schemas.microsoft.com/office/drawing/2014/main" id="{6D0A051B-165F-31E8-82E8-A1F3E1FB2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401424"/>
            <a:ext cx="9144000" cy="553998"/>
          </a:xfrm>
        </p:spPr>
        <p:txBody>
          <a:bodyPr/>
          <a:lstStyle/>
          <a:p>
            <a:r>
              <a:rPr lang="en-US" sz="750" baseline="300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Other 3L regimens included nivolumab, radiation, pembrolizumab, R-lenalidomide,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varlilumab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(n=1), oral dihydroorotate (clinical trial), CPI-613, dexamethasone, HDT-ASCT (n=1), and ipilimumab. </a:t>
            </a:r>
            <a:r>
              <a:rPr lang="en-US" sz="750" baseline="300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 Patients received axi‐cel (n=51); other autologous anti-CD19 CAR T-cell therapy (n=10); unspecific CAR T-cell therapy (n=4); anti-CD19/CD22 CAR T-cell therapy, allogeneic CRISPR-Cas9 engineered T cells, and NK cell infusion (n=1 each).</a:t>
            </a:r>
          </a:p>
          <a:p>
            <a:r>
              <a:rPr lang="en-US" sz="750" dirty="0">
                <a:latin typeface="+mj-lt"/>
                <a:cs typeface="Arial" panose="020B0604020202020204" pitchFamily="34" charset="0"/>
              </a:rPr>
              <a:t>3L, third-line; </a:t>
            </a:r>
            <a:r>
              <a:rPr lang="en-US" sz="750" dirty="0" err="1">
                <a:latin typeface="+mj-lt"/>
                <a:cs typeface="Arial" panose="020B0604020202020204" pitchFamily="34" charset="0"/>
              </a:rPr>
              <a:t>alloSCT</a:t>
            </a:r>
            <a:r>
              <a:rPr lang="en-US" sz="750" dirty="0">
                <a:latin typeface="+mj-lt"/>
                <a:cs typeface="Arial" panose="020B0604020202020204" pitchFamily="34" charset="0"/>
              </a:rPr>
              <a:t>, allogeneic stem cell transplantation; ASCT, autologous stem cell transplantation; axi-cel, axicabtagene ciloleucel; CAR, chimeric antigen receptor; NK, natural killer; PD, progressive disease; SCT, stem cell transplantation; SD, stable disease; SOC, standard of care.</a:t>
            </a:r>
          </a:p>
        </p:txBody>
      </p: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157D260A-7FA5-8275-69D2-EC9449845E18}"/>
              </a:ext>
            </a:extLst>
          </p:cNvPr>
          <p:cNvCxnSpPr>
            <a:cxnSpLocks/>
            <a:stCxn id="16" idx="2"/>
            <a:endCxn id="112" idx="0"/>
          </p:cNvCxnSpPr>
          <p:nvPr/>
        </p:nvCxnSpPr>
        <p:spPr>
          <a:xfrm rot="5400000">
            <a:off x="1243120" y="2014455"/>
            <a:ext cx="380948" cy="1732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 Box 4">
            <a:extLst>
              <a:ext uri="{FF2B5EF4-FFF2-40B4-BE49-F238E27FC236}">
                <a16:creationId xmlns:a16="http://schemas.microsoft.com/office/drawing/2014/main" id="{3C93D629-74C1-D223-C391-75877661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717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n=168</a:t>
            </a:r>
          </a:p>
        </p:txBody>
      </p: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4F800B49-DF0B-D928-BFF7-8C4F73D58829}"/>
              </a:ext>
            </a:extLst>
          </p:cNvPr>
          <p:cNvCxnSpPr>
            <a:cxnSpLocks/>
            <a:stCxn id="96" idx="2"/>
            <a:endCxn id="103" idx="0"/>
          </p:cNvCxnSpPr>
          <p:nvPr/>
        </p:nvCxnSpPr>
        <p:spPr>
          <a:xfrm rot="5400000">
            <a:off x="5978967" y="2577894"/>
            <a:ext cx="352053" cy="6346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8359FD-DC3C-37B0-31ED-BE74A398DE4B}"/>
              </a:ext>
            </a:extLst>
          </p:cNvPr>
          <p:cNvSpPr/>
          <p:nvPr/>
        </p:nvSpPr>
        <p:spPr>
          <a:xfrm>
            <a:off x="7782620" y="1752910"/>
            <a:ext cx="1615493" cy="408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Received SCT (n=62)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Did not receive SCT (n=106)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AC2E23C2-AB60-7943-EAF2-9B0B74D7B02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56928" y="2353452"/>
            <a:ext cx="2286000" cy="336863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Received Subsequent 3L Therapy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n=84</a:t>
            </a:r>
            <a:endParaRPr lang="en-US" sz="1200" b="1" baseline="30000" dirty="0">
              <a:latin typeface="+mn-lt"/>
              <a:ea typeface="Arial Unicode MS" panose="020B0604020202020204" pitchFamily="34" charset="-128"/>
            </a:endParaRP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FE233D21-8435-7E3B-B601-E9047EE1A02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28704" y="3667681"/>
            <a:ext cx="77877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n=6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2E0F4C1-F139-5B84-A51E-E5046592E89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91126" y="3667681"/>
            <a:ext cx="757601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SCT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n=2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756EF7A-C6AA-EBF4-52A0-E1105E696BDE}"/>
              </a:ext>
            </a:extLst>
          </p:cNvPr>
          <p:cNvCxnSpPr>
            <a:cxnSpLocks/>
            <a:stCxn id="43" idx="2"/>
            <a:endCxn id="34" idx="0"/>
          </p:cNvCxnSpPr>
          <p:nvPr/>
        </p:nvCxnSpPr>
        <p:spPr>
          <a:xfrm rot="16200000" flipH="1">
            <a:off x="3964940" y="3262695"/>
            <a:ext cx="230658" cy="57931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3A5B694-7CDF-30A4-7346-5FE22788EF61}"/>
              </a:ext>
            </a:extLst>
          </p:cNvPr>
          <p:cNvCxnSpPr>
            <a:cxnSpLocks/>
            <a:stCxn id="43" idx="2"/>
            <a:endCxn id="33" idx="0"/>
          </p:cNvCxnSpPr>
          <p:nvPr/>
        </p:nvCxnSpPr>
        <p:spPr>
          <a:xfrm rot="5400000">
            <a:off x="3389022" y="3266091"/>
            <a:ext cx="230658" cy="57252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6">
            <a:extLst>
              <a:ext uri="{FF2B5EF4-FFF2-40B4-BE49-F238E27FC236}">
                <a16:creationId xmlns:a16="http://schemas.microsoft.com/office/drawing/2014/main" id="{439B508F-BCBE-91C5-7B74-1CAA01FC372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67255" y="1754120"/>
            <a:ext cx="127522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1984C8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Axi-Cel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n=10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FE2496E-AF83-17E9-53DF-DAA4A1A4E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59" y="1754120"/>
            <a:ext cx="1234692" cy="365760"/>
          </a:xfrm>
          <a:prstGeom prst="rect">
            <a:avLst/>
          </a:prstGeom>
          <a:solidFill>
            <a:schemeClr val="bg1"/>
          </a:solidFill>
          <a:ln w="19050">
            <a:solidFill>
              <a:srgbClr val="BF2365"/>
            </a:solidFill>
            <a:miter lim="800000"/>
            <a:headEnd/>
            <a:tailEnd/>
          </a:ln>
        </p:spPr>
        <p:txBody>
          <a:bodyPr rot="0" vert="horz" wrap="square" anchor="ctr" anchorCtr="0" upright="1"/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No SOC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latin typeface="+mn-lt"/>
                <a:ea typeface="Arial Unicode MS" panose="020B0604020202020204" pitchFamily="34" charset="-128"/>
              </a:rPr>
              <a:t>n=11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2ABA230-39CA-98C1-8914-A1FCD5D06307}"/>
              </a:ext>
            </a:extLst>
          </p:cNvPr>
          <p:cNvCxnSpPr>
            <a:cxnSpLocks/>
            <a:stCxn id="7" idx="2"/>
            <a:endCxn id="35" idx="0"/>
          </p:cNvCxnSpPr>
          <p:nvPr/>
        </p:nvCxnSpPr>
        <p:spPr>
          <a:xfrm rot="5400000">
            <a:off x="1837811" y="1292001"/>
            <a:ext cx="234155" cy="690082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103C81E-B511-CCB8-FE63-BBF9AD7C6B25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rot="16200000" flipV="1">
            <a:off x="2535321" y="1284574"/>
            <a:ext cx="234155" cy="704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8F9EE03-514E-A54C-B024-FFF3659ECA1A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 rot="5400000">
            <a:off x="2535611" y="1884197"/>
            <a:ext cx="233572" cy="7049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18DDBB4-8CAD-1E64-55F1-2D16A507406E}"/>
              </a:ext>
            </a:extLst>
          </p:cNvPr>
          <p:cNvCxnSpPr>
            <a:cxnSpLocks/>
            <a:stCxn id="35" idx="2"/>
            <a:endCxn id="16" idx="0"/>
          </p:cNvCxnSpPr>
          <p:nvPr/>
        </p:nvCxnSpPr>
        <p:spPr>
          <a:xfrm rot="16200000" flipH="1">
            <a:off x="1838101" y="1891625"/>
            <a:ext cx="233572" cy="6900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740B3657-A646-C473-C9D0-0D7ABDD3E3F3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 rot="5400000">
            <a:off x="6036044" y="1317828"/>
            <a:ext cx="234154" cy="6384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FE1A74B-2DE1-4BF3-7C63-6C8B087BB5D5}"/>
              </a:ext>
            </a:extLst>
          </p:cNvPr>
          <p:cNvCxnSpPr>
            <a:cxnSpLocks/>
            <a:stCxn id="4" idx="2"/>
            <a:endCxn id="180" idx="0"/>
          </p:cNvCxnSpPr>
          <p:nvPr/>
        </p:nvCxnSpPr>
        <p:spPr>
          <a:xfrm rot="16200000" flipH="1">
            <a:off x="6728622" y="1263679"/>
            <a:ext cx="234154" cy="74672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or: Elbow 170">
            <a:extLst>
              <a:ext uri="{FF2B5EF4-FFF2-40B4-BE49-F238E27FC236}">
                <a16:creationId xmlns:a16="http://schemas.microsoft.com/office/drawing/2014/main" id="{86A6F05E-758E-6D0A-8D15-E95196C591F8}"/>
              </a:ext>
            </a:extLst>
          </p:cNvPr>
          <p:cNvCxnSpPr>
            <a:cxnSpLocks/>
            <a:stCxn id="13" idx="2"/>
            <a:endCxn id="96" idx="0"/>
          </p:cNvCxnSpPr>
          <p:nvPr/>
        </p:nvCxnSpPr>
        <p:spPr>
          <a:xfrm rot="16200000" flipH="1">
            <a:off x="6036335" y="1917450"/>
            <a:ext cx="233572" cy="6384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7B782F9E-803E-1AEC-3302-E6895256C408}"/>
              </a:ext>
            </a:extLst>
          </p:cNvPr>
          <p:cNvCxnSpPr>
            <a:cxnSpLocks/>
            <a:stCxn id="180" idx="2"/>
            <a:endCxn id="96" idx="0"/>
          </p:cNvCxnSpPr>
          <p:nvPr/>
        </p:nvCxnSpPr>
        <p:spPr>
          <a:xfrm rot="5400000">
            <a:off x="6728914" y="1863303"/>
            <a:ext cx="233572" cy="74672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540E2D-8822-3ADF-D4B2-A8C1FF3EE389}"/>
              </a:ext>
            </a:extLst>
          </p:cNvPr>
          <p:cNvSpPr txBox="1"/>
          <p:nvPr/>
        </p:nvSpPr>
        <p:spPr>
          <a:xfrm>
            <a:off x="3422753" y="2226335"/>
            <a:ext cx="15971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1984C8"/>
                </a:solidFill>
              </a:rPr>
              <a:t>6 (3%) patients did not receive 3L therapy after disease progression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52D490-D53B-96E6-5DDD-2DE8E5D374D1}"/>
              </a:ext>
            </a:extLst>
          </p:cNvPr>
          <p:cNvSpPr txBox="1"/>
          <p:nvPr/>
        </p:nvSpPr>
        <p:spPr>
          <a:xfrm>
            <a:off x="7528507" y="2226335"/>
            <a:ext cx="16154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BF2365"/>
                </a:solidFill>
              </a:rPr>
              <a:t>8 (4%) patients did not receive 3L therapy after disease progression</a:t>
            </a:r>
          </a:p>
        </p:txBody>
      </p:sp>
    </p:spTree>
    <p:extLst>
      <p:ext uri="{BB962C8B-B14F-4D97-AF65-F5344CB8AC3E}">
        <p14:creationId xmlns:p14="http://schemas.microsoft.com/office/powerpoint/2010/main" val="47748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AB2667-D208-DCB0-F189-CE923C8E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0593" y="1053622"/>
            <a:ext cx="4241800" cy="285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A362F-9FEF-079A-14BE-099B1AE48C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33666" y="1053622"/>
            <a:ext cx="4241800" cy="285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4ACC22-B0FA-7099-F6F8-4229C538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1440"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PFS and OS by 3L Cellular Immunotherapy in the SOC Arm Since 3L Treatment Initiation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0B393EC-A55D-5525-87BB-AA9D68D61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4736406"/>
            <a:ext cx="9144000" cy="215444"/>
          </a:xfrm>
        </p:spPr>
        <p:txBody>
          <a:bodyPr/>
          <a:lstStyle/>
          <a:p>
            <a:r>
              <a:rPr lang="en-US" sz="800" dirty="0">
                <a:latin typeface="+mj-lt"/>
                <a:cs typeface="Arial" panose="020B0604020202020204" pitchFamily="34" charset="0"/>
              </a:rPr>
              <a:t>3L, third-line; CR, complete response; </a:t>
            </a:r>
            <a:r>
              <a:rPr lang="en-US" sz="800" dirty="0" err="1">
                <a:latin typeface="+mj-lt"/>
                <a:cs typeface="Arial" panose="020B0604020202020204" pitchFamily="34" charset="0"/>
              </a:rPr>
              <a:t>mo</a:t>
            </a:r>
            <a:r>
              <a:rPr lang="en-US" sz="800" dirty="0">
                <a:latin typeface="+mj-lt"/>
                <a:cs typeface="Arial" panose="020B0604020202020204" pitchFamily="34" charset="0"/>
              </a:rPr>
              <a:t>, month; HR, hazard ratio; NE, not evaluable; ORR, objective response rate; OS, overall survival; PFS, progression-free survival; SOC, standard of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3996E-1803-4AC7-8025-A91BEEC45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56CD90-8224-413F-A5C5-11C249D265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CCE3E-D3D7-AA34-F233-FD5B147B48C9}"/>
              </a:ext>
            </a:extLst>
          </p:cNvPr>
          <p:cNvSpPr txBox="1"/>
          <p:nvPr/>
        </p:nvSpPr>
        <p:spPr>
          <a:xfrm>
            <a:off x="4733666" y="834073"/>
            <a:ext cx="4252644" cy="276999"/>
          </a:xfrm>
          <a:prstGeom prst="rect">
            <a:avLst/>
          </a:prstGeom>
          <a:solidFill>
            <a:srgbClr val="3051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DF952-2468-E5CD-6C5F-4C640D4BD4B8}"/>
              </a:ext>
            </a:extLst>
          </p:cNvPr>
          <p:cNvSpPr txBox="1"/>
          <p:nvPr/>
        </p:nvSpPr>
        <p:spPr>
          <a:xfrm>
            <a:off x="330593" y="833391"/>
            <a:ext cx="4252643" cy="276999"/>
          </a:xfrm>
          <a:prstGeom prst="rect">
            <a:avLst/>
          </a:prstGeom>
          <a:solidFill>
            <a:srgbClr val="3051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PFS</a:t>
            </a:r>
          </a:p>
        </p:txBody>
      </p:sp>
      <p:graphicFrame>
        <p:nvGraphicFramePr>
          <p:cNvPr id="39" name="Table 43">
            <a:extLst>
              <a:ext uri="{FF2B5EF4-FFF2-40B4-BE49-F238E27FC236}">
                <a16:creationId xmlns:a16="http://schemas.microsoft.com/office/drawing/2014/main" id="{A9FC8340-D7CE-B4D3-8621-A0EED708D910}"/>
              </a:ext>
            </a:extLst>
          </p:cNvPr>
          <p:cNvGraphicFramePr>
            <a:graphicFrameLocks noGrp="1"/>
          </p:cNvGraphicFramePr>
          <p:nvPr/>
        </p:nvGraphicFramePr>
        <p:xfrm>
          <a:off x="1818462" y="1280504"/>
          <a:ext cx="2753931" cy="521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14">
                  <a:extLst>
                    <a:ext uri="{9D8B030D-6E8A-4147-A177-3AD203B41FA5}">
                      <a16:colId xmlns:a16="http://schemas.microsoft.com/office/drawing/2014/main" val="17391127"/>
                    </a:ext>
                  </a:extLst>
                </a:gridCol>
                <a:gridCol w="1375317">
                  <a:extLst>
                    <a:ext uri="{9D8B030D-6E8A-4147-A177-3AD203B41FA5}">
                      <a16:colId xmlns:a16="http://schemas.microsoft.com/office/drawing/2014/main" val="3148215115"/>
                    </a:ext>
                  </a:extLst>
                </a:gridCol>
              </a:tblGrid>
              <a:tr h="64991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+mj-lt"/>
                          <a:cs typeface="Arial" panose="020B0604020202020204" pitchFamily="34" charset="0"/>
                        </a:rPr>
                        <a:t>3L Cellular Immunotherapy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+mj-lt"/>
                          <a:cs typeface="Arial" panose="020B0604020202020204" pitchFamily="34" charset="0"/>
                        </a:rPr>
                        <a:t>Median PFS (95% CI, mo)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200657"/>
                  </a:ext>
                </a:extLst>
              </a:tr>
              <a:tr h="64991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Yes (n=68)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  <a:cs typeface="Arial" panose="020B0604020202020204" pitchFamily="34" charset="0"/>
                        </a:rPr>
                        <a:t>6.3 (3.4-16.3)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81108"/>
                  </a:ext>
                </a:extLst>
              </a:tr>
              <a:tr h="64991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No (n=59)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  <a:cs typeface="Arial" panose="020B0604020202020204" pitchFamily="34" charset="0"/>
                        </a:rPr>
                        <a:t>1.9 (1.1-2.7)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928408"/>
                  </a:ext>
                </a:extLst>
              </a:tr>
            </a:tbl>
          </a:graphicData>
        </a:graphic>
      </p:graphicFrame>
      <p:graphicFrame>
        <p:nvGraphicFramePr>
          <p:cNvPr id="42" name="Table 43">
            <a:extLst>
              <a:ext uri="{FF2B5EF4-FFF2-40B4-BE49-F238E27FC236}">
                <a16:creationId xmlns:a16="http://schemas.microsoft.com/office/drawing/2014/main" id="{61331844-C43A-13FB-86D8-FAB9AC8D06EF}"/>
              </a:ext>
            </a:extLst>
          </p:cNvPr>
          <p:cNvGraphicFramePr>
            <a:graphicFrameLocks noGrp="1"/>
          </p:cNvGraphicFramePr>
          <p:nvPr/>
        </p:nvGraphicFramePr>
        <p:xfrm>
          <a:off x="6433131" y="1377367"/>
          <a:ext cx="2710869" cy="521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328">
                  <a:extLst>
                    <a:ext uri="{9D8B030D-6E8A-4147-A177-3AD203B41FA5}">
                      <a16:colId xmlns:a16="http://schemas.microsoft.com/office/drawing/2014/main" val="17391127"/>
                    </a:ext>
                  </a:extLst>
                </a:gridCol>
                <a:gridCol w="1293541">
                  <a:extLst>
                    <a:ext uri="{9D8B030D-6E8A-4147-A177-3AD203B41FA5}">
                      <a16:colId xmlns:a16="http://schemas.microsoft.com/office/drawing/2014/main" val="3148215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+mj-lt"/>
                          <a:cs typeface="Arial" panose="020B0604020202020204" pitchFamily="34" charset="0"/>
                        </a:rPr>
                        <a:t>3L Cellular Immunotherapy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+mj-lt"/>
                          <a:cs typeface="Arial" panose="020B0604020202020204" pitchFamily="34" charset="0"/>
                        </a:rPr>
                        <a:t>Median OS (95% CI, mo)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200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+mj-lt"/>
                          <a:cs typeface="Arial" panose="020B0604020202020204" pitchFamily="34" charset="0"/>
                        </a:rPr>
                        <a:t>Yes (n=68)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  <a:cs typeface="Arial" panose="020B0604020202020204" pitchFamily="34" charset="0"/>
                        </a:rPr>
                        <a:t>16.3 (8.7-NE)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81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No (n=59)</a:t>
                      </a:r>
                    </a:p>
                  </a:txBody>
                  <a:tcPr marL="0" marR="0" marT="18288" marB="18288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  <a:cs typeface="Arial" panose="020B0604020202020204" pitchFamily="34" charset="0"/>
                        </a:rPr>
                        <a:t>9.5 (6.6-15.4)</a:t>
                      </a:r>
                    </a:p>
                  </a:txBody>
                  <a:tcPr marL="0" marR="0" marT="18288" marB="1828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9284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FA93CE1-73D3-18A7-0893-F9111B62F91A}"/>
              </a:ext>
            </a:extLst>
          </p:cNvPr>
          <p:cNvSpPr txBox="1"/>
          <p:nvPr/>
        </p:nvSpPr>
        <p:spPr>
          <a:xfrm>
            <a:off x="2903033" y="2665970"/>
            <a:ext cx="156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follow-up since 3L treatment initiation: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16.6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051E1-37C7-AB93-F3A2-1814B0CCBBE8}"/>
              </a:ext>
            </a:extLst>
          </p:cNvPr>
          <p:cNvSpPr txBox="1"/>
          <p:nvPr/>
        </p:nvSpPr>
        <p:spPr>
          <a:xfrm>
            <a:off x="6863028" y="2653714"/>
            <a:ext cx="158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follow-up since 3L treatment initiation: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Left Arrow 18">
            <a:extLst>
              <a:ext uri="{FF2B5EF4-FFF2-40B4-BE49-F238E27FC236}">
                <a16:creationId xmlns:a16="http://schemas.microsoft.com/office/drawing/2014/main" id="{788DDB79-AF6A-3D04-DEEF-11C22A846AA3}"/>
              </a:ext>
            </a:extLst>
          </p:cNvPr>
          <p:cNvSpPr/>
          <p:nvPr/>
        </p:nvSpPr>
        <p:spPr>
          <a:xfrm>
            <a:off x="2257743" y="2208534"/>
            <a:ext cx="224199" cy="17504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eft Arrow 18">
            <a:extLst>
              <a:ext uri="{FF2B5EF4-FFF2-40B4-BE49-F238E27FC236}">
                <a16:creationId xmlns:a16="http://schemas.microsoft.com/office/drawing/2014/main" id="{8DB5DBE1-72B2-25DE-8DC9-5597F013B8AE}"/>
              </a:ext>
            </a:extLst>
          </p:cNvPr>
          <p:cNvSpPr/>
          <p:nvPr/>
        </p:nvSpPr>
        <p:spPr>
          <a:xfrm>
            <a:off x="2257743" y="2589671"/>
            <a:ext cx="224199" cy="17504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999992-F82B-4EAE-F555-B24FE965E671}"/>
              </a:ext>
            </a:extLst>
          </p:cNvPr>
          <p:cNvSpPr txBox="1"/>
          <p:nvPr/>
        </p:nvSpPr>
        <p:spPr>
          <a:xfrm>
            <a:off x="1904748" y="2026205"/>
            <a:ext cx="694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12-Month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B0F864-16EE-6B3E-3FA5-FBA2B5D804D8}"/>
              </a:ext>
            </a:extLst>
          </p:cNvPr>
          <p:cNvSpPr txBox="1"/>
          <p:nvPr/>
        </p:nvSpPr>
        <p:spPr>
          <a:xfrm>
            <a:off x="2521429" y="2160499"/>
            <a:ext cx="48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FC7C98-B839-8D5D-E5E9-001434EAF670}"/>
              </a:ext>
            </a:extLst>
          </p:cNvPr>
          <p:cNvSpPr txBox="1"/>
          <p:nvPr/>
        </p:nvSpPr>
        <p:spPr>
          <a:xfrm>
            <a:off x="2521429" y="2686221"/>
            <a:ext cx="48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FE7551-BB57-22E9-8593-408865A5336D}"/>
              </a:ext>
            </a:extLst>
          </p:cNvPr>
          <p:cNvSpPr txBox="1"/>
          <p:nvPr/>
        </p:nvSpPr>
        <p:spPr>
          <a:xfrm>
            <a:off x="5929752" y="2366243"/>
            <a:ext cx="6949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12-Month</a:t>
            </a:r>
          </a:p>
        </p:txBody>
      </p:sp>
      <p:sp>
        <p:nvSpPr>
          <p:cNvPr id="45" name="Left Arrow 18">
            <a:extLst>
              <a:ext uri="{FF2B5EF4-FFF2-40B4-BE49-F238E27FC236}">
                <a16:creationId xmlns:a16="http://schemas.microsoft.com/office/drawing/2014/main" id="{1E60E560-E3ED-F13E-8BFE-A3B2845DA870}"/>
              </a:ext>
            </a:extLst>
          </p:cNvPr>
          <p:cNvSpPr/>
          <p:nvPr/>
        </p:nvSpPr>
        <p:spPr>
          <a:xfrm>
            <a:off x="6659566" y="1963000"/>
            <a:ext cx="224199" cy="17504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Left Arrow 18">
            <a:extLst>
              <a:ext uri="{FF2B5EF4-FFF2-40B4-BE49-F238E27FC236}">
                <a16:creationId xmlns:a16="http://schemas.microsoft.com/office/drawing/2014/main" id="{9600054E-6DCB-F623-68C2-58E7A0C292C5}"/>
              </a:ext>
            </a:extLst>
          </p:cNvPr>
          <p:cNvSpPr/>
          <p:nvPr/>
        </p:nvSpPr>
        <p:spPr>
          <a:xfrm>
            <a:off x="6659566" y="2199979"/>
            <a:ext cx="224199" cy="17504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60A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CDE36C-E3BD-CD06-C7A0-694F5FCB42A1}"/>
              </a:ext>
            </a:extLst>
          </p:cNvPr>
          <p:cNvSpPr txBox="1"/>
          <p:nvPr/>
        </p:nvSpPr>
        <p:spPr>
          <a:xfrm>
            <a:off x="6909632" y="1872470"/>
            <a:ext cx="48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23C4B8-379D-A7FF-F1FB-FDCACA6240B5}"/>
              </a:ext>
            </a:extLst>
          </p:cNvPr>
          <p:cNvSpPr txBox="1"/>
          <p:nvPr/>
        </p:nvSpPr>
        <p:spPr>
          <a:xfrm>
            <a:off x="6909632" y="2383430"/>
            <a:ext cx="48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41%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F28A268-640F-9E22-351E-AFFF1F8473D1}"/>
              </a:ext>
            </a:extLst>
          </p:cNvPr>
          <p:cNvCxnSpPr>
            <a:cxnSpLocks/>
          </p:cNvCxnSpPr>
          <p:nvPr/>
        </p:nvCxnSpPr>
        <p:spPr>
          <a:xfrm flipV="1">
            <a:off x="2257743" y="2292621"/>
            <a:ext cx="0" cy="710306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80594C-750A-688F-C83B-46CB63C35982}"/>
              </a:ext>
            </a:extLst>
          </p:cNvPr>
          <p:cNvCxnSpPr>
            <a:cxnSpLocks/>
          </p:cNvCxnSpPr>
          <p:nvPr/>
        </p:nvCxnSpPr>
        <p:spPr>
          <a:xfrm flipV="1">
            <a:off x="6659566" y="2043101"/>
            <a:ext cx="0" cy="948103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D014EC7-ADA5-61F1-DA26-67EF145D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3962094"/>
            <a:ext cx="8788400" cy="528091"/>
          </a:xfrm>
        </p:spPr>
        <p:txBody>
          <a:bodyPr/>
          <a:lstStyle/>
          <a:p>
            <a:r>
              <a:rPr lang="en-US" sz="1900" dirty="0"/>
              <a:t>In the SOC arm, patients who received 3L cellular immunotherapy (n=68) had a 57% ORR (34% CR rate)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00920044"/>
      </p:ext>
    </p:extLst>
  </p:cSld>
  <p:clrMapOvr>
    <a:masterClrMapping/>
  </p:clrMapOvr>
</p:sld>
</file>

<file path=ppt/theme/theme1.xml><?xml version="1.0" encoding="utf-8"?>
<a:theme xmlns:a="http://schemas.openxmlformats.org/drawingml/2006/main" name="Kite Pharma Oral Presentation">
  <a:themeElements>
    <a:clrScheme name="Kite Pharma 4">
      <a:dk1>
        <a:srgbClr val="000000"/>
      </a:dk1>
      <a:lt1>
        <a:srgbClr val="FFFFFF"/>
      </a:lt1>
      <a:dk2>
        <a:srgbClr val="3060AD"/>
      </a:dk2>
      <a:lt2>
        <a:srgbClr val="DFEEF7"/>
      </a:lt2>
      <a:accent1>
        <a:srgbClr val="5DABD8"/>
      </a:accent1>
      <a:accent2>
        <a:srgbClr val="3060AD"/>
      </a:accent2>
      <a:accent3>
        <a:srgbClr val="EBBA51"/>
      </a:accent3>
      <a:accent4>
        <a:srgbClr val="DF558F"/>
      </a:accent4>
      <a:accent5>
        <a:srgbClr val="6B1F7D"/>
      </a:accent5>
      <a:accent6>
        <a:srgbClr val="69C394"/>
      </a:accent6>
      <a:hlink>
        <a:srgbClr val="2F4EA1"/>
      </a:hlink>
      <a:folHlink>
        <a:srgbClr val="6B1F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EC08B706AE4469F6C70B72F8FC6B5" ma:contentTypeVersion="8" ma:contentTypeDescription="Create a new document." ma:contentTypeScope="" ma:versionID="d4f09408ad78da4460eb15928530136d">
  <xsd:schema xmlns:xsd="http://www.w3.org/2001/XMLSchema" xmlns:xs="http://www.w3.org/2001/XMLSchema" xmlns:p="http://schemas.microsoft.com/office/2006/metadata/properties" xmlns:ns2="ada563bf-a832-414c-9123-de735371d672" xmlns:ns3="3cb7c5ec-336f-4665-bb0f-d4b9fe1adbd3" targetNamespace="http://schemas.microsoft.com/office/2006/metadata/properties" ma:root="true" ma:fieldsID="078cef773810b8f30fbc199f5249a124" ns2:_="" ns3:_="">
    <xsd:import namespace="ada563bf-a832-414c-9123-de735371d672"/>
    <xsd:import namespace="3cb7c5ec-336f-4665-bb0f-d4b9fe1ad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563bf-a832-414c-9123-de735371d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7c5ec-336f-4665-bb0f-d4b9fe1adb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7C6329-6B34-4234-92B7-9C2BB4C24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563bf-a832-414c-9123-de735371d672"/>
    <ds:schemaRef ds:uri="3cb7c5ec-336f-4665-bb0f-d4b9fe1ad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6EFD29-C382-4465-869B-3BF1518705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BACB8-699C-42DA-B738-11995A9795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4403</Words>
  <Application>Microsoft Office PowerPoint</Application>
  <PresentationFormat>On-screen Show (16:9)</PresentationFormat>
  <Paragraphs>504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Kite Pharma Oral Presentation</vt:lpstr>
      <vt:lpstr>Outcomes of Subsequent Anti-Lymphoma Therapies in Patients With Large B-Cell Lymphoma Treated With Axicabtagene Ciloleucel or Standard of Care in the Second‐Line ZUMA-7 Study</vt:lpstr>
      <vt:lpstr>Background</vt:lpstr>
      <vt:lpstr>ZUMA-7 Study Schema and Endpoints: Axi-Cel Versus SOC as Second-Line Therapy in Patients With R/R LBCL </vt:lpstr>
      <vt:lpstr>Subsequent Therapy in ZUMA-7</vt:lpstr>
      <vt:lpstr>Overview of Subsequent 3L+ Therapy</vt:lpstr>
      <vt:lpstr>Overview of Subsequent 3L+ Therapy</vt:lpstr>
      <vt:lpstr>Overview of Subsequent 3L+ Therapy</vt:lpstr>
      <vt:lpstr>Overview of Subsequent 3L+ Therapy</vt:lpstr>
      <vt:lpstr>PFS and OS by 3L Cellular Immunotherapy in the SOC Arm Since 3L Treatment Initiation</vt:lpstr>
      <vt:lpstr>Outcomes for Patients Who Received 3L Cellular Immunotherapy in the SOC Arm Versus 2L Axi-cel</vt:lpstr>
      <vt:lpstr>PFS and OS by 3L Treatment in the Axi-Cel Arm Since 3L Treatment Initiation</vt:lpstr>
      <vt:lpstr>Of 60 Patients in the Axi-Cel Arm Who Received 3L Chemotherapy, 10 Received SCT in 3L+</vt:lpstr>
      <vt:lpstr>PFS and OS by SCT Following 3L Chemotherapy in the  Axi-Cel Arm</vt:lpstr>
      <vt:lpstr>Eight Patients in the Axi-Cel Arm Received 3L Cellular Immunotherapy</vt:lpstr>
      <vt:lpstr>Six Patients in the Axi-Cel Arm Received Subsequent SCT Following 3L Cellular Immunotherapy</vt:lpstr>
      <vt:lpstr>Any-Line Cellular Immunotherapy OS Outcomes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L. Locke</dc:creator>
  <cp:lastModifiedBy>Second City Science</cp:lastModifiedBy>
  <cp:revision>2093</cp:revision>
  <dcterms:created xsi:type="dcterms:W3CDTF">2016-03-29T18:52:48Z</dcterms:created>
  <dcterms:modified xsi:type="dcterms:W3CDTF">2022-12-07T17:07:19Z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2022-09-23T18:35:48Z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168b1b40-cbfa-4ada-9584-a6f2f424b999</vt:lpwstr>
  </property>
  <property fmtid="{D5CDD505-2E9C-101B-9397-08002B2CF9AE}" pid="8" name="MSIP_Label_418c1083-8924-401d-97ae-40f5eed0fcd8_ContentBits">
    <vt:lpwstr>0</vt:lpwstr>
  </property>
  <property fmtid="{D5CDD505-2E9C-101B-9397-08002B2CF9AE}" pid="9" name="ContentTypeId">
    <vt:lpwstr>0x010100CB7EC08B706AE4469F6C70B72F8FC6B5</vt:lpwstr>
  </property>
</Properties>
</file>