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5">
  <p:sldMasterIdLst>
    <p:sldMasterId id="2147483716" r:id="rId1"/>
  </p:sldMasterIdLst>
  <p:notesMasterIdLst>
    <p:notesMasterId r:id="rId26"/>
  </p:notesMasterIdLst>
  <p:handoutMasterIdLst>
    <p:handoutMasterId r:id="rId27"/>
  </p:handoutMasterIdLst>
  <p:sldIdLst>
    <p:sldId id="312" r:id="rId2"/>
    <p:sldId id="5541" r:id="rId3"/>
    <p:sldId id="5542" r:id="rId4"/>
    <p:sldId id="545" r:id="rId5"/>
    <p:sldId id="441" r:id="rId6"/>
    <p:sldId id="511" r:id="rId7"/>
    <p:sldId id="553" r:id="rId8"/>
    <p:sldId id="555" r:id="rId9"/>
    <p:sldId id="5543" r:id="rId10"/>
    <p:sldId id="5544" r:id="rId11"/>
    <p:sldId id="529" r:id="rId12"/>
    <p:sldId id="568" r:id="rId13"/>
    <p:sldId id="569" r:id="rId14"/>
    <p:sldId id="570" r:id="rId15"/>
    <p:sldId id="532" r:id="rId16"/>
    <p:sldId id="571" r:id="rId17"/>
    <p:sldId id="572" r:id="rId18"/>
    <p:sldId id="573" r:id="rId19"/>
    <p:sldId id="543" r:id="rId20"/>
    <p:sldId id="548" r:id="rId21"/>
    <p:sldId id="551" r:id="rId22"/>
    <p:sldId id="5546" r:id="rId23"/>
    <p:sldId id="5547" r:id="rId24"/>
    <p:sldId id="447" r:id="rId25"/>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996" userDrawn="1">
          <p15:clr>
            <a:srgbClr val="A4A3A4"/>
          </p15:clr>
        </p15:guide>
        <p15:guide id="2" pos="552" userDrawn="1">
          <p15:clr>
            <a:srgbClr val="A4A3A4"/>
          </p15:clr>
        </p15:guide>
        <p15:guide id="3" pos="3984" userDrawn="1">
          <p15:clr>
            <a:srgbClr val="A4A3A4"/>
          </p15:clr>
        </p15:guide>
        <p15:guide id="4" orient="horz" pos="24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BBF317-57AA-9983-B908-3FF4F11A7C40}" name="Ibrhaim Elhoussieny" initials="CT" userId="Ibrhaim Elhoussieny" providerId="None"/>
  <p188:author id="{4F63E726-8500-73A4-D0D5-FD5DA827652B}" name="Westin,Jason" initials="JW" userId="S::jwestin@mdanderson.org::a85c30c6-80bf-4f03-99f3-4bfc0a58bb2b" providerId="AD"/>
  <p188:author id="{91D6D78E-E687-B8C3-AC39-0A88F4B24113}" name="Christina To" initials="CT" userId="S::christina.to1@gilead.com::187ecda0-e0c5-4882-af9f-ead282557c73" providerId="AD"/>
  <p188:author id="{6518BF96-8E49-334F-0F91-9A39966B30D1}" name="Jim Whitmore" initials="CT" userId="Jim Whitmore" providerId="None"/>
  <p188:author id="{881D00AE-4128-27ED-FBD7-47C706C12654}" name="Nexus" initials="N" userId="Nexus" providerId="None"/>
  <p188:author id="{44C756EB-DFE1-64EF-6636-A53EB4C77C39}" name="Pat Johansen" initials="PJ" userId="S::Pat.Johansen@gilead.com::50980533-e6e0-48e8-9317-892fb318f3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3" name="Fred Locke" initials="AS" lastIdx="2" clrIdx="42">
    <p:extLst>
      <p:ext uri="{19B8F6BF-5375-455C-9EA6-DF929625EA0E}">
        <p15:presenceInfo xmlns:p15="http://schemas.microsoft.com/office/powerpoint/2012/main" userId="Fred Locke" providerId="None"/>
      </p:ext>
    </p:extLst>
  </p:cmAuthor>
  <p:cmAuthor id="1" name="Nexus" initials="S" lastIdx="68" clrIdx="0"/>
  <p:cmAuthor id="44" name="Matthew Ulrickson" initials="AS" lastIdx="6" clrIdx="43">
    <p:extLst>
      <p:ext uri="{19B8F6BF-5375-455C-9EA6-DF929625EA0E}">
        <p15:presenceInfo xmlns:p15="http://schemas.microsoft.com/office/powerpoint/2012/main" userId="Matthew Ulrickson" providerId="None"/>
      </p:ext>
    </p:extLst>
  </p:cmAuthor>
  <p:cmAuthor id="2" name="Katherine Trueblood, PhD" initials="KT" lastIdx="21" clrIdx="1"/>
  <p:cmAuthor id="45" name="Aaron Rapoport" initials="AS" lastIdx="2" clrIdx="44">
    <p:extLst>
      <p:ext uri="{19B8F6BF-5375-455C-9EA6-DF929625EA0E}">
        <p15:presenceInfo xmlns:p15="http://schemas.microsoft.com/office/powerpoint/2012/main" userId="Aaron Rapoport" providerId="None"/>
      </p:ext>
    </p:extLst>
  </p:cmAuthor>
  <p:cmAuthor id="3" name="Dustin Khiem" initials="DK" lastIdx="4" clrIdx="2"/>
  <p:cmAuthor id="46" name="Jason Westin" initials="AS" lastIdx="9" clrIdx="45">
    <p:extLst>
      <p:ext uri="{19B8F6BF-5375-455C-9EA6-DF929625EA0E}">
        <p15:presenceInfo xmlns:p15="http://schemas.microsoft.com/office/powerpoint/2012/main" userId="Jason Westin" providerId="None"/>
      </p:ext>
    </p:extLst>
  </p:cmAuthor>
  <p:cmAuthor id="4" name="William Go" initials="WG" lastIdx="28" clrIdx="3"/>
  <p:cmAuthor id="47" name="Andrew Peng" initials="AS" lastIdx="1" clrIdx="46">
    <p:extLst>
      <p:ext uri="{19B8F6BF-5375-455C-9EA6-DF929625EA0E}">
        <p15:presenceInfo xmlns:p15="http://schemas.microsoft.com/office/powerpoint/2012/main" userId="Andrew Peng" providerId="None"/>
      </p:ext>
    </p:extLst>
  </p:cmAuthor>
  <p:cmAuthor id="5" name="Joe Jiang" initials="JJ" lastIdx="16" clrIdx="4"/>
  <p:cmAuthor id="48" name="Michael Dickinson" initials="AS" lastIdx="2" clrIdx="47">
    <p:extLst>
      <p:ext uri="{19B8F6BF-5375-455C-9EA6-DF929625EA0E}">
        <p15:presenceInfo xmlns:p15="http://schemas.microsoft.com/office/powerpoint/2012/main" userId="Michael Dickinson" providerId="None"/>
      </p:ext>
    </p:extLst>
  </p:cmAuthor>
  <p:cmAuthor id="6" name="Cathy Winter" initials="CW" lastIdx="12" clrIdx="5"/>
  <p:cmAuthor id="49" name="MJ Kersten" initials="MJK" lastIdx="7" clrIdx="48">
    <p:extLst>
      <p:ext uri="{19B8F6BF-5375-455C-9EA6-DF929625EA0E}">
        <p15:presenceInfo xmlns:p15="http://schemas.microsoft.com/office/powerpoint/2012/main" userId="MJ Kersten" providerId="None"/>
      </p:ext>
    </p:extLst>
  </p:cmAuthor>
  <p:cmAuthor id="7" name="Nexus" initials="Nexus" lastIdx="177" clrIdx="6"/>
  <p:cmAuthor id="50" name="Marco Schupp" initials="MS [2]" lastIdx="6" clrIdx="49">
    <p:extLst>
      <p:ext uri="{19B8F6BF-5375-455C-9EA6-DF929625EA0E}">
        <p15:presenceInfo xmlns:p15="http://schemas.microsoft.com/office/powerpoint/2012/main" userId="Marco Schupp" providerId="None"/>
      </p:ext>
    </p:extLst>
  </p:cmAuthor>
  <p:cmAuthor id="8" name="Rajul Jain" initials="RKJ" lastIdx="24" clrIdx="7"/>
  <p:cmAuthor id="51" name="Lori Leslie" initials="AS" lastIdx="6" clrIdx="50">
    <p:extLst>
      <p:ext uri="{19B8F6BF-5375-455C-9EA6-DF929625EA0E}">
        <p15:presenceInfo xmlns:p15="http://schemas.microsoft.com/office/powerpoint/2012/main" userId="Lori Leslie" providerId="None"/>
      </p:ext>
    </p:extLst>
  </p:cmAuthor>
  <p:cmAuthor id="9" name="Armen Mardiros" initials="AM" lastIdx="9" clrIdx="8"/>
  <p:cmAuthor id="52" name="Yin Yang" initials="AS" lastIdx="1" clrIdx="51">
    <p:extLst>
      <p:ext uri="{19B8F6BF-5375-455C-9EA6-DF929625EA0E}">
        <p15:presenceInfo xmlns:p15="http://schemas.microsoft.com/office/powerpoint/2012/main" userId="Yin Yang" providerId="None"/>
      </p:ext>
    </p:extLst>
  </p:cmAuthor>
  <p:cmAuthor id="10" name="Christopher Waldapfel" initials="CW" lastIdx="93" clrIdx="9"/>
  <p:cmAuthor id="11" name="Nexus GG Science" initials="NG" lastIdx="43" clrIdx="10"/>
  <p:cmAuthor id="12" name="A M" initials="AM" lastIdx="5" clrIdx="11"/>
  <p:cmAuthor id="13" name="Nexus" initials="NS" lastIdx="62" clrIdx="12"/>
  <p:cmAuthor id="14" name="BioLinx" initials="BioLinx" lastIdx="26" clrIdx="13"/>
  <p:cmAuthor id="15" name="Skye Geherin" initials="SG" lastIdx="5" clrIdx="14"/>
  <p:cmAuthor id="16" name="Adrian Bot" initials="AB" lastIdx="16" clrIdx="15"/>
  <p:cmAuthor id="17" name="Beverly Stanley" initials="BS" lastIdx="20" clrIdx="16"/>
  <p:cmAuthor id="18" name="Biolinx" initials="Biolinx" lastIdx="1" clrIdx="17"/>
  <p:cmAuthor id="19" name="Nexus" initials="NGGS" lastIdx="64" clrIdx="18"/>
  <p:cmAuthor id="20" name="Nexus" initials="Nx" lastIdx="337" clrIdx="19">
    <p:extLst>
      <p:ext uri="{19B8F6BF-5375-455C-9EA6-DF929625EA0E}">
        <p15:presenceInfo xmlns:p15="http://schemas.microsoft.com/office/powerpoint/2012/main" userId="Nexus" providerId="None"/>
      </p:ext>
    </p:extLst>
  </p:cmAuthor>
  <p:cmAuthor id="21" name="Allen Xue" initials="Nx" lastIdx="2" clrIdx="20">
    <p:extLst>
      <p:ext uri="{19B8F6BF-5375-455C-9EA6-DF929625EA0E}">
        <p15:presenceInfo xmlns:p15="http://schemas.microsoft.com/office/powerpoint/2012/main" userId="Allen Xue" providerId="None"/>
      </p:ext>
    </p:extLst>
  </p:cmAuthor>
  <p:cmAuthor id="22" name="Joe Jiang" initials="Nx" lastIdx="12" clrIdx="21">
    <p:extLst>
      <p:ext uri="{19B8F6BF-5375-455C-9EA6-DF929625EA0E}">
        <p15:presenceInfo xmlns:p15="http://schemas.microsoft.com/office/powerpoint/2012/main" userId="Joe Jiang" providerId="None"/>
      </p:ext>
    </p:extLst>
  </p:cmAuthor>
  <p:cmAuthor id="23" name="Patrick Stiff" initials="Nx" lastIdx="1" clrIdx="22">
    <p:extLst>
      <p:ext uri="{19B8F6BF-5375-455C-9EA6-DF929625EA0E}">
        <p15:presenceInfo xmlns:p15="http://schemas.microsoft.com/office/powerpoint/2012/main" userId="Patrick Stiff" providerId="None"/>
      </p:ext>
    </p:extLst>
  </p:cmAuthor>
  <p:cmAuthor id="24" name="Lazaros Lekakis" initials="Nx" lastIdx="1" clrIdx="23">
    <p:extLst>
      <p:ext uri="{19B8F6BF-5375-455C-9EA6-DF929625EA0E}">
        <p15:presenceInfo xmlns:p15="http://schemas.microsoft.com/office/powerpoint/2012/main" userId="Lazaros Lekakis" providerId="None"/>
      </p:ext>
    </p:extLst>
  </p:cmAuthor>
  <p:cmAuthor id="25" name="David Miklos" initials="Nx" lastIdx="1" clrIdx="24">
    <p:extLst>
      <p:ext uri="{19B8F6BF-5375-455C-9EA6-DF929625EA0E}">
        <p15:presenceInfo xmlns:p15="http://schemas.microsoft.com/office/powerpoint/2012/main" userId="David Miklos" providerId="None"/>
      </p:ext>
    </p:extLst>
  </p:cmAuthor>
  <p:cmAuthor id="26" name="Umar Farooq" initials="Nx" lastIdx="7" clrIdx="25">
    <p:extLst>
      <p:ext uri="{19B8F6BF-5375-455C-9EA6-DF929625EA0E}">
        <p15:presenceInfo xmlns:p15="http://schemas.microsoft.com/office/powerpoint/2012/main" userId="Umar Farooq" providerId="None"/>
      </p:ext>
    </p:extLst>
  </p:cmAuthor>
  <p:cmAuthor id="27" name="Team 9 Science" initials="T9S" lastIdx="21" clrIdx="26">
    <p:extLst>
      <p:ext uri="{19B8F6BF-5375-455C-9EA6-DF929625EA0E}">
        <p15:presenceInfo xmlns:p15="http://schemas.microsoft.com/office/powerpoint/2012/main" userId="Team 9 Science" providerId="None"/>
      </p:ext>
    </p:extLst>
  </p:cmAuthor>
  <p:cmAuthor id="28" name="Jenny Kim" initials="JK" lastIdx="3" clrIdx="27">
    <p:extLst>
      <p:ext uri="{19B8F6BF-5375-455C-9EA6-DF929625EA0E}">
        <p15:presenceInfo xmlns:p15="http://schemas.microsoft.com/office/powerpoint/2012/main" userId="S-1-5-21-3008774973-3247515278-340131690-9989" providerId="AD"/>
      </p:ext>
    </p:extLst>
  </p:cmAuthor>
  <p:cmAuthor id="29" name="Judith Orvos" initials="JO" lastIdx="17" clrIdx="28">
    <p:extLst>
      <p:ext uri="{19B8F6BF-5375-455C-9EA6-DF929625EA0E}">
        <p15:presenceInfo xmlns:p15="http://schemas.microsoft.com/office/powerpoint/2012/main" userId="Judith Orvos" providerId="None"/>
      </p:ext>
    </p:extLst>
  </p:cmAuthor>
  <p:cmAuthor id="30" name="Christina To" initials="AS" lastIdx="102" clrIdx="29">
    <p:extLst>
      <p:ext uri="{19B8F6BF-5375-455C-9EA6-DF929625EA0E}">
        <p15:presenceInfo xmlns:p15="http://schemas.microsoft.com/office/powerpoint/2012/main" userId="Christina To" providerId="None"/>
      </p:ext>
    </p:extLst>
  </p:cmAuthor>
  <p:cmAuthor id="31" name="Nexus RR" initials="NRR" lastIdx="24" clrIdx="30">
    <p:extLst>
      <p:ext uri="{19B8F6BF-5375-455C-9EA6-DF929625EA0E}">
        <p15:presenceInfo xmlns:p15="http://schemas.microsoft.com/office/powerpoint/2012/main" userId="Nexus RR" providerId="None"/>
      </p:ext>
    </p:extLst>
  </p:cmAuthor>
  <p:cmAuthor id="32" name="Nexus AM" initials="Nexus" lastIdx="64" clrIdx="31">
    <p:extLst>
      <p:ext uri="{19B8F6BF-5375-455C-9EA6-DF929625EA0E}">
        <p15:presenceInfo xmlns:p15="http://schemas.microsoft.com/office/powerpoint/2012/main" userId="Nexus AM" providerId="None"/>
      </p:ext>
    </p:extLst>
  </p:cmAuthor>
  <p:cmAuthor id="33" name="Shilpa Shahani" initials="SS" lastIdx="8" clrIdx="32">
    <p:extLst>
      <p:ext uri="{19B8F6BF-5375-455C-9EA6-DF929625EA0E}">
        <p15:presenceInfo xmlns:p15="http://schemas.microsoft.com/office/powerpoint/2012/main" userId="S::Shilpa.Shahani@gilead.com::a3df51bc-be35-4c9d-9abe-bfa21d15f9df" providerId="AD"/>
      </p:ext>
    </p:extLst>
  </p:cmAuthor>
  <p:cmAuthor id="34" name="Christina To" initials="CT" lastIdx="83" clrIdx="33">
    <p:extLst>
      <p:ext uri="{19B8F6BF-5375-455C-9EA6-DF929625EA0E}">
        <p15:presenceInfo xmlns:p15="http://schemas.microsoft.com/office/powerpoint/2012/main" userId="S::christina.to1@gilead.com::187ecda0-e0c5-4882-af9f-ead282557c73" providerId="AD"/>
      </p:ext>
    </p:extLst>
  </p:cmAuthor>
  <p:cmAuthor id="35" name="Marco Schupp" initials="MS" lastIdx="6" clrIdx="34">
    <p:extLst>
      <p:ext uri="{19B8F6BF-5375-455C-9EA6-DF929625EA0E}">
        <p15:presenceInfo xmlns:p15="http://schemas.microsoft.com/office/powerpoint/2012/main" userId="S::marco.schupp@gilead.com::d020e040-ef31-4835-9bf7-742acea668bc" providerId="AD"/>
      </p:ext>
    </p:extLst>
  </p:cmAuthor>
  <p:cmAuthor id="36" name="Clare Spooner" initials="CS" lastIdx="6" clrIdx="35">
    <p:extLst>
      <p:ext uri="{19B8F6BF-5375-455C-9EA6-DF929625EA0E}">
        <p15:presenceInfo xmlns:p15="http://schemas.microsoft.com/office/powerpoint/2012/main" userId="Clare Spooner" providerId="None"/>
      </p:ext>
    </p:extLst>
  </p:cmAuthor>
  <p:cmAuthor id="37" name="Pat Johansen" initials="PJ" lastIdx="19" clrIdx="36">
    <p:extLst>
      <p:ext uri="{19B8F6BF-5375-455C-9EA6-DF929625EA0E}">
        <p15:presenceInfo xmlns:p15="http://schemas.microsoft.com/office/powerpoint/2012/main" userId="Pat Johansen" providerId="None"/>
      </p:ext>
    </p:extLst>
  </p:cmAuthor>
  <p:cmAuthor id="38" name="Locke, Frederick L" initials="FL" lastIdx="2" clrIdx="37">
    <p:extLst>
      <p:ext uri="{19B8F6BF-5375-455C-9EA6-DF929625EA0E}">
        <p15:presenceInfo xmlns:p15="http://schemas.microsoft.com/office/powerpoint/2012/main" userId="Locke, Frederick L" providerId="None"/>
      </p:ext>
    </p:extLst>
  </p:cmAuthor>
  <p:cmAuthor id="39" name="Westin,Jason" initials="AS" lastIdx="41" clrIdx="38">
    <p:extLst>
      <p:ext uri="{19B8F6BF-5375-455C-9EA6-DF929625EA0E}">
        <p15:presenceInfo xmlns:p15="http://schemas.microsoft.com/office/powerpoint/2012/main" userId="Westin,Jason" providerId="None"/>
      </p:ext>
    </p:extLst>
  </p:cmAuthor>
  <p:cmAuthor id="40" name="Westin,Jason" initials="W" lastIdx="31" clrIdx="39">
    <p:extLst>
      <p:ext uri="{19B8F6BF-5375-455C-9EA6-DF929625EA0E}">
        <p15:presenceInfo xmlns:p15="http://schemas.microsoft.com/office/powerpoint/2012/main" userId="S::jwestin@mdanderson.org::a85c30c6-80bf-4f03-99f3-4bfc0a58bb2b" providerId="AD"/>
      </p:ext>
    </p:extLst>
  </p:cmAuthor>
  <p:cmAuthor id="41" name="Ashley" initials="AS" lastIdx="50" clrIdx="40">
    <p:extLst>
      <p:ext uri="{19B8F6BF-5375-455C-9EA6-DF929625EA0E}">
        <p15:presenceInfo xmlns:p15="http://schemas.microsoft.com/office/powerpoint/2012/main" userId="Ashley" providerId="None"/>
      </p:ext>
    </p:extLst>
  </p:cmAuthor>
  <p:cmAuthor id="42" name="Bio Connections" initials="BC" lastIdx="1" clrIdx="41">
    <p:extLst>
      <p:ext uri="{19B8F6BF-5375-455C-9EA6-DF929625EA0E}">
        <p15:presenceInfo xmlns:p15="http://schemas.microsoft.com/office/powerpoint/2012/main" userId="Bio Connectio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954A5"/>
    <a:srgbClr val="ED1F23"/>
    <a:srgbClr val="D26594"/>
    <a:srgbClr val="2088CD"/>
    <a:srgbClr val="BF2365"/>
    <a:srgbClr val="E0EFF7"/>
    <a:srgbClr val="F2F2F2"/>
    <a:srgbClr val="BF2265"/>
    <a:srgbClr val="F2C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6224" autoAdjust="0"/>
  </p:normalViewPr>
  <p:slideViewPr>
    <p:cSldViewPr snapToGrid="0" snapToObjects="1">
      <p:cViewPr varScale="1">
        <p:scale>
          <a:sx n="144" d="100"/>
          <a:sy n="144" d="100"/>
        </p:scale>
        <p:origin x="330" y="102"/>
      </p:cViewPr>
      <p:guideLst>
        <p:guide orient="horz" pos="996"/>
        <p:guide pos="552"/>
        <p:guide pos="3984"/>
        <p:guide orient="horz" pos="2436"/>
      </p:guideLst>
    </p:cSldViewPr>
  </p:slideViewPr>
  <p:notesTextViewPr>
    <p:cViewPr>
      <p:scale>
        <a:sx n="150" d="100"/>
        <a:sy n="150" d="100"/>
      </p:scale>
      <p:origin x="0" y="0"/>
    </p:cViewPr>
  </p:notesTextViewPr>
  <p:sorterViewPr>
    <p:cViewPr>
      <p:scale>
        <a:sx n="125" d="100"/>
        <a:sy n="125" d="100"/>
      </p:scale>
      <p:origin x="0" y="-3005"/>
    </p:cViewPr>
  </p:sorterViewPr>
  <p:notesViewPr>
    <p:cSldViewPr snapToGrid="0" snapToObjects="1">
      <p:cViewPr varScale="1">
        <p:scale>
          <a:sx n="67" d="100"/>
          <a:sy n="67" d="100"/>
        </p:scale>
        <p:origin x="3043"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E184712-9995-4617-9A83-46F46D751FAC}" type="datetimeFigureOut">
              <a:rPr lang="en-US"/>
              <a:pPr>
                <a:defRPr/>
              </a:pPr>
              <a:t>6/1/2023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AB0C320-C289-41B8-9E12-86E707535338}" type="slidenum">
              <a:rPr/>
              <a:pPr>
                <a:defRPr/>
              </a:pPr>
              <a:t>‹#›</a:t>
            </a:fld>
            <a:endParaRPr lang="en-US" dirty="0"/>
          </a:p>
        </p:txBody>
      </p:sp>
    </p:spTree>
    <p:extLst>
      <p:ext uri="{BB962C8B-B14F-4D97-AF65-F5344CB8AC3E}">
        <p14:creationId xmlns:p14="http://schemas.microsoft.com/office/powerpoint/2010/main" val="4195437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ADE7B7E-B59C-4FF4-85D4-6F3778E8DD9E}" type="datetimeFigureOut">
              <a:rPr lang="en-US"/>
              <a:pPr>
                <a:defRPr/>
              </a:pPr>
              <a:t>6/1/2023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4AD5D54-0181-4E15-B8E4-C6EF6E94A0BC}" type="slidenum">
              <a:rPr/>
              <a:pPr>
                <a:defRPr/>
              </a:pPr>
              <a:t>‹#›</a:t>
            </a:fld>
            <a:endParaRPr lang="en-US" dirty="0"/>
          </a:p>
        </p:txBody>
      </p:sp>
    </p:spTree>
    <p:extLst>
      <p:ext uri="{BB962C8B-B14F-4D97-AF65-F5344CB8AC3E}">
        <p14:creationId xmlns:p14="http://schemas.microsoft.com/office/powerpoint/2010/main" val="38458790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D5D54-0181-4E15-B8E4-C6EF6E94A0BC}" type="slidenum">
              <a:rPr lang="en-US" smtClean="0"/>
              <a:pPr>
                <a:defRPr/>
              </a:pPr>
              <a:t>1</a:t>
            </a:fld>
            <a:endParaRPr lang="en-US" dirty="0"/>
          </a:p>
        </p:txBody>
      </p:sp>
    </p:spTree>
    <p:extLst>
      <p:ext uri="{BB962C8B-B14F-4D97-AF65-F5344CB8AC3E}">
        <p14:creationId xmlns:p14="http://schemas.microsoft.com/office/powerpoint/2010/main" val="1578851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4AD5D54-0181-4E15-B8E4-C6EF6E94A0BC}" type="slidenum">
              <a:rPr lang="en-US" smtClean="0"/>
              <a:pPr>
                <a:defRPr/>
              </a:pPr>
              <a:t>11</a:t>
            </a:fld>
            <a:endParaRPr lang="en-US" dirty="0"/>
          </a:p>
        </p:txBody>
      </p:sp>
    </p:spTree>
    <p:extLst>
      <p:ext uri="{BB962C8B-B14F-4D97-AF65-F5344CB8AC3E}">
        <p14:creationId xmlns:p14="http://schemas.microsoft.com/office/powerpoint/2010/main" val="1599677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4AD5D54-0181-4E15-B8E4-C6EF6E94A0BC}" type="slidenum">
              <a:rPr lang="en-US" smtClean="0"/>
              <a:pPr>
                <a:defRPr/>
              </a:pPr>
              <a:t>12</a:t>
            </a:fld>
            <a:endParaRPr lang="en-US" dirty="0"/>
          </a:p>
        </p:txBody>
      </p:sp>
    </p:spTree>
    <p:extLst>
      <p:ext uri="{BB962C8B-B14F-4D97-AF65-F5344CB8AC3E}">
        <p14:creationId xmlns:p14="http://schemas.microsoft.com/office/powerpoint/2010/main" val="3414079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4AD5D54-0181-4E15-B8E4-C6EF6E94A0BC}" type="slidenum">
              <a:rPr lang="en-US"/>
              <a:pPr>
                <a:defRPr/>
              </a:pPr>
              <a:t>13</a:t>
            </a:fld>
            <a:endParaRPr lang="en-US" dirty="0"/>
          </a:p>
        </p:txBody>
      </p:sp>
    </p:spTree>
    <p:extLst>
      <p:ext uri="{BB962C8B-B14F-4D97-AF65-F5344CB8AC3E}">
        <p14:creationId xmlns:p14="http://schemas.microsoft.com/office/powerpoint/2010/main" val="1075893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4AD5D54-0181-4E15-B8E4-C6EF6E94A0BC}" type="slidenum">
              <a:rPr lang="en-US" smtClean="0"/>
              <a:pPr>
                <a:defRPr/>
              </a:pPr>
              <a:t>14</a:t>
            </a:fld>
            <a:endParaRPr lang="en-US" dirty="0"/>
          </a:p>
        </p:txBody>
      </p:sp>
    </p:spTree>
    <p:extLst>
      <p:ext uri="{BB962C8B-B14F-4D97-AF65-F5344CB8AC3E}">
        <p14:creationId xmlns:p14="http://schemas.microsoft.com/office/powerpoint/2010/main" val="3225621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94AD5D54-0181-4E15-B8E4-C6EF6E94A0BC}" type="slidenum">
              <a:rPr lang="en-US" smtClean="0"/>
              <a:pPr>
                <a:defRPr/>
              </a:pPr>
              <a:t>15</a:t>
            </a:fld>
            <a:endParaRPr lang="en-US" dirty="0"/>
          </a:p>
        </p:txBody>
      </p:sp>
    </p:spTree>
    <p:extLst>
      <p:ext uri="{BB962C8B-B14F-4D97-AF65-F5344CB8AC3E}">
        <p14:creationId xmlns:p14="http://schemas.microsoft.com/office/powerpoint/2010/main" val="1066561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94AD5D54-0181-4E15-B8E4-C6EF6E94A0BC}" type="slidenum">
              <a:rPr lang="en-US" smtClean="0"/>
              <a:pPr>
                <a:defRPr/>
              </a:pPr>
              <a:t>19</a:t>
            </a:fld>
            <a:endParaRPr lang="en-US" dirty="0"/>
          </a:p>
        </p:txBody>
      </p:sp>
    </p:spTree>
    <p:extLst>
      <p:ext uri="{BB962C8B-B14F-4D97-AF65-F5344CB8AC3E}">
        <p14:creationId xmlns:p14="http://schemas.microsoft.com/office/powerpoint/2010/main" val="1345052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94AD5D54-0181-4E15-B8E4-C6EF6E94A0BC}" type="slidenum">
              <a:rPr lang="en-US" smtClean="0"/>
              <a:pPr>
                <a:defRPr/>
              </a:pPr>
              <a:t>20</a:t>
            </a:fld>
            <a:endParaRPr lang="en-US" dirty="0"/>
          </a:p>
        </p:txBody>
      </p:sp>
    </p:spTree>
    <p:extLst>
      <p:ext uri="{BB962C8B-B14F-4D97-AF65-F5344CB8AC3E}">
        <p14:creationId xmlns:p14="http://schemas.microsoft.com/office/powerpoint/2010/main" val="2795704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4AD5D54-0181-4E15-B8E4-C6EF6E94A0BC}" type="slidenum">
              <a:rPr lang="en-US" smtClean="0"/>
              <a:pPr>
                <a:defRPr/>
              </a:pPr>
              <a:t>2</a:t>
            </a:fld>
            <a:endParaRPr lang="en-US" dirty="0"/>
          </a:p>
        </p:txBody>
      </p:sp>
    </p:spTree>
    <p:extLst>
      <p:ext uri="{BB962C8B-B14F-4D97-AF65-F5344CB8AC3E}">
        <p14:creationId xmlns:p14="http://schemas.microsoft.com/office/powerpoint/2010/main" val="2578691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4AD5D54-0181-4E15-B8E4-C6EF6E94A0BC}" type="slidenum">
              <a:rPr lang="en-US" smtClean="0"/>
              <a:pPr>
                <a:defRPr/>
              </a:pPr>
              <a:t>3</a:t>
            </a:fld>
            <a:endParaRPr lang="en-US" dirty="0"/>
          </a:p>
        </p:txBody>
      </p:sp>
    </p:spTree>
    <p:extLst>
      <p:ext uri="{BB962C8B-B14F-4D97-AF65-F5344CB8AC3E}">
        <p14:creationId xmlns:p14="http://schemas.microsoft.com/office/powerpoint/2010/main" val="41369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4AD5D54-0181-4E15-B8E4-C6EF6E94A0BC}" type="slidenum">
              <a:rPr lang="en-US" smtClean="0"/>
              <a:pPr>
                <a:defRPr/>
              </a:pPr>
              <a:t>5</a:t>
            </a:fld>
            <a:endParaRPr lang="en-US" dirty="0"/>
          </a:p>
        </p:txBody>
      </p:sp>
    </p:spTree>
    <p:extLst>
      <p:ext uri="{BB962C8B-B14F-4D97-AF65-F5344CB8AC3E}">
        <p14:creationId xmlns:p14="http://schemas.microsoft.com/office/powerpoint/2010/main" val="324744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4AD5D54-0181-4E15-B8E4-C6EF6E94A0BC}" type="slidenum">
              <a:rPr lang="en-US" smtClean="0"/>
              <a:pPr>
                <a:defRPr/>
              </a:pPr>
              <a:t>6</a:t>
            </a:fld>
            <a:endParaRPr lang="en-US" dirty="0"/>
          </a:p>
        </p:txBody>
      </p:sp>
    </p:spTree>
    <p:extLst>
      <p:ext uri="{BB962C8B-B14F-4D97-AF65-F5344CB8AC3E}">
        <p14:creationId xmlns:p14="http://schemas.microsoft.com/office/powerpoint/2010/main" val="252797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94AD5D54-0181-4E15-B8E4-C6EF6E94A0BC}" type="slidenum">
              <a:rPr lang="en-US" smtClean="0"/>
              <a:pPr>
                <a:defRPr/>
              </a:pPr>
              <a:t>7</a:t>
            </a:fld>
            <a:endParaRPr lang="en-US" dirty="0"/>
          </a:p>
        </p:txBody>
      </p:sp>
    </p:spTree>
    <p:extLst>
      <p:ext uri="{BB962C8B-B14F-4D97-AF65-F5344CB8AC3E}">
        <p14:creationId xmlns:p14="http://schemas.microsoft.com/office/powerpoint/2010/main" val="2380835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94AD5D54-0181-4E15-B8E4-C6EF6E94A0BC}" type="slidenum">
              <a:rPr lang="en-US" smtClean="0"/>
              <a:pPr>
                <a:defRPr/>
              </a:pPr>
              <a:t>8</a:t>
            </a:fld>
            <a:endParaRPr lang="en-US" dirty="0"/>
          </a:p>
        </p:txBody>
      </p:sp>
    </p:spTree>
    <p:extLst>
      <p:ext uri="{BB962C8B-B14F-4D97-AF65-F5344CB8AC3E}">
        <p14:creationId xmlns:p14="http://schemas.microsoft.com/office/powerpoint/2010/main" val="1056993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4AD5D54-0181-4E15-B8E4-C6EF6E94A0BC}" type="slidenum">
              <a:rPr lang="en-US" smtClean="0"/>
              <a:pPr>
                <a:defRPr/>
              </a:pPr>
              <a:t>9</a:t>
            </a:fld>
            <a:endParaRPr lang="en-US" dirty="0"/>
          </a:p>
        </p:txBody>
      </p:sp>
    </p:spTree>
    <p:extLst>
      <p:ext uri="{BB962C8B-B14F-4D97-AF65-F5344CB8AC3E}">
        <p14:creationId xmlns:p14="http://schemas.microsoft.com/office/powerpoint/2010/main" val="1252827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4AD5D54-0181-4E15-B8E4-C6EF6E94A0BC}" type="slidenum">
              <a:rPr lang="en-US" smtClean="0"/>
              <a:pPr>
                <a:defRPr/>
              </a:pPr>
              <a:t>10</a:t>
            </a:fld>
            <a:endParaRPr lang="en-US" dirty="0"/>
          </a:p>
        </p:txBody>
      </p:sp>
    </p:spTree>
    <p:extLst>
      <p:ext uri="{BB962C8B-B14F-4D97-AF65-F5344CB8AC3E}">
        <p14:creationId xmlns:p14="http://schemas.microsoft.com/office/powerpoint/2010/main" val="2568513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closures">
    <p:spTree>
      <p:nvGrpSpPr>
        <p:cNvPr id="1" name=""/>
        <p:cNvGrpSpPr/>
        <p:nvPr/>
      </p:nvGrpSpPr>
      <p:grpSpPr>
        <a:xfrm>
          <a:off x="0" y="0"/>
          <a:ext cx="0" cy="0"/>
          <a:chOff x="0" y="0"/>
          <a:chExt cx="0" cy="0"/>
        </a:xfrm>
      </p:grpSpPr>
      <p:sp>
        <p:nvSpPr>
          <p:cNvPr id="4" name="Round Same Side Corner Rectangle 3"/>
          <p:cNvSpPr/>
          <p:nvPr userDrawn="1"/>
        </p:nvSpPr>
        <p:spPr>
          <a:xfrm>
            <a:off x="0" y="0"/>
            <a:ext cx="9144000" cy="4951850"/>
          </a:xfrm>
          <a:prstGeom prst="round2SameRect">
            <a:avLst>
              <a:gd name="adj1" fmla="val 0"/>
              <a:gd name="adj2" fmla="val 200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1" dirty="0"/>
          </a:p>
        </p:txBody>
      </p:sp>
      <p:sp>
        <p:nvSpPr>
          <p:cNvPr id="6" name="Text Placeholder 5"/>
          <p:cNvSpPr>
            <a:spLocks noGrp="1"/>
          </p:cNvSpPr>
          <p:nvPr>
            <p:ph type="body" sz="quarter" idx="12" hasCustomPrompt="1"/>
          </p:nvPr>
        </p:nvSpPr>
        <p:spPr>
          <a:xfrm>
            <a:off x="343832" y="2220651"/>
            <a:ext cx="8458200" cy="722312"/>
          </a:xfrm>
        </p:spPr>
        <p:txBody>
          <a:bodyPr/>
          <a:lstStyle>
            <a:lvl1pPr marL="0" indent="0" algn="ctr">
              <a:buNone/>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Author: Disclosures</a:t>
            </a:r>
          </a:p>
        </p:txBody>
      </p:sp>
      <p:sp>
        <p:nvSpPr>
          <p:cNvPr id="9" name="TextBox 8"/>
          <p:cNvSpPr txBox="1"/>
          <p:nvPr userDrawn="1"/>
        </p:nvSpPr>
        <p:spPr>
          <a:xfrm>
            <a:off x="1" y="1171952"/>
            <a:ext cx="9144000" cy="543675"/>
          </a:xfrm>
          <a:prstGeom prst="rect">
            <a:avLst/>
          </a:prstGeom>
          <a:noFill/>
        </p:spPr>
        <p:txBody>
          <a:bodyPr wrap="square" rtlCol="0" anchor="ctr">
            <a:spAutoFit/>
          </a:bodyPr>
          <a:lstStyle/>
          <a:p>
            <a:pPr algn="ctr"/>
            <a:r>
              <a:rPr lang="en-US" sz="2933" b="1" dirty="0">
                <a:solidFill>
                  <a:srgbClr val="3060AD"/>
                </a:solidFill>
              </a:rPr>
              <a:t>Disclosures</a:t>
            </a:r>
          </a:p>
        </p:txBody>
      </p:sp>
    </p:spTree>
    <p:extLst>
      <p:ext uri="{BB962C8B-B14F-4D97-AF65-F5344CB8AC3E}">
        <p14:creationId xmlns:p14="http://schemas.microsoft.com/office/powerpoint/2010/main" val="17343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ound Same Side Corner Rectangle 3"/>
          <p:cNvSpPr/>
          <p:nvPr userDrawn="1"/>
        </p:nvSpPr>
        <p:spPr>
          <a:xfrm>
            <a:off x="0" y="0"/>
            <a:ext cx="9144000" cy="4951850"/>
          </a:xfrm>
          <a:prstGeom prst="round2SameRect">
            <a:avLst>
              <a:gd name="adj1" fmla="val 0"/>
              <a:gd name="adj2" fmla="val 200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1" dirty="0"/>
          </a:p>
        </p:txBody>
      </p:sp>
      <p:sp>
        <p:nvSpPr>
          <p:cNvPr id="2" name="Title 1"/>
          <p:cNvSpPr>
            <a:spLocks noGrp="1"/>
          </p:cNvSpPr>
          <p:nvPr>
            <p:ph type="ctrTitle" hasCustomPrompt="1"/>
          </p:nvPr>
        </p:nvSpPr>
        <p:spPr>
          <a:xfrm>
            <a:off x="341973" y="1161908"/>
            <a:ext cx="8460059" cy="1473957"/>
          </a:xfrm>
        </p:spPr>
        <p:txBody>
          <a:bodyPr anchor="b">
            <a:normAutofit/>
          </a:bodyPr>
          <a:lstStyle>
            <a:lvl1pPr algn="ctr">
              <a:defRPr sz="3600"/>
            </a:lvl1pPr>
          </a:lstStyle>
          <a:p>
            <a:r>
              <a:rPr lang="en-US" dirty="0"/>
              <a:t>Click to edit title</a:t>
            </a:r>
          </a:p>
        </p:txBody>
      </p:sp>
      <p:sp>
        <p:nvSpPr>
          <p:cNvPr id="3" name="Subtitle 2"/>
          <p:cNvSpPr>
            <a:spLocks noGrp="1"/>
          </p:cNvSpPr>
          <p:nvPr>
            <p:ph type="subTitle" idx="1" hasCustomPrompt="1"/>
          </p:nvPr>
        </p:nvSpPr>
        <p:spPr>
          <a:xfrm>
            <a:off x="341973" y="2723300"/>
            <a:ext cx="8460059" cy="624913"/>
          </a:xfrm>
        </p:spPr>
        <p:txBody>
          <a:bodyPr>
            <a:normAutofit/>
          </a:bodyPr>
          <a:lstStyle>
            <a:lvl1pPr marL="4763" indent="0" algn="ctr">
              <a:spcAft>
                <a:spcPts val="1351"/>
              </a:spcAft>
              <a:buNone/>
              <a:tabLst/>
              <a:defRPr sz="2133"/>
            </a:lvl1pPr>
            <a:lvl2pPr marL="4763" indent="0" algn="ctr">
              <a:spcAft>
                <a:spcPts val="1351"/>
              </a:spcAft>
              <a:buNone/>
              <a:tabLst/>
              <a:defRPr sz="1100"/>
            </a:lvl2pPr>
            <a:lvl3pPr marL="685750" indent="0" algn="ctr">
              <a:buNone/>
              <a:defRPr sz="1351"/>
            </a:lvl3pPr>
            <a:lvl4pPr marL="1028624" indent="0" algn="ctr">
              <a:buNone/>
              <a:defRPr sz="1200"/>
            </a:lvl4pPr>
            <a:lvl5pPr marL="1371498" indent="0" algn="ctr">
              <a:buNone/>
              <a:defRPr sz="1200"/>
            </a:lvl5pPr>
            <a:lvl6pPr marL="1714372" indent="0" algn="ctr">
              <a:buNone/>
              <a:defRPr sz="1200"/>
            </a:lvl6pPr>
            <a:lvl7pPr marL="2057247" indent="0" algn="ctr">
              <a:buNone/>
              <a:defRPr sz="1200"/>
            </a:lvl7pPr>
            <a:lvl8pPr marL="2400120" indent="0" algn="ctr">
              <a:buNone/>
              <a:defRPr sz="1200"/>
            </a:lvl8pPr>
            <a:lvl9pPr marL="2742994" indent="0" algn="ctr">
              <a:buNone/>
              <a:defRPr sz="1200"/>
            </a:lvl9pPr>
          </a:lstStyle>
          <a:p>
            <a:r>
              <a:rPr lang="en-US" dirty="0"/>
              <a:t>Click to edit authors</a:t>
            </a:r>
          </a:p>
        </p:txBody>
      </p:sp>
      <p:sp>
        <p:nvSpPr>
          <p:cNvPr id="11" name="Text Placeholder 10"/>
          <p:cNvSpPr>
            <a:spLocks noGrp="1"/>
          </p:cNvSpPr>
          <p:nvPr>
            <p:ph type="body" sz="quarter" idx="12" hasCustomPrompt="1"/>
          </p:nvPr>
        </p:nvSpPr>
        <p:spPr>
          <a:xfrm>
            <a:off x="343832" y="3435647"/>
            <a:ext cx="8458200" cy="763588"/>
          </a:xfrm>
        </p:spPr>
        <p:txBody>
          <a:bodyPr/>
          <a:lstStyle>
            <a:lvl1pPr marL="0" indent="0" algn="ctr">
              <a:buNone/>
              <a:defRPr sz="1600" i="1"/>
            </a:lvl1pPr>
            <a:lvl2pPr marL="342891" indent="0">
              <a:buNone/>
              <a:defRPr sz="1600"/>
            </a:lvl2pPr>
            <a:lvl3pPr marL="685783" indent="0">
              <a:buNone/>
              <a:defRPr sz="1600"/>
            </a:lvl3pPr>
            <a:lvl4pPr marL="1028674" indent="0">
              <a:buNone/>
              <a:defRPr sz="1600"/>
            </a:lvl4pPr>
            <a:lvl5pPr marL="1371566" indent="0">
              <a:buNone/>
              <a:defRPr sz="1600"/>
            </a:lvl5pPr>
          </a:lstStyle>
          <a:p>
            <a:pPr lvl="0"/>
            <a:r>
              <a:rPr lang="en-US" dirty="0"/>
              <a:t>Click to edit affiliation</a:t>
            </a:r>
          </a:p>
        </p:txBody>
      </p:sp>
    </p:spTree>
    <p:extLst>
      <p:ext uri="{BB962C8B-B14F-4D97-AF65-F5344CB8AC3E}">
        <p14:creationId xmlns:p14="http://schemas.microsoft.com/office/powerpoint/2010/main" val="88230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786384"/>
          </a:xfrm>
        </p:spPr>
        <p:txBody>
          <a:bodyPr bIns="0">
            <a:noAutofit/>
          </a:bodyPr>
          <a:lstStyle>
            <a:lvl1pPr>
              <a:defRPr/>
            </a:lvl1pPr>
          </a:lstStyle>
          <a:p>
            <a:r>
              <a:rPr lang="en-US" dirty="0"/>
              <a:t>Click to edit title</a:t>
            </a:r>
          </a:p>
        </p:txBody>
      </p:sp>
      <p:sp>
        <p:nvSpPr>
          <p:cNvPr id="3" name="Content Placeholder 2"/>
          <p:cNvSpPr>
            <a:spLocks noGrp="1"/>
          </p:cNvSpPr>
          <p:nvPr>
            <p:ph idx="1" hasCustomPrompt="1"/>
          </p:nvPr>
        </p:nvSpPr>
        <p:spPr>
          <a:xfrm>
            <a:off x="177800" y="868680"/>
            <a:ext cx="8788400" cy="3746976"/>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lgn="l">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5C56CD90-8224-413F-A5C5-11C249D26586}" type="slidenum">
              <a:rPr lang="en-US"/>
              <a:pPr>
                <a:defRPr/>
              </a:pPr>
              <a:t>‹#›</a:t>
            </a:fld>
            <a:endParaRPr lang="en-US" dirty="0"/>
          </a:p>
        </p:txBody>
      </p:sp>
      <p:sp>
        <p:nvSpPr>
          <p:cNvPr id="7" name="TextBox 6">
            <a:extLst>
              <a:ext uri="{FF2B5EF4-FFF2-40B4-BE49-F238E27FC236}">
                <a16:creationId xmlns:a16="http://schemas.microsoft.com/office/drawing/2014/main" id="{49653B58-7B72-4A90-9F1B-DE2718A7CB51}"/>
              </a:ext>
            </a:extLst>
          </p:cNvPr>
          <p:cNvSpPr txBox="1"/>
          <p:nvPr userDrawn="1"/>
        </p:nvSpPr>
        <p:spPr>
          <a:xfrm>
            <a:off x="0" y="4951850"/>
            <a:ext cx="9143999" cy="189369"/>
          </a:xfrm>
          <a:prstGeom prst="rect">
            <a:avLst/>
          </a:prstGeom>
          <a:noFill/>
        </p:spPr>
        <p:txBody>
          <a:bodyPr wrap="square" lIns="0" tIns="0" rIns="0" bIns="0" rtlCol="0" anchor="ctr">
            <a:noAutofit/>
          </a:bodyPr>
          <a:lstStyle/>
          <a:p>
            <a:pPr algn="ctr"/>
            <a:r>
              <a:rPr lang="en-US" sz="1070" b="0" dirty="0">
                <a:solidFill>
                  <a:schemeClr val="bg1"/>
                </a:solidFill>
              </a:rPr>
              <a:t>Westin et al     ASCO 2023     Late-Breaking Abstract 107</a:t>
            </a:r>
          </a:p>
        </p:txBody>
      </p:sp>
    </p:spTree>
    <p:extLst>
      <p:ext uri="{BB962C8B-B14F-4D97-AF65-F5344CB8AC3E}">
        <p14:creationId xmlns:p14="http://schemas.microsoft.com/office/powerpoint/2010/main" val="409690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82052" y="868680"/>
            <a:ext cx="4297680" cy="3815386"/>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83512" y="868680"/>
            <a:ext cx="4297680" cy="3815386"/>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1"/>
          </p:nvPr>
        </p:nvSpPr>
        <p:spPr/>
        <p:txBody>
          <a:bodyPr/>
          <a:lstStyle>
            <a:lvl1pPr>
              <a:defRPr/>
            </a:lvl1pPr>
          </a:lstStyle>
          <a:p>
            <a:pPr>
              <a:defRPr/>
            </a:pPr>
            <a:fld id="{3A3CB8D0-0137-498F-A7F0-F0C32CA03B39}" type="slidenum">
              <a:rPr lang="en-US"/>
              <a:pPr>
                <a:defRPr/>
              </a:pPr>
              <a:t>‹#›</a:t>
            </a:fld>
            <a:endParaRPr lang="en-US" dirty="0"/>
          </a:p>
        </p:txBody>
      </p:sp>
      <p:sp>
        <p:nvSpPr>
          <p:cNvPr id="2" name="Footer Placeholder 1"/>
          <p:cNvSpPr>
            <a:spLocks noGrp="1"/>
          </p:cNvSpPr>
          <p:nvPr>
            <p:ph type="ftr" sz="quarter" idx="12"/>
          </p:nvPr>
        </p:nvSpPr>
        <p:spPr/>
        <p:txBody>
          <a:bodyPr/>
          <a:lstStyle/>
          <a:p>
            <a:pPr>
              <a:defRPr/>
            </a:pPr>
            <a:endParaRPr lang="en-US" dirty="0"/>
          </a:p>
        </p:txBody>
      </p:sp>
      <p:sp>
        <p:nvSpPr>
          <p:cNvPr id="10" name="Title 9"/>
          <p:cNvSpPr>
            <a:spLocks noGrp="1"/>
          </p:cNvSpPr>
          <p:nvPr>
            <p:ph type="title" hasCustomPrompt="1"/>
          </p:nvPr>
        </p:nvSpPr>
        <p:spPr/>
        <p:txBody>
          <a:bodyPr/>
          <a:lstStyle/>
          <a:p>
            <a:r>
              <a:rPr lang="en-US" dirty="0"/>
              <a:t>Click to edit title</a:t>
            </a:r>
          </a:p>
        </p:txBody>
      </p:sp>
      <p:sp>
        <p:nvSpPr>
          <p:cNvPr id="8" name="TextBox 7">
            <a:extLst>
              <a:ext uri="{FF2B5EF4-FFF2-40B4-BE49-F238E27FC236}">
                <a16:creationId xmlns:a16="http://schemas.microsoft.com/office/drawing/2014/main" id="{C33C4A09-B35D-41F1-986B-263DA53F9985}"/>
              </a:ext>
            </a:extLst>
          </p:cNvPr>
          <p:cNvSpPr txBox="1"/>
          <p:nvPr userDrawn="1"/>
        </p:nvSpPr>
        <p:spPr>
          <a:xfrm>
            <a:off x="0" y="4951850"/>
            <a:ext cx="9143999" cy="189369"/>
          </a:xfrm>
          <a:prstGeom prst="rect">
            <a:avLst/>
          </a:prstGeom>
          <a:noFill/>
        </p:spPr>
        <p:txBody>
          <a:bodyPr wrap="square" lIns="0" tIns="0" rIns="0" bIns="0" rtlCol="0" anchor="ctr">
            <a:noAutofit/>
          </a:bodyPr>
          <a:lstStyle/>
          <a:p>
            <a:pPr algn="ctr"/>
            <a:r>
              <a:rPr lang="en-US" sz="1070" b="0" dirty="0">
                <a:solidFill>
                  <a:schemeClr val="bg1"/>
                </a:solidFill>
              </a:rPr>
              <a:t>Westin et al     ASCO 2023     Late-Breaking Abstract 107</a:t>
            </a:r>
          </a:p>
        </p:txBody>
      </p:sp>
    </p:spTree>
    <p:extLst>
      <p:ext uri="{BB962C8B-B14F-4D97-AF65-F5344CB8AC3E}">
        <p14:creationId xmlns:p14="http://schemas.microsoft.com/office/powerpoint/2010/main" val="179903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178420" y="868680"/>
            <a:ext cx="8787160" cy="173508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2" hasCustomPrompt="1"/>
          </p:nvPr>
        </p:nvSpPr>
        <p:spPr>
          <a:xfrm>
            <a:off x="178420" y="2709036"/>
            <a:ext cx="8787160" cy="183303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3"/>
          </p:nvPr>
        </p:nvSpPr>
        <p:spPr/>
        <p:txBody>
          <a:bodyPr/>
          <a:lstStyle>
            <a:lvl1pPr algn="l">
              <a:defRPr/>
            </a:lvl1pPr>
          </a:lstStyle>
          <a:p>
            <a:pPr>
              <a:defRPr/>
            </a:pPr>
            <a:endParaRPr lang="en-US" dirty="0"/>
          </a:p>
        </p:txBody>
      </p:sp>
      <p:sp>
        <p:nvSpPr>
          <p:cNvPr id="6" name="Slide Number Placeholder 5"/>
          <p:cNvSpPr>
            <a:spLocks noGrp="1"/>
          </p:cNvSpPr>
          <p:nvPr>
            <p:ph type="sldNum" sz="quarter" idx="14"/>
          </p:nvPr>
        </p:nvSpPr>
        <p:spPr/>
        <p:txBody>
          <a:bodyPr/>
          <a:lstStyle>
            <a:lvl1pPr>
              <a:defRPr/>
            </a:lvl1pPr>
          </a:lstStyle>
          <a:p>
            <a:pPr>
              <a:defRPr/>
            </a:pPr>
            <a:fld id="{9ACB01A7-2FD4-4B57-B209-C0086148A473}" type="slidenum">
              <a:rPr lang="en-US"/>
              <a:pPr>
                <a:defRPr/>
              </a:pPr>
              <a:t>‹#›</a:t>
            </a:fld>
            <a:endParaRPr lang="en-US" dirty="0"/>
          </a:p>
        </p:txBody>
      </p:sp>
      <p:sp>
        <p:nvSpPr>
          <p:cNvPr id="2" name="Title 1"/>
          <p:cNvSpPr>
            <a:spLocks noGrp="1"/>
          </p:cNvSpPr>
          <p:nvPr>
            <p:ph type="title" hasCustomPrompt="1"/>
          </p:nvPr>
        </p:nvSpPr>
        <p:spPr/>
        <p:txBody>
          <a:bodyPr/>
          <a:lstStyle/>
          <a:p>
            <a:r>
              <a:rPr lang="en-US" dirty="0"/>
              <a:t>Click to edit title</a:t>
            </a:r>
          </a:p>
        </p:txBody>
      </p:sp>
      <p:sp>
        <p:nvSpPr>
          <p:cNvPr id="10" name="TextBox 9">
            <a:extLst>
              <a:ext uri="{FF2B5EF4-FFF2-40B4-BE49-F238E27FC236}">
                <a16:creationId xmlns:a16="http://schemas.microsoft.com/office/drawing/2014/main" id="{643E6933-0269-4B76-986A-86F3BAB5941C}"/>
              </a:ext>
            </a:extLst>
          </p:cNvPr>
          <p:cNvSpPr txBox="1"/>
          <p:nvPr userDrawn="1"/>
        </p:nvSpPr>
        <p:spPr>
          <a:xfrm>
            <a:off x="0" y="4951850"/>
            <a:ext cx="9143999" cy="189369"/>
          </a:xfrm>
          <a:prstGeom prst="rect">
            <a:avLst/>
          </a:prstGeom>
          <a:noFill/>
        </p:spPr>
        <p:txBody>
          <a:bodyPr wrap="square" lIns="0" tIns="0" rIns="0" bIns="0" rtlCol="0" anchor="ctr">
            <a:noAutofit/>
          </a:bodyPr>
          <a:lstStyle/>
          <a:p>
            <a:pPr algn="ctr"/>
            <a:r>
              <a:rPr lang="en-US" sz="1070" b="0" dirty="0">
                <a:solidFill>
                  <a:schemeClr val="bg1"/>
                </a:solidFill>
              </a:rPr>
              <a:t>Westin et al     ASCO 2023     Late-Breaking Abstract 107</a:t>
            </a:r>
          </a:p>
        </p:txBody>
      </p:sp>
    </p:spTree>
    <p:extLst>
      <p:ext uri="{BB962C8B-B14F-4D97-AF65-F5344CB8AC3E}">
        <p14:creationId xmlns:p14="http://schemas.microsoft.com/office/powerpoint/2010/main" val="173585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lvl1pPr>
              <a:defRPr/>
            </a:lvl1pPr>
          </a:lstStyle>
          <a:p>
            <a:pPr>
              <a:defRPr/>
            </a:pPr>
            <a:fld id="{876D11F4-78B8-4BD0-8C58-DD5E7C415213}" type="slidenum">
              <a:rPr lang="en-US"/>
              <a:pPr>
                <a:defRPr/>
              </a:pPr>
              <a:t>‹#›</a:t>
            </a:fld>
            <a:endParaRPr lang="en-US" dirty="0"/>
          </a:p>
        </p:txBody>
      </p:sp>
      <p:sp>
        <p:nvSpPr>
          <p:cNvPr id="5" name="Title 4"/>
          <p:cNvSpPr>
            <a:spLocks noGrp="1"/>
          </p:cNvSpPr>
          <p:nvPr>
            <p:ph type="title" hasCustomPrompt="1"/>
          </p:nvPr>
        </p:nvSpPr>
        <p:spPr/>
        <p:txBody>
          <a:bodyPr/>
          <a:lstStyle/>
          <a:p>
            <a:r>
              <a:rPr lang="en-US" dirty="0"/>
              <a:t>Click to edit title</a:t>
            </a:r>
          </a:p>
        </p:txBody>
      </p:sp>
      <p:sp>
        <p:nvSpPr>
          <p:cNvPr id="8" name="Footer Placeholder 7"/>
          <p:cNvSpPr>
            <a:spLocks noGrp="1"/>
          </p:cNvSpPr>
          <p:nvPr>
            <p:ph type="ftr" sz="quarter" idx="12"/>
          </p:nvPr>
        </p:nvSpPr>
        <p:spPr/>
        <p:txBody>
          <a:bodyPr/>
          <a:lstStyle/>
          <a:p>
            <a:pPr>
              <a:defRPr/>
            </a:pPr>
            <a:endParaRPr lang="en-US" dirty="0"/>
          </a:p>
        </p:txBody>
      </p:sp>
      <p:sp>
        <p:nvSpPr>
          <p:cNvPr id="7" name="TextBox 6">
            <a:extLst>
              <a:ext uri="{FF2B5EF4-FFF2-40B4-BE49-F238E27FC236}">
                <a16:creationId xmlns:a16="http://schemas.microsoft.com/office/drawing/2014/main" id="{56AA0039-B1B6-4A5A-932A-9283D28D9CB2}"/>
              </a:ext>
            </a:extLst>
          </p:cNvPr>
          <p:cNvSpPr txBox="1"/>
          <p:nvPr userDrawn="1"/>
        </p:nvSpPr>
        <p:spPr>
          <a:xfrm>
            <a:off x="0" y="4951850"/>
            <a:ext cx="9143999" cy="189369"/>
          </a:xfrm>
          <a:prstGeom prst="rect">
            <a:avLst/>
          </a:prstGeom>
          <a:noFill/>
        </p:spPr>
        <p:txBody>
          <a:bodyPr wrap="square" lIns="0" tIns="0" rIns="0" bIns="0" rtlCol="0" anchor="ctr">
            <a:noAutofit/>
          </a:bodyPr>
          <a:lstStyle/>
          <a:p>
            <a:pPr algn="ctr"/>
            <a:r>
              <a:rPr lang="en-US" sz="1070" b="0" dirty="0">
                <a:solidFill>
                  <a:schemeClr val="bg1"/>
                </a:solidFill>
              </a:rPr>
              <a:t>Westin et al     ASCO 2023     Late-Breaking Abstract 107</a:t>
            </a:r>
          </a:p>
        </p:txBody>
      </p:sp>
    </p:spTree>
    <p:extLst>
      <p:ext uri="{BB962C8B-B14F-4D97-AF65-F5344CB8AC3E}">
        <p14:creationId xmlns:p14="http://schemas.microsoft.com/office/powerpoint/2010/main" val="25936950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4627564"/>
            <a:ext cx="9144000" cy="515937"/>
          </a:xfrm>
          <a:prstGeom prst="rect">
            <a:avLst/>
          </a:prstGeom>
          <a:solidFill>
            <a:srgbClr val="3060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1" dirty="0"/>
          </a:p>
        </p:txBody>
      </p:sp>
      <p:sp>
        <p:nvSpPr>
          <p:cNvPr id="11" name="Round Same Side Corner Rectangle 10"/>
          <p:cNvSpPr/>
          <p:nvPr userDrawn="1"/>
        </p:nvSpPr>
        <p:spPr>
          <a:xfrm>
            <a:off x="0" y="-1"/>
            <a:ext cx="9144000" cy="4950136"/>
          </a:xfrm>
          <a:prstGeom prst="round2SameRect">
            <a:avLst>
              <a:gd name="adj1" fmla="val 0"/>
              <a:gd name="adj2" fmla="val 20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33" dirty="0"/>
          </a:p>
        </p:txBody>
      </p:sp>
      <p:sp>
        <p:nvSpPr>
          <p:cNvPr id="2" name="Title Placeholder 1"/>
          <p:cNvSpPr>
            <a:spLocks noGrp="1"/>
          </p:cNvSpPr>
          <p:nvPr>
            <p:ph type="title"/>
          </p:nvPr>
        </p:nvSpPr>
        <p:spPr>
          <a:xfrm>
            <a:off x="0" y="0"/>
            <a:ext cx="9144000" cy="786384"/>
          </a:xfrm>
          <a:prstGeom prst="rect">
            <a:avLst/>
          </a:prstGeom>
          <a:solidFill>
            <a:schemeClr val="accent1">
              <a:lumMod val="20000"/>
              <a:lumOff val="80000"/>
            </a:schemeClr>
          </a:solidFill>
        </p:spPr>
        <p:txBody>
          <a:bodyPr vert="horz" lIns="182880" tIns="182880" rIns="182880" bIns="0" rtlCol="0" anchor="t" anchorCtr="0">
            <a:noAutofit/>
          </a:bodyPr>
          <a:lstStyle/>
          <a:p>
            <a:r>
              <a:rPr lang="en-US" dirty="0"/>
              <a:t>Click to edit title</a:t>
            </a:r>
          </a:p>
        </p:txBody>
      </p:sp>
      <p:sp>
        <p:nvSpPr>
          <p:cNvPr id="3" name="Text Placeholder 2"/>
          <p:cNvSpPr>
            <a:spLocks noGrp="1"/>
          </p:cNvSpPr>
          <p:nvPr>
            <p:ph type="body" idx="1"/>
          </p:nvPr>
        </p:nvSpPr>
        <p:spPr>
          <a:xfrm>
            <a:off x="186967" y="868680"/>
            <a:ext cx="8788400" cy="3828668"/>
          </a:xfrm>
          <a:prstGeom prst="rect">
            <a:avLst/>
          </a:prstGeom>
        </p:spPr>
        <p:txBody>
          <a:bodyPr vert="horz" lIns="0" tIns="0" rIns="0" bIns="0" rtlCol="0" anchor="t" anchorCtr="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4736406"/>
            <a:ext cx="9144000" cy="215444"/>
          </a:xfrm>
          <a:prstGeom prst="rect">
            <a:avLst/>
          </a:prstGeom>
        </p:spPr>
        <p:txBody>
          <a:bodyPr vert="horz" wrap="square" lIns="91440" tIns="45720" rIns="91440" bIns="45720" rtlCol="0" anchor="b" anchorCtr="0">
            <a:spAutoFit/>
          </a:bodyPr>
          <a:lstStyle>
            <a:lvl1pPr algn="l" eaLnBrk="1" fontAlgn="auto" hangingPunct="1">
              <a:spcBef>
                <a:spcPts val="0"/>
              </a:spcBef>
              <a:spcAft>
                <a:spcPts val="0"/>
              </a:spcAft>
              <a:defRPr sz="750">
                <a:solidFill>
                  <a:schemeClr val="tx1"/>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515351" y="4910386"/>
            <a:ext cx="575733" cy="273050"/>
          </a:xfrm>
          <a:prstGeom prst="rect">
            <a:avLst/>
          </a:prstGeom>
        </p:spPr>
        <p:txBody>
          <a:bodyPr vert="horz" wrap="none" lIns="91440" tIns="45720" rIns="91440" bIns="45720" rtlCol="0" anchor="ctr"/>
          <a:lstStyle>
            <a:lvl1pPr algn="r" eaLnBrk="1" fontAlgn="auto" hangingPunct="1">
              <a:spcBef>
                <a:spcPts val="0"/>
              </a:spcBef>
              <a:spcAft>
                <a:spcPts val="0"/>
              </a:spcAft>
              <a:defRPr sz="1067" b="1">
                <a:solidFill>
                  <a:schemeClr val="bg1"/>
                </a:solidFill>
                <a:latin typeface="+mn-lt"/>
              </a:defRPr>
            </a:lvl1pPr>
          </a:lstStyle>
          <a:p>
            <a:pPr>
              <a:defRPr/>
            </a:pPr>
            <a:fld id="{95B482DD-89D1-42DF-ADD7-34F6575EE2F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4" r:id="rId2"/>
    <p:sldLayoutId id="2147483739" r:id="rId3"/>
    <p:sldLayoutId id="2147483741" r:id="rId4"/>
    <p:sldLayoutId id="2147483742" r:id="rId5"/>
    <p:sldLayoutId id="2147483743" r:id="rId6"/>
  </p:sldLayoutIdLst>
  <p:hf hdr="0" dt="0"/>
  <p:txStyles>
    <p:titleStyle>
      <a:lvl1pPr algn="l" defTabSz="683667" rtl="0" fontAlgn="base">
        <a:lnSpc>
          <a:spcPct val="80000"/>
        </a:lnSpc>
        <a:spcBef>
          <a:spcPct val="0"/>
        </a:spcBef>
        <a:spcAft>
          <a:spcPct val="0"/>
        </a:spcAft>
        <a:defRPr sz="2800" b="1" kern="1200">
          <a:solidFill>
            <a:schemeClr val="tx2"/>
          </a:solidFill>
          <a:latin typeface="+mj-lt"/>
          <a:ea typeface="+mj-ea"/>
          <a:cs typeface="+mj-cs"/>
        </a:defRPr>
      </a:lvl1pPr>
      <a:lvl2pPr algn="l" defTabSz="683667" rtl="0" fontAlgn="base">
        <a:lnSpc>
          <a:spcPct val="80000"/>
        </a:lnSpc>
        <a:spcBef>
          <a:spcPct val="0"/>
        </a:spcBef>
        <a:spcAft>
          <a:spcPct val="0"/>
        </a:spcAft>
        <a:defRPr sz="2800" b="1">
          <a:solidFill>
            <a:schemeClr val="tx2"/>
          </a:solidFill>
          <a:latin typeface="Calibri" panose="020F0502020204030204" pitchFamily="34" charset="0"/>
        </a:defRPr>
      </a:lvl2pPr>
      <a:lvl3pPr algn="l" defTabSz="683667" rtl="0" fontAlgn="base">
        <a:lnSpc>
          <a:spcPct val="80000"/>
        </a:lnSpc>
        <a:spcBef>
          <a:spcPct val="0"/>
        </a:spcBef>
        <a:spcAft>
          <a:spcPct val="0"/>
        </a:spcAft>
        <a:defRPr sz="2800" b="1">
          <a:solidFill>
            <a:schemeClr val="tx2"/>
          </a:solidFill>
          <a:latin typeface="Calibri" panose="020F0502020204030204" pitchFamily="34" charset="0"/>
        </a:defRPr>
      </a:lvl3pPr>
      <a:lvl4pPr algn="l" defTabSz="683667" rtl="0" fontAlgn="base">
        <a:lnSpc>
          <a:spcPct val="80000"/>
        </a:lnSpc>
        <a:spcBef>
          <a:spcPct val="0"/>
        </a:spcBef>
        <a:spcAft>
          <a:spcPct val="0"/>
        </a:spcAft>
        <a:defRPr sz="2800" b="1">
          <a:solidFill>
            <a:schemeClr val="tx2"/>
          </a:solidFill>
          <a:latin typeface="Calibri" panose="020F0502020204030204" pitchFamily="34" charset="0"/>
        </a:defRPr>
      </a:lvl4pPr>
      <a:lvl5pPr algn="l" defTabSz="683667" rtl="0" fontAlgn="base">
        <a:lnSpc>
          <a:spcPct val="80000"/>
        </a:lnSpc>
        <a:spcBef>
          <a:spcPct val="0"/>
        </a:spcBef>
        <a:spcAft>
          <a:spcPct val="0"/>
        </a:spcAft>
        <a:defRPr sz="2800" b="1">
          <a:solidFill>
            <a:schemeClr val="tx2"/>
          </a:solidFill>
          <a:latin typeface="Calibri" panose="020F0502020204030204" pitchFamily="34" charset="0"/>
        </a:defRPr>
      </a:lvl5pPr>
      <a:lvl6pPr marL="609585" algn="l" defTabSz="683667" rtl="0" fontAlgn="base">
        <a:lnSpc>
          <a:spcPct val="80000"/>
        </a:lnSpc>
        <a:spcBef>
          <a:spcPct val="0"/>
        </a:spcBef>
        <a:spcAft>
          <a:spcPct val="0"/>
        </a:spcAft>
        <a:defRPr sz="2800" b="1">
          <a:solidFill>
            <a:schemeClr val="tx2"/>
          </a:solidFill>
          <a:latin typeface="Calibri" panose="020F0502020204030204" pitchFamily="34" charset="0"/>
        </a:defRPr>
      </a:lvl6pPr>
      <a:lvl7pPr marL="1219170" algn="l" defTabSz="683667" rtl="0" fontAlgn="base">
        <a:lnSpc>
          <a:spcPct val="80000"/>
        </a:lnSpc>
        <a:spcBef>
          <a:spcPct val="0"/>
        </a:spcBef>
        <a:spcAft>
          <a:spcPct val="0"/>
        </a:spcAft>
        <a:defRPr sz="2800" b="1">
          <a:solidFill>
            <a:schemeClr val="tx2"/>
          </a:solidFill>
          <a:latin typeface="Calibri" panose="020F0502020204030204" pitchFamily="34" charset="0"/>
        </a:defRPr>
      </a:lvl7pPr>
      <a:lvl8pPr marL="1828754" algn="l" defTabSz="683667" rtl="0" fontAlgn="base">
        <a:lnSpc>
          <a:spcPct val="80000"/>
        </a:lnSpc>
        <a:spcBef>
          <a:spcPct val="0"/>
        </a:spcBef>
        <a:spcAft>
          <a:spcPct val="0"/>
        </a:spcAft>
        <a:defRPr sz="2800" b="1">
          <a:solidFill>
            <a:schemeClr val="tx2"/>
          </a:solidFill>
          <a:latin typeface="Calibri" panose="020F0502020204030204" pitchFamily="34" charset="0"/>
        </a:defRPr>
      </a:lvl8pPr>
      <a:lvl9pPr marL="2438339" algn="l" defTabSz="683667" rtl="0" fontAlgn="base">
        <a:lnSpc>
          <a:spcPct val="80000"/>
        </a:lnSpc>
        <a:spcBef>
          <a:spcPct val="0"/>
        </a:spcBef>
        <a:spcAft>
          <a:spcPct val="0"/>
        </a:spcAft>
        <a:defRPr sz="2800" b="1">
          <a:solidFill>
            <a:schemeClr val="tx2"/>
          </a:solidFill>
          <a:latin typeface="Calibri" panose="020F0502020204030204" pitchFamily="34" charset="0"/>
        </a:defRPr>
      </a:lvl9pPr>
    </p:titleStyle>
    <p:bodyStyle>
      <a:lvl1pPr marL="169329" indent="-169329" algn="l" defTabSz="683667" rtl="0" fontAlgn="base">
        <a:spcBef>
          <a:spcPct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12221" indent="-169329" algn="l" defTabSz="683667" rtl="0" fontAlgn="base">
        <a:spcBef>
          <a:spcPct val="0"/>
        </a:spcBef>
        <a:spcAft>
          <a:spcPts val="300"/>
        </a:spcAft>
        <a:buClr>
          <a:schemeClr val="accent1"/>
        </a:buClr>
        <a:buFont typeface=".AppleSystemUIFont"/>
        <a:buChar char="-"/>
        <a:defRPr sz="1733" kern="1200">
          <a:solidFill>
            <a:schemeClr val="tx1"/>
          </a:solidFill>
          <a:latin typeface="+mn-lt"/>
          <a:ea typeface="+mn-ea"/>
          <a:cs typeface="+mn-cs"/>
        </a:defRPr>
      </a:lvl2pPr>
      <a:lvl3pPr marL="855112" indent="-169329" algn="l" defTabSz="683667" rtl="0" fontAlgn="base">
        <a:spcBef>
          <a:spcPct val="0"/>
        </a:spcBef>
        <a:spcAft>
          <a:spcPts val="3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198003" indent="-169329" algn="l" defTabSz="683667" rtl="0" fontAlgn="base">
        <a:spcBef>
          <a:spcPct val="0"/>
        </a:spcBef>
        <a:spcAft>
          <a:spcPts val="300"/>
        </a:spcAft>
        <a:buClr>
          <a:schemeClr val="accent1"/>
        </a:buClr>
        <a:buFont typeface=".AppleSystemUIFont"/>
        <a:buChar char="-"/>
        <a:defRPr sz="1200" kern="1200">
          <a:solidFill>
            <a:schemeClr val="tx1"/>
          </a:solidFill>
          <a:latin typeface="+mn-lt"/>
          <a:ea typeface="+mn-ea"/>
          <a:cs typeface="+mn-cs"/>
        </a:defRPr>
      </a:lvl4pPr>
      <a:lvl5pPr marL="1540895" indent="-169329" algn="l" defTabSz="683667" rtl="0" fontAlgn="base">
        <a:spcBef>
          <a:spcPct val="0"/>
        </a:spcBef>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1885810"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434"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50" rtl="0" eaLnBrk="1" latinLnBrk="0" hangingPunct="1">
        <a:defRPr sz="1351" kern="1200">
          <a:solidFill>
            <a:schemeClr val="tx1"/>
          </a:solidFill>
          <a:latin typeface="+mn-lt"/>
          <a:ea typeface="+mn-ea"/>
          <a:cs typeface="+mn-cs"/>
        </a:defRPr>
      </a:lvl1pPr>
      <a:lvl2pPr marL="342874" algn="l" defTabSz="685750" rtl="0" eaLnBrk="1" latinLnBrk="0" hangingPunct="1">
        <a:defRPr sz="1351" kern="1200">
          <a:solidFill>
            <a:schemeClr val="tx1"/>
          </a:solidFill>
          <a:latin typeface="+mn-lt"/>
          <a:ea typeface="+mn-ea"/>
          <a:cs typeface="+mn-cs"/>
        </a:defRPr>
      </a:lvl2pPr>
      <a:lvl3pPr marL="685750" algn="l" defTabSz="685750" rtl="0" eaLnBrk="1" latinLnBrk="0" hangingPunct="1">
        <a:defRPr sz="1351" kern="1200">
          <a:solidFill>
            <a:schemeClr val="tx1"/>
          </a:solidFill>
          <a:latin typeface="+mn-lt"/>
          <a:ea typeface="+mn-ea"/>
          <a:cs typeface="+mn-cs"/>
        </a:defRPr>
      </a:lvl3pPr>
      <a:lvl4pPr marL="1028624" algn="l" defTabSz="685750" rtl="0" eaLnBrk="1" latinLnBrk="0" hangingPunct="1">
        <a:defRPr sz="1351" kern="1200">
          <a:solidFill>
            <a:schemeClr val="tx1"/>
          </a:solidFill>
          <a:latin typeface="+mn-lt"/>
          <a:ea typeface="+mn-ea"/>
          <a:cs typeface="+mn-cs"/>
        </a:defRPr>
      </a:lvl4pPr>
      <a:lvl5pPr marL="1371498" algn="l" defTabSz="685750" rtl="0" eaLnBrk="1" latinLnBrk="0" hangingPunct="1">
        <a:defRPr sz="1351" kern="1200">
          <a:solidFill>
            <a:schemeClr val="tx1"/>
          </a:solidFill>
          <a:latin typeface="+mn-lt"/>
          <a:ea typeface="+mn-ea"/>
          <a:cs typeface="+mn-cs"/>
        </a:defRPr>
      </a:lvl5pPr>
      <a:lvl6pPr marL="1714372" algn="l" defTabSz="685750" rtl="0" eaLnBrk="1" latinLnBrk="0" hangingPunct="1">
        <a:defRPr sz="1351" kern="1200">
          <a:solidFill>
            <a:schemeClr val="tx1"/>
          </a:solidFill>
          <a:latin typeface="+mn-lt"/>
          <a:ea typeface="+mn-ea"/>
          <a:cs typeface="+mn-cs"/>
        </a:defRPr>
      </a:lvl6pPr>
      <a:lvl7pPr marL="2057247" algn="l" defTabSz="685750" rtl="0" eaLnBrk="1" latinLnBrk="0" hangingPunct="1">
        <a:defRPr sz="1351" kern="1200">
          <a:solidFill>
            <a:schemeClr val="tx1"/>
          </a:solidFill>
          <a:latin typeface="+mn-lt"/>
          <a:ea typeface="+mn-ea"/>
          <a:cs typeface="+mn-cs"/>
        </a:defRPr>
      </a:lvl7pPr>
      <a:lvl8pPr marL="2400120" algn="l" defTabSz="685750" rtl="0" eaLnBrk="1" latinLnBrk="0" hangingPunct="1">
        <a:defRPr sz="1351" kern="1200">
          <a:solidFill>
            <a:schemeClr val="tx1"/>
          </a:solidFill>
          <a:latin typeface="+mn-lt"/>
          <a:ea typeface="+mn-ea"/>
          <a:cs typeface="+mn-cs"/>
        </a:defRPr>
      </a:lvl8pPr>
      <a:lvl9pPr marL="2742994" algn="l" defTabSz="68575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161" y="243840"/>
            <a:ext cx="8460059" cy="1683365"/>
          </a:xfrm>
        </p:spPr>
        <p:txBody>
          <a:bodyPr>
            <a:normAutofit fontScale="90000"/>
          </a:bodyPr>
          <a:lstStyle/>
          <a:p>
            <a:r>
              <a:rPr lang="en-US" dirty="0"/>
              <a:t>Primary Overall Survival Analysis of the Phase 3 Randomized ZUMA‑7 Study of </a:t>
            </a:r>
            <a:r>
              <a:rPr lang="en-US" dirty="0" err="1"/>
              <a:t>Axicabtagene</a:t>
            </a:r>
            <a:r>
              <a:rPr lang="en-US" dirty="0"/>
              <a:t> </a:t>
            </a:r>
            <a:r>
              <a:rPr lang="en-US" dirty="0" err="1"/>
              <a:t>Ciloleucel</a:t>
            </a:r>
            <a:r>
              <a:rPr lang="en-US" dirty="0"/>
              <a:t> Versus Standard-of-Care Therapy in Relapsed/Refractory Large B-Cell Lymphoma</a:t>
            </a:r>
          </a:p>
        </p:txBody>
      </p:sp>
      <p:sp>
        <p:nvSpPr>
          <p:cNvPr id="6" name="Subtitle 5">
            <a:extLst>
              <a:ext uri="{FF2B5EF4-FFF2-40B4-BE49-F238E27FC236}">
                <a16:creationId xmlns:a16="http://schemas.microsoft.com/office/drawing/2014/main" id="{C8EB3B66-7864-631F-EEC9-6DB4FB9B88D8}"/>
              </a:ext>
            </a:extLst>
          </p:cNvPr>
          <p:cNvSpPr>
            <a:spLocks noGrp="1"/>
          </p:cNvSpPr>
          <p:nvPr>
            <p:ph type="subTitle" idx="1"/>
          </p:nvPr>
        </p:nvSpPr>
        <p:spPr>
          <a:xfrm>
            <a:off x="338161" y="2048966"/>
            <a:ext cx="8460059" cy="1295400"/>
          </a:xfrm>
        </p:spPr>
        <p:txBody>
          <a:bodyPr>
            <a:noAutofit/>
          </a:bodyPr>
          <a:lstStyle/>
          <a:p>
            <a:r>
              <a:rPr lang="en-US" sz="1400" dirty="0">
                <a:effectLst/>
                <a:latin typeface="+mj-lt"/>
                <a:ea typeface="Times New Roman" panose="02020603050405020304" pitchFamily="18" charset="0"/>
              </a:rPr>
              <a:t>Jason R. Westin, MD, MS, </a:t>
            </a:r>
            <a:r>
              <a:rPr lang="en-US" sz="1400" dirty="0" err="1">
                <a:effectLst/>
                <a:latin typeface="+mj-lt"/>
                <a:ea typeface="Times New Roman" panose="02020603050405020304" pitchFamily="18" charset="0"/>
              </a:rPr>
              <a:t>FACP</a:t>
            </a:r>
            <a:r>
              <a:rPr lang="en-US" sz="1400" baseline="30000" dirty="0" err="1">
                <a:effectLst/>
                <a:latin typeface="+mj-lt"/>
                <a:ea typeface="Times New Roman" panose="02020603050405020304" pitchFamily="18" charset="0"/>
              </a:rPr>
              <a:t>1</a:t>
            </a:r>
            <a:r>
              <a:rPr lang="en-US" sz="1400" dirty="0">
                <a:effectLst/>
                <a:latin typeface="+mj-lt"/>
                <a:ea typeface="Times New Roman" panose="02020603050405020304" pitchFamily="18" charset="0"/>
              </a:rPr>
              <a:t>; Olalekan O. Oluwole, MBBS, </a:t>
            </a:r>
            <a:r>
              <a:rPr lang="en-US" sz="1400" dirty="0" err="1">
                <a:effectLst/>
                <a:latin typeface="+mj-lt"/>
                <a:ea typeface="Times New Roman" panose="02020603050405020304" pitchFamily="18" charset="0"/>
              </a:rPr>
              <a:t>MPH</a:t>
            </a:r>
            <a:r>
              <a:rPr lang="en-US" sz="1400" baseline="30000" dirty="0" err="1">
                <a:effectLst/>
                <a:latin typeface="+mj-lt"/>
                <a:ea typeface="Times New Roman" panose="02020603050405020304" pitchFamily="18" charset="0"/>
              </a:rPr>
              <a:t>2</a:t>
            </a:r>
            <a:r>
              <a:rPr lang="en-US" sz="1400" dirty="0">
                <a:effectLst/>
                <a:latin typeface="+mj-lt"/>
                <a:ea typeface="Times New Roman" panose="02020603050405020304" pitchFamily="18" charset="0"/>
              </a:rPr>
              <a:t>; Marie José Kersten MD, </a:t>
            </a:r>
            <a:r>
              <a:rPr lang="en-US" sz="1400" dirty="0" err="1">
                <a:effectLst/>
                <a:latin typeface="+mj-lt"/>
                <a:ea typeface="Times New Roman" panose="02020603050405020304" pitchFamily="18" charset="0"/>
              </a:rPr>
              <a:t>PhD</a:t>
            </a:r>
            <a:r>
              <a:rPr lang="en-US" sz="1400" baseline="30000" dirty="0" err="1">
                <a:effectLst/>
                <a:latin typeface="+mj-lt"/>
                <a:ea typeface="Times New Roman" panose="02020603050405020304" pitchFamily="18" charset="0"/>
              </a:rPr>
              <a:t>3</a:t>
            </a:r>
            <a:r>
              <a:rPr lang="en-US" sz="1400" dirty="0">
                <a:effectLst/>
                <a:latin typeface="+mj-lt"/>
                <a:ea typeface="Times New Roman" panose="02020603050405020304" pitchFamily="18" charset="0"/>
              </a:rPr>
              <a:t>;</a:t>
            </a:r>
            <a:br>
              <a:rPr lang="en-US" sz="1400" dirty="0">
                <a:effectLst/>
                <a:latin typeface="+mj-lt"/>
                <a:ea typeface="Times New Roman" panose="02020603050405020304" pitchFamily="18" charset="0"/>
              </a:rPr>
            </a:br>
            <a:r>
              <a:rPr lang="en-US" sz="1400" dirty="0">
                <a:effectLst/>
                <a:latin typeface="+mj-lt"/>
                <a:ea typeface="Times New Roman" panose="02020603050405020304" pitchFamily="18" charset="0"/>
              </a:rPr>
              <a:t>David B. Miklos, MD, </a:t>
            </a:r>
            <a:r>
              <a:rPr lang="en-US" sz="1400" dirty="0" err="1">
                <a:effectLst/>
                <a:latin typeface="+mj-lt"/>
                <a:ea typeface="Times New Roman" panose="02020603050405020304" pitchFamily="18" charset="0"/>
              </a:rPr>
              <a:t>PhD</a:t>
            </a:r>
            <a:r>
              <a:rPr lang="en-US" sz="1400" baseline="30000" dirty="0" err="1">
                <a:effectLst/>
                <a:latin typeface="+mj-lt"/>
                <a:ea typeface="Times New Roman" panose="02020603050405020304" pitchFamily="18" charset="0"/>
              </a:rPr>
              <a:t>4</a:t>
            </a:r>
            <a:r>
              <a:rPr lang="en-US" sz="1400" dirty="0">
                <a:effectLst/>
                <a:latin typeface="+mj-lt"/>
                <a:ea typeface="Times New Roman" panose="02020603050405020304" pitchFamily="18" charset="0"/>
              </a:rPr>
              <a:t>; Miguel-Angel Perales, </a:t>
            </a:r>
            <a:r>
              <a:rPr lang="en-US" sz="1400" dirty="0" err="1">
                <a:effectLst/>
                <a:latin typeface="+mj-lt"/>
                <a:ea typeface="Times New Roman" panose="02020603050405020304" pitchFamily="18" charset="0"/>
              </a:rPr>
              <a:t>MD</a:t>
            </a:r>
            <a:r>
              <a:rPr lang="en-US" sz="1400" baseline="30000" dirty="0" err="1">
                <a:effectLst/>
                <a:latin typeface="+mj-lt"/>
                <a:ea typeface="Times New Roman" panose="02020603050405020304" pitchFamily="18" charset="0"/>
              </a:rPr>
              <a:t>5</a:t>
            </a:r>
            <a:r>
              <a:rPr lang="en-US" sz="1400" dirty="0">
                <a:effectLst/>
                <a:latin typeface="+mj-lt"/>
                <a:ea typeface="Times New Roman" panose="02020603050405020304" pitchFamily="18" charset="0"/>
              </a:rPr>
              <a:t>; Armin Ghobadi, </a:t>
            </a:r>
            <a:r>
              <a:rPr lang="en-US" sz="1400" dirty="0" err="1">
                <a:effectLst/>
                <a:latin typeface="+mj-lt"/>
                <a:ea typeface="Times New Roman" panose="02020603050405020304" pitchFamily="18" charset="0"/>
              </a:rPr>
              <a:t>MD</a:t>
            </a:r>
            <a:r>
              <a:rPr lang="en-US" sz="1400" baseline="30000" dirty="0" err="1">
                <a:effectLst/>
                <a:latin typeface="+mj-lt"/>
                <a:ea typeface="Times New Roman" panose="02020603050405020304" pitchFamily="18" charset="0"/>
              </a:rPr>
              <a:t>6</a:t>
            </a:r>
            <a:r>
              <a:rPr lang="en-US" sz="1400" dirty="0">
                <a:effectLst/>
                <a:latin typeface="+mj-lt"/>
                <a:ea typeface="Times New Roman" panose="02020603050405020304" pitchFamily="18" charset="0"/>
              </a:rPr>
              <a:t>; Aaron P. Rapoport, </a:t>
            </a:r>
            <a:r>
              <a:rPr lang="en-US" sz="1400" dirty="0" err="1">
                <a:effectLst/>
                <a:latin typeface="+mj-lt"/>
                <a:ea typeface="Times New Roman" panose="02020603050405020304" pitchFamily="18" charset="0"/>
              </a:rPr>
              <a:t>MD</a:t>
            </a:r>
            <a:r>
              <a:rPr lang="en-US" sz="1400" baseline="30000" dirty="0" err="1">
                <a:effectLst/>
                <a:latin typeface="+mj-lt"/>
                <a:ea typeface="Times New Roman" panose="02020603050405020304" pitchFamily="18" charset="0"/>
              </a:rPr>
              <a:t>7</a:t>
            </a:r>
            <a:r>
              <a:rPr lang="en-US" sz="1400" dirty="0">
                <a:effectLst/>
                <a:latin typeface="+mj-lt"/>
                <a:ea typeface="Times New Roman" panose="02020603050405020304" pitchFamily="18" charset="0"/>
              </a:rPr>
              <a:t>;</a:t>
            </a:r>
            <a:br>
              <a:rPr lang="en-US" sz="1400" dirty="0">
                <a:effectLst/>
                <a:latin typeface="+mj-lt"/>
                <a:ea typeface="Times New Roman" panose="02020603050405020304" pitchFamily="18" charset="0"/>
              </a:rPr>
            </a:br>
            <a:r>
              <a:rPr lang="en-US" sz="1400" dirty="0">
                <a:effectLst/>
                <a:latin typeface="+mj-lt"/>
                <a:ea typeface="Times New Roman" panose="02020603050405020304" pitchFamily="18" charset="0"/>
              </a:rPr>
              <a:t>Anna Sureda, MD, </a:t>
            </a:r>
            <a:r>
              <a:rPr lang="en-US" sz="1400" dirty="0" err="1">
                <a:effectLst/>
                <a:latin typeface="+mj-lt"/>
                <a:ea typeface="Times New Roman" panose="02020603050405020304" pitchFamily="18" charset="0"/>
              </a:rPr>
              <a:t>PhD</a:t>
            </a:r>
            <a:r>
              <a:rPr lang="en-US" sz="1400" baseline="30000" dirty="0" err="1">
                <a:effectLst/>
                <a:latin typeface="+mj-lt"/>
                <a:ea typeface="Times New Roman" panose="02020603050405020304" pitchFamily="18" charset="0"/>
              </a:rPr>
              <a:t>8</a:t>
            </a:r>
            <a:r>
              <a:rPr lang="en-US" sz="1400" dirty="0">
                <a:effectLst/>
                <a:latin typeface="+mj-lt"/>
                <a:ea typeface="Times New Roman" panose="02020603050405020304" pitchFamily="18" charset="0"/>
              </a:rPr>
              <a:t>; Caron A. Jacobson, </a:t>
            </a:r>
            <a:r>
              <a:rPr lang="en-US" sz="1400" dirty="0" err="1">
                <a:effectLst/>
                <a:latin typeface="+mj-lt"/>
                <a:ea typeface="Times New Roman" panose="02020603050405020304" pitchFamily="18" charset="0"/>
              </a:rPr>
              <a:t>MD</a:t>
            </a:r>
            <a:r>
              <a:rPr lang="en-US" sz="1400" baseline="30000" dirty="0" err="1">
                <a:effectLst/>
                <a:latin typeface="+mj-lt"/>
                <a:ea typeface="Times New Roman" panose="02020603050405020304" pitchFamily="18" charset="0"/>
              </a:rPr>
              <a:t>9</a:t>
            </a:r>
            <a:r>
              <a:rPr lang="en-US" sz="1400" dirty="0">
                <a:effectLst/>
                <a:latin typeface="+mj-lt"/>
                <a:ea typeface="Times New Roman" panose="02020603050405020304" pitchFamily="18" charset="0"/>
              </a:rPr>
              <a:t>; Umar Farooq, </a:t>
            </a:r>
            <a:r>
              <a:rPr lang="en-US" sz="1400" dirty="0" err="1">
                <a:effectLst/>
                <a:latin typeface="+mj-lt"/>
                <a:ea typeface="Times New Roman" panose="02020603050405020304" pitchFamily="18" charset="0"/>
              </a:rPr>
              <a:t>MD</a:t>
            </a:r>
            <a:r>
              <a:rPr lang="en-US" sz="1400" baseline="30000" dirty="0" err="1">
                <a:effectLst/>
                <a:latin typeface="+mj-lt"/>
                <a:ea typeface="Times New Roman" panose="02020603050405020304" pitchFamily="18" charset="0"/>
              </a:rPr>
              <a:t>10</a:t>
            </a:r>
            <a:r>
              <a:rPr lang="en-US" sz="1400" dirty="0">
                <a:effectLst/>
                <a:latin typeface="+mj-lt"/>
                <a:ea typeface="Times New Roman" panose="02020603050405020304" pitchFamily="18" charset="0"/>
              </a:rPr>
              <a:t>; Tom van Meerten, MD, </a:t>
            </a:r>
            <a:r>
              <a:rPr lang="en-US" sz="1400" dirty="0" err="1">
                <a:effectLst/>
                <a:latin typeface="+mj-lt"/>
                <a:ea typeface="Times New Roman" panose="02020603050405020304" pitchFamily="18" charset="0"/>
              </a:rPr>
              <a:t>PhD</a:t>
            </a:r>
            <a:r>
              <a:rPr lang="en-US" sz="1400" baseline="30000" dirty="0" err="1">
                <a:effectLst/>
                <a:latin typeface="+mj-lt"/>
                <a:ea typeface="Times New Roman" panose="02020603050405020304" pitchFamily="18" charset="0"/>
              </a:rPr>
              <a:t>11</a:t>
            </a:r>
            <a:r>
              <a:rPr lang="en-US" sz="1400" dirty="0">
                <a:effectLst/>
                <a:latin typeface="+mj-lt"/>
                <a:ea typeface="Times New Roman" panose="02020603050405020304" pitchFamily="18" charset="0"/>
              </a:rPr>
              <a:t>;</a:t>
            </a:r>
            <a:br>
              <a:rPr lang="en-US" sz="1400" dirty="0">
                <a:effectLst/>
                <a:latin typeface="+mj-lt"/>
                <a:ea typeface="Times New Roman" panose="02020603050405020304" pitchFamily="18" charset="0"/>
              </a:rPr>
            </a:br>
            <a:r>
              <a:rPr lang="en-US" sz="1400" dirty="0">
                <a:effectLst/>
                <a:latin typeface="+mj-lt"/>
                <a:ea typeface="Times New Roman" panose="02020603050405020304" pitchFamily="18" charset="0"/>
              </a:rPr>
              <a:t> Matthew L. </a:t>
            </a:r>
            <a:r>
              <a:rPr lang="en-US" sz="1400" dirty="0" err="1">
                <a:effectLst/>
                <a:latin typeface="+mj-lt"/>
                <a:ea typeface="Times New Roman" panose="02020603050405020304" pitchFamily="18" charset="0"/>
              </a:rPr>
              <a:t>Ulrickson</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MD</a:t>
            </a:r>
            <a:r>
              <a:rPr lang="en-US" sz="1400" baseline="30000" dirty="0" err="1">
                <a:effectLst/>
                <a:latin typeface="+mj-lt"/>
                <a:ea typeface="Times New Roman" panose="02020603050405020304" pitchFamily="18" charset="0"/>
              </a:rPr>
              <a:t>12</a:t>
            </a:r>
            <a:r>
              <a:rPr lang="en-US" sz="1400" dirty="0">
                <a:effectLst/>
                <a:latin typeface="+mj-lt"/>
                <a:ea typeface="Times New Roman" panose="02020603050405020304" pitchFamily="18" charset="0"/>
              </a:rPr>
              <a:t>; Mahmoud Elsawy, MD, </a:t>
            </a:r>
            <a:r>
              <a:rPr lang="en-US" sz="1400" dirty="0" err="1">
                <a:effectLst/>
                <a:latin typeface="+mj-lt"/>
                <a:ea typeface="Times New Roman" panose="02020603050405020304" pitchFamily="18" charset="0"/>
              </a:rPr>
              <a:t>MSc</a:t>
            </a:r>
            <a:r>
              <a:rPr lang="en-US" sz="1400" baseline="30000" dirty="0" err="1">
                <a:effectLst/>
                <a:latin typeface="+mj-lt"/>
                <a:ea typeface="Times New Roman" panose="02020603050405020304" pitchFamily="18" charset="0"/>
              </a:rPr>
              <a:t>13</a:t>
            </a:r>
            <a:r>
              <a:rPr lang="en-US" sz="1400" dirty="0">
                <a:effectLst/>
                <a:latin typeface="+mj-lt"/>
                <a:ea typeface="Times New Roman" panose="02020603050405020304" pitchFamily="18" charset="0"/>
              </a:rPr>
              <a:t>; Lori A. Leslie, </a:t>
            </a:r>
            <a:r>
              <a:rPr lang="en-US" sz="1400" dirty="0" err="1">
                <a:effectLst/>
                <a:latin typeface="+mj-lt"/>
                <a:ea typeface="Times New Roman" panose="02020603050405020304" pitchFamily="18" charset="0"/>
              </a:rPr>
              <a:t>MD</a:t>
            </a:r>
            <a:r>
              <a:rPr lang="en-US" sz="1400" baseline="30000" dirty="0" err="1">
                <a:effectLst/>
                <a:latin typeface="+mj-lt"/>
                <a:ea typeface="Times New Roman" panose="02020603050405020304" pitchFamily="18" charset="0"/>
              </a:rPr>
              <a:t>14</a:t>
            </a:r>
            <a:r>
              <a:rPr lang="en-US" sz="1400" dirty="0">
                <a:effectLst/>
                <a:latin typeface="+mj-lt"/>
                <a:ea typeface="Times New Roman" panose="02020603050405020304" pitchFamily="18" charset="0"/>
              </a:rPr>
              <a:t>; Sridhar </a:t>
            </a:r>
            <a:r>
              <a:rPr lang="en-US" sz="1400" dirty="0" err="1">
                <a:effectLst/>
                <a:latin typeface="+mj-lt"/>
                <a:ea typeface="Times New Roman" panose="02020603050405020304" pitchFamily="18" charset="0"/>
              </a:rPr>
              <a:t>Chaganti</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MD</a:t>
            </a:r>
            <a:r>
              <a:rPr lang="en-US" sz="1400" baseline="30000" dirty="0" err="1">
                <a:effectLst/>
                <a:latin typeface="+mj-lt"/>
                <a:ea typeface="Times New Roman" panose="02020603050405020304" pitchFamily="18" charset="0"/>
              </a:rPr>
              <a:t>15</a:t>
            </a:r>
            <a:r>
              <a:rPr lang="en-US" sz="1400" dirty="0">
                <a:effectLst/>
                <a:latin typeface="+mj-lt"/>
                <a:ea typeface="Times New Roman" panose="02020603050405020304" pitchFamily="18" charset="0"/>
              </a:rPr>
              <a:t>;</a:t>
            </a:r>
            <a:br>
              <a:rPr lang="en-US" sz="1400" dirty="0">
                <a:effectLst/>
                <a:latin typeface="+mj-lt"/>
                <a:ea typeface="Times New Roman" panose="02020603050405020304" pitchFamily="18" charset="0"/>
              </a:rPr>
            </a:br>
            <a:r>
              <a:rPr lang="en-US" sz="1400" dirty="0">
                <a:effectLst/>
                <a:latin typeface="+mj-lt"/>
                <a:ea typeface="Times New Roman" panose="02020603050405020304" pitchFamily="18" charset="0"/>
              </a:rPr>
              <a:t>Michael Dickinson, MBBS, D Med Sci, FRACP, </a:t>
            </a:r>
            <a:r>
              <a:rPr lang="en-US" sz="1400" dirty="0" err="1">
                <a:effectLst/>
                <a:latin typeface="+mj-lt"/>
                <a:ea typeface="Times New Roman" panose="02020603050405020304" pitchFamily="18" charset="0"/>
              </a:rPr>
              <a:t>FRCPA</a:t>
            </a:r>
            <a:r>
              <a:rPr lang="en-US" sz="1400" baseline="30000" dirty="0" err="1">
                <a:effectLst/>
                <a:latin typeface="+mj-lt"/>
                <a:ea typeface="Times New Roman" panose="02020603050405020304" pitchFamily="18" charset="0"/>
              </a:rPr>
              <a:t>16</a:t>
            </a:r>
            <a:r>
              <a:rPr lang="en-US" sz="1400" dirty="0">
                <a:effectLst/>
                <a:latin typeface="+mj-lt"/>
                <a:ea typeface="Times New Roman" panose="02020603050405020304" pitchFamily="18" charset="0"/>
              </a:rPr>
              <a:t>; Yin Yang, </a:t>
            </a:r>
            <a:r>
              <a:rPr lang="en-US" sz="1400" dirty="0" err="1">
                <a:effectLst/>
                <a:latin typeface="+mj-lt"/>
                <a:ea typeface="Times New Roman" panose="02020603050405020304" pitchFamily="18" charset="0"/>
              </a:rPr>
              <a:t>MD</a:t>
            </a:r>
            <a:r>
              <a:rPr lang="en-US" sz="1400" baseline="30000" dirty="0" err="1">
                <a:effectLst/>
                <a:latin typeface="+mj-lt"/>
                <a:ea typeface="Times New Roman" panose="02020603050405020304" pitchFamily="18" charset="0"/>
              </a:rPr>
              <a:t>17</a:t>
            </a:r>
            <a:r>
              <a:rPr lang="en-US" sz="1400" dirty="0">
                <a:effectLst/>
                <a:latin typeface="+mj-lt"/>
                <a:ea typeface="Times New Roman" panose="02020603050405020304" pitchFamily="18" charset="0"/>
              </a:rPr>
              <a:t>; Marco Schupp, </a:t>
            </a:r>
            <a:r>
              <a:rPr lang="en-US" sz="1400" dirty="0" err="1">
                <a:effectLst/>
                <a:latin typeface="+mj-lt"/>
                <a:ea typeface="Times New Roman" panose="02020603050405020304" pitchFamily="18" charset="0"/>
              </a:rPr>
              <a:t>MD</a:t>
            </a:r>
            <a:r>
              <a:rPr lang="en-US" sz="1400" baseline="30000" dirty="0" err="1">
                <a:effectLst/>
                <a:latin typeface="+mj-lt"/>
                <a:ea typeface="Times New Roman" panose="02020603050405020304" pitchFamily="18" charset="0"/>
              </a:rPr>
              <a:t>17</a:t>
            </a:r>
            <a:r>
              <a:rPr lang="en-US" sz="1400" dirty="0">
                <a:effectLst/>
                <a:latin typeface="+mj-lt"/>
                <a:ea typeface="Times New Roman" panose="02020603050405020304" pitchFamily="18" charset="0"/>
              </a:rPr>
              <a:t>; Christina To, </a:t>
            </a:r>
            <a:r>
              <a:rPr lang="en-US" sz="1400" dirty="0" err="1">
                <a:effectLst/>
                <a:latin typeface="+mj-lt"/>
                <a:ea typeface="Times New Roman" panose="02020603050405020304" pitchFamily="18" charset="0"/>
              </a:rPr>
              <a:t>MD</a:t>
            </a:r>
            <a:r>
              <a:rPr lang="en-US" sz="1400" baseline="30000" dirty="0" err="1">
                <a:effectLst/>
                <a:latin typeface="+mj-lt"/>
                <a:ea typeface="Times New Roman" panose="02020603050405020304" pitchFamily="18" charset="0"/>
              </a:rPr>
              <a:t>17</a:t>
            </a:r>
            <a:r>
              <a:rPr lang="en-US" sz="1400" dirty="0">
                <a:effectLst/>
                <a:latin typeface="+mj-lt"/>
                <a:ea typeface="Times New Roman" panose="02020603050405020304" pitchFamily="18" charset="0"/>
              </a:rPr>
              <a:t>; and Frederick L. Locke, </a:t>
            </a:r>
            <a:r>
              <a:rPr lang="en-US" sz="1400" dirty="0" err="1">
                <a:effectLst/>
                <a:latin typeface="+mj-lt"/>
                <a:ea typeface="Times New Roman" panose="02020603050405020304" pitchFamily="18" charset="0"/>
              </a:rPr>
              <a:t>MD</a:t>
            </a:r>
            <a:r>
              <a:rPr lang="en-US" sz="1400" baseline="30000" dirty="0" err="1">
                <a:effectLst/>
                <a:latin typeface="+mj-lt"/>
                <a:ea typeface="Times New Roman" panose="02020603050405020304" pitchFamily="18" charset="0"/>
              </a:rPr>
              <a:t>18</a:t>
            </a:r>
            <a:r>
              <a:rPr lang="en-US" sz="1400" dirty="0">
                <a:effectLst/>
                <a:latin typeface="+mj-lt"/>
                <a:ea typeface="Times New Roman" panose="02020603050405020304" pitchFamily="18" charset="0"/>
              </a:rPr>
              <a:t> </a:t>
            </a:r>
            <a:endParaRPr lang="en-US" sz="1400" dirty="0">
              <a:latin typeface="+mj-lt"/>
            </a:endParaRPr>
          </a:p>
        </p:txBody>
      </p:sp>
      <p:sp>
        <p:nvSpPr>
          <p:cNvPr id="4" name="Text Placeholder 3"/>
          <p:cNvSpPr>
            <a:spLocks noGrp="1"/>
          </p:cNvSpPr>
          <p:nvPr>
            <p:ph type="body" sz="quarter" idx="12"/>
          </p:nvPr>
        </p:nvSpPr>
        <p:spPr>
          <a:xfrm>
            <a:off x="167640" y="3466127"/>
            <a:ext cx="8801100" cy="1418294"/>
          </a:xfrm>
        </p:spPr>
        <p:txBody>
          <a:bodyPr/>
          <a:lstStyle/>
          <a:p>
            <a:r>
              <a:rPr lang="en-US" sz="1000" baseline="30000" dirty="0"/>
              <a:t>1</a:t>
            </a:r>
            <a:r>
              <a:rPr lang="en-US" sz="1000" dirty="0"/>
              <a:t>The University of Texas MD Anderson Cancer Center, Houston, TX, USA; </a:t>
            </a:r>
            <a:r>
              <a:rPr lang="en-US" sz="1000" baseline="30000" dirty="0"/>
              <a:t>2</a:t>
            </a:r>
            <a:r>
              <a:rPr lang="en-US" sz="1000" dirty="0"/>
              <a:t>Vanderbilt-Ingram Cancer Center, Nashville, TN, USA; </a:t>
            </a:r>
            <a:r>
              <a:rPr lang="en-US" sz="1000" baseline="30000" dirty="0"/>
              <a:t>3</a:t>
            </a:r>
            <a:r>
              <a:rPr lang="en-US" sz="1000" dirty="0"/>
              <a:t>Amsterdam UMC, University of Amsterdam, Cancer Center Amsterdam, Amsterdam, The Netherlands; </a:t>
            </a:r>
            <a:r>
              <a:rPr lang="en-US" sz="1000" baseline="30000" dirty="0"/>
              <a:t>4</a:t>
            </a:r>
            <a:r>
              <a:rPr lang="en-US" sz="1000" dirty="0"/>
              <a:t>Stanford University School of Medicine, Stanford, CA, USA; </a:t>
            </a:r>
            <a:r>
              <a:rPr lang="en-US" sz="1000" baseline="30000" dirty="0"/>
              <a:t>5</a:t>
            </a:r>
            <a:r>
              <a:rPr lang="en-US" sz="1000" dirty="0"/>
              <a:t>Memorial Sloan Kettering Cancer Center, New York, NY, USA; </a:t>
            </a:r>
            <a:r>
              <a:rPr lang="en-US" sz="1000" baseline="30000" dirty="0"/>
              <a:t>6</a:t>
            </a:r>
            <a:r>
              <a:rPr lang="en-US" sz="1000" dirty="0"/>
              <a:t>Washington University School of Medicine, St Louis, MO, USA; </a:t>
            </a:r>
            <a:r>
              <a:rPr lang="en-US" sz="1000" baseline="30000" dirty="0"/>
              <a:t>7</a:t>
            </a:r>
            <a:r>
              <a:rPr lang="en-US" sz="1000" dirty="0"/>
              <a:t>The Marlene and Stewart </a:t>
            </a:r>
            <a:r>
              <a:rPr lang="en-US" sz="1000" dirty="0" err="1"/>
              <a:t>Greenebaum</a:t>
            </a:r>
            <a:r>
              <a:rPr lang="en-US" sz="1000" dirty="0"/>
              <a:t> Cancer Center, University of Maryland School of Medicine, Baltimore, MD, USA; </a:t>
            </a:r>
            <a:r>
              <a:rPr lang="en-US" sz="1000" baseline="30000" dirty="0" err="1"/>
              <a:t>8</a:t>
            </a:r>
            <a:r>
              <a:rPr lang="en-US" sz="1000" dirty="0" err="1"/>
              <a:t>Servei</a:t>
            </a:r>
            <a:r>
              <a:rPr lang="en-US" sz="1000" dirty="0"/>
              <a:t> </a:t>
            </a:r>
            <a:r>
              <a:rPr lang="en-US" sz="1000" dirty="0" err="1"/>
              <a:t>d’Hematologia</a:t>
            </a:r>
            <a:r>
              <a:rPr lang="en-US" sz="1000" dirty="0"/>
              <a:t> </a:t>
            </a:r>
            <a:r>
              <a:rPr lang="en-US" sz="1000" dirty="0" err="1"/>
              <a:t>Clínica</a:t>
            </a:r>
            <a:r>
              <a:rPr lang="en-US" sz="1000" dirty="0"/>
              <a:t>, </a:t>
            </a:r>
            <a:r>
              <a:rPr lang="en-US" sz="1000" dirty="0" err="1"/>
              <a:t>Institut</a:t>
            </a:r>
            <a:r>
              <a:rPr lang="en-US" sz="1000" dirty="0"/>
              <a:t> </a:t>
            </a:r>
            <a:r>
              <a:rPr lang="en-US" sz="1000" dirty="0" err="1"/>
              <a:t>Català</a:t>
            </a:r>
            <a:r>
              <a:rPr lang="en-US" sz="1000" dirty="0"/>
              <a:t> </a:t>
            </a:r>
            <a:r>
              <a:rPr lang="en-US" sz="1000" dirty="0" err="1"/>
              <a:t>d'Oncologia</a:t>
            </a:r>
            <a:r>
              <a:rPr lang="en-US" sz="1000" dirty="0"/>
              <a:t>-Hospitalet, </a:t>
            </a:r>
            <a:r>
              <a:rPr lang="en-US" sz="1000" dirty="0" err="1"/>
              <a:t>Institut</a:t>
            </a:r>
            <a:r>
              <a:rPr lang="en-US" sz="1000" dirty="0"/>
              <a:t> de </a:t>
            </a:r>
            <a:r>
              <a:rPr lang="en-US" sz="1000" dirty="0" err="1"/>
              <a:t>Recerca</a:t>
            </a:r>
            <a:r>
              <a:rPr lang="en-US" sz="1000" dirty="0"/>
              <a:t> </a:t>
            </a:r>
            <a:r>
              <a:rPr lang="en-US" sz="1000" dirty="0" err="1"/>
              <a:t>Biomèdica</a:t>
            </a:r>
            <a:r>
              <a:rPr lang="en-US" sz="1000" dirty="0"/>
              <a:t> de </a:t>
            </a:r>
            <a:r>
              <a:rPr lang="en-US" sz="1000" dirty="0" err="1"/>
              <a:t>Bellvitge</a:t>
            </a:r>
            <a:r>
              <a:rPr lang="en-US" sz="1000" dirty="0"/>
              <a:t> (</a:t>
            </a:r>
            <a:r>
              <a:rPr lang="en-US" sz="1000" dirty="0" err="1"/>
              <a:t>IDIBELL</a:t>
            </a:r>
            <a:r>
              <a:rPr lang="en-US" sz="1000" dirty="0"/>
              <a:t>), </a:t>
            </a:r>
            <a:r>
              <a:rPr lang="en-US" sz="1000" dirty="0" err="1"/>
              <a:t>Universitat</a:t>
            </a:r>
            <a:r>
              <a:rPr lang="en-US" sz="1000" dirty="0"/>
              <a:t> de Barcelona, Barcelona, Spain; </a:t>
            </a:r>
            <a:r>
              <a:rPr lang="en-US" sz="1000" baseline="30000" dirty="0"/>
              <a:t>9</a:t>
            </a:r>
            <a:r>
              <a:rPr lang="en-US" sz="1000" dirty="0"/>
              <a:t>Dana-Farber Cancer Institute, Boston, MA, USA; </a:t>
            </a:r>
            <a:r>
              <a:rPr lang="en-US" sz="1000" baseline="30000" dirty="0"/>
              <a:t>10</a:t>
            </a:r>
            <a:r>
              <a:rPr lang="en-US" sz="1000" dirty="0"/>
              <a:t>University of Iowa, Iowa City, IA, USA; </a:t>
            </a:r>
            <a:r>
              <a:rPr lang="en-US" sz="1000" baseline="30000" dirty="0"/>
              <a:t>11</a:t>
            </a:r>
            <a:r>
              <a:rPr lang="en-US" sz="1000" dirty="0"/>
              <a:t>University Medical Center Groningen, Groningen, The Netherlands; </a:t>
            </a:r>
            <a:r>
              <a:rPr lang="en-US" sz="1000" baseline="30000" dirty="0"/>
              <a:t>12</a:t>
            </a:r>
            <a:r>
              <a:rPr lang="en-US" sz="1000" dirty="0"/>
              <a:t>Banner MD Anderson Cancer Center, Gilbert, AZ, USA; </a:t>
            </a:r>
            <a:r>
              <a:rPr lang="en-US" sz="1000" baseline="30000" dirty="0"/>
              <a:t>13</a:t>
            </a:r>
            <a:r>
              <a:rPr lang="en-US" sz="1000" dirty="0"/>
              <a:t>Division of Hematology and Hematologic Oncology, Department of Medicine, Dalhousie University and QEII Health Sciences Center, Halifax, Nova Scotia, Canada; </a:t>
            </a:r>
            <a:r>
              <a:rPr lang="en-US" sz="1000" baseline="30000" dirty="0"/>
              <a:t>14</a:t>
            </a:r>
            <a:r>
              <a:rPr lang="en-US" sz="1000" dirty="0"/>
              <a:t>John </a:t>
            </a:r>
            <a:r>
              <a:rPr lang="en-US" sz="1000" dirty="0" err="1"/>
              <a:t>Theurer</a:t>
            </a:r>
            <a:r>
              <a:rPr lang="en-US" sz="1000" dirty="0"/>
              <a:t> Cancer Center, Hackensack, NJ, USA; </a:t>
            </a:r>
            <a:r>
              <a:rPr lang="en-US" sz="1000" baseline="30000" dirty="0"/>
              <a:t>15</a:t>
            </a:r>
            <a:r>
              <a:rPr lang="en-US" sz="1000" dirty="0"/>
              <a:t>Centre for Clinical Haematology, University Hospitals Birmingham NHS Foundation Trust, Birmingham, UK; </a:t>
            </a:r>
            <a:r>
              <a:rPr lang="en-US" sz="1000" baseline="30000" dirty="0"/>
              <a:t>16</a:t>
            </a:r>
            <a:r>
              <a:rPr lang="en-US" sz="1000" dirty="0"/>
              <a:t>Peter MacCallum Cancer Centre, Royal Melbourne Hospital and the University of Melbourne, Melbourne, Victoria, Australia; </a:t>
            </a:r>
            <a:r>
              <a:rPr lang="en-US" sz="1000" baseline="30000" dirty="0"/>
              <a:t>17</a:t>
            </a:r>
            <a:r>
              <a:rPr lang="en-US" sz="1000" dirty="0"/>
              <a:t>Kite, a Gilead Company, Santa Monica, CA, USA; and </a:t>
            </a:r>
            <a:r>
              <a:rPr lang="en-US" sz="1000" baseline="30000" dirty="0"/>
              <a:t>18</a:t>
            </a:r>
            <a:r>
              <a:rPr lang="en-US" sz="1000" dirty="0"/>
              <a:t>Moffitt Cancer Center, Tampa, FL, USA</a:t>
            </a:r>
          </a:p>
          <a:p>
            <a:endParaRPr lang="en-US" sz="1000" dirty="0"/>
          </a:p>
        </p:txBody>
      </p:sp>
    </p:spTree>
    <p:extLst>
      <p:ext uri="{BB962C8B-B14F-4D97-AF65-F5344CB8AC3E}">
        <p14:creationId xmlns:p14="http://schemas.microsoft.com/office/powerpoint/2010/main" val="1285227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0867F6-0248-AD8D-F146-1B4BDCAF0B9A}"/>
              </a:ext>
            </a:extLst>
          </p:cNvPr>
          <p:cNvSpPr>
            <a:spLocks noGrp="1"/>
          </p:cNvSpPr>
          <p:nvPr>
            <p:ph type="sldNum" sz="quarter" idx="11"/>
          </p:nvPr>
        </p:nvSpPr>
        <p:spPr/>
        <p:txBody>
          <a:bodyPr/>
          <a:lstStyle/>
          <a:p>
            <a:pPr>
              <a:defRPr/>
            </a:pPr>
            <a:fld id="{876D11F4-78B8-4BD0-8C58-DD5E7C415213}" type="slidenum">
              <a:rPr lang="en-US" smtClean="0"/>
              <a:pPr>
                <a:defRPr/>
              </a:pPr>
              <a:t>10</a:t>
            </a:fld>
            <a:endParaRPr lang="en-US" dirty="0"/>
          </a:p>
        </p:txBody>
      </p:sp>
      <p:sp>
        <p:nvSpPr>
          <p:cNvPr id="3" name="Title 2">
            <a:extLst>
              <a:ext uri="{FF2B5EF4-FFF2-40B4-BE49-F238E27FC236}">
                <a16:creationId xmlns:a16="http://schemas.microsoft.com/office/drawing/2014/main" id="{BF2962BC-EB0E-8434-3097-B655D5ED4FA8}"/>
              </a:ext>
            </a:extLst>
          </p:cNvPr>
          <p:cNvSpPr>
            <a:spLocks noGrp="1"/>
          </p:cNvSpPr>
          <p:nvPr>
            <p:ph type="title"/>
          </p:nvPr>
        </p:nvSpPr>
        <p:spPr/>
        <p:txBody>
          <a:bodyPr tIns="91440"/>
          <a:lstStyle/>
          <a:p>
            <a:r>
              <a:rPr lang="en-US" dirty="0"/>
              <a:t>Hierarchical Statistical Testing of Endpoints in ZUMA‐7: EFS </a:t>
            </a:r>
            <a:r>
              <a:rPr lang="en-US" dirty="0">
                <a:sym typeface="Wingdings" panose="05000000000000000000" pitchFamily="2" charset="2"/>
              </a:rPr>
              <a:t></a:t>
            </a:r>
            <a:r>
              <a:rPr lang="en-US" dirty="0"/>
              <a:t> ORR </a:t>
            </a:r>
            <a:r>
              <a:rPr lang="en-US" dirty="0">
                <a:sym typeface="Wingdings" panose="05000000000000000000" pitchFamily="2" charset="2"/>
              </a:rPr>
              <a:t> </a:t>
            </a:r>
            <a:r>
              <a:rPr lang="en-US" dirty="0"/>
              <a:t>OS</a:t>
            </a:r>
          </a:p>
        </p:txBody>
      </p:sp>
      <p:sp>
        <p:nvSpPr>
          <p:cNvPr id="4" name="Footer Placeholder 3">
            <a:extLst>
              <a:ext uri="{FF2B5EF4-FFF2-40B4-BE49-F238E27FC236}">
                <a16:creationId xmlns:a16="http://schemas.microsoft.com/office/drawing/2014/main" id="{3AC64029-8549-EDF6-370C-FF5CD279091E}"/>
              </a:ext>
            </a:extLst>
          </p:cNvPr>
          <p:cNvSpPr>
            <a:spLocks noGrp="1"/>
          </p:cNvSpPr>
          <p:nvPr>
            <p:ph type="ftr" sz="quarter" idx="12"/>
          </p:nvPr>
        </p:nvSpPr>
        <p:spPr>
          <a:xfrm>
            <a:off x="0" y="4282436"/>
            <a:ext cx="9144000" cy="669414"/>
          </a:xfrm>
        </p:spPr>
        <p:txBody>
          <a:bodyPr/>
          <a:lstStyle/>
          <a:p>
            <a:pPr>
              <a:defRPr/>
            </a:pPr>
            <a:r>
              <a:rPr lang="en-US" dirty="0"/>
              <a:t>Although a futility analysis was conducted, the positive efficacy results were not announced, and the study was not stopped early to ensure that the primary analysis results were mature and not biased. All testing was performed at the 1-sided 2.5% level. Analyses were event-driven and occurred when the required number of events were observed regardless of anticipated timing.</a:t>
            </a:r>
          </a:p>
          <a:p>
            <a:pPr>
              <a:defRPr/>
            </a:pPr>
            <a:r>
              <a:rPr lang="en-US" baseline="30000" dirty="0"/>
              <a:t>a</a:t>
            </a:r>
            <a:r>
              <a:rPr lang="en-US" dirty="0"/>
              <a:t> Prespecified OS primary (final) analysis was to be conducted 5 years after first patient was randomized or after approximately 210 deaths, whichever occurred first.</a:t>
            </a:r>
          </a:p>
          <a:p>
            <a:pPr>
              <a:defRPr/>
            </a:pPr>
            <a:r>
              <a:rPr lang="en-US" dirty="0"/>
              <a:t>Locke FL, et al. </a:t>
            </a:r>
            <a:r>
              <a:rPr lang="en-US" i="1" dirty="0"/>
              <a:t>N </a:t>
            </a:r>
            <a:r>
              <a:rPr lang="en-US" i="1" dirty="0" err="1"/>
              <a:t>Engl</a:t>
            </a:r>
            <a:r>
              <a:rPr lang="en-US" i="1" dirty="0"/>
              <a:t> J Med. </a:t>
            </a:r>
            <a:r>
              <a:rPr lang="en-US" dirty="0"/>
              <a:t>2022;386:640-654.</a:t>
            </a:r>
          </a:p>
          <a:p>
            <a:pPr>
              <a:defRPr/>
            </a:pPr>
            <a:r>
              <a:rPr lang="en-US" dirty="0"/>
              <a:t>Axi-</a:t>
            </a:r>
            <a:r>
              <a:rPr lang="en-US" dirty="0" err="1"/>
              <a:t>cel</a:t>
            </a:r>
            <a:r>
              <a:rPr lang="en-US" dirty="0"/>
              <a:t>, </a:t>
            </a:r>
            <a:r>
              <a:rPr lang="en-US" dirty="0" err="1"/>
              <a:t>axicabtagene</a:t>
            </a:r>
            <a:r>
              <a:rPr lang="en-US" dirty="0"/>
              <a:t> </a:t>
            </a:r>
            <a:r>
              <a:rPr lang="en-US" dirty="0" err="1"/>
              <a:t>ciloleucel</a:t>
            </a:r>
            <a:r>
              <a:rPr lang="en-US" dirty="0"/>
              <a:t>; EFS, event-free survival; HR, hazard ratio; ORR, objective response rate; OS, overall survival; SOC, standard of care.</a:t>
            </a:r>
          </a:p>
        </p:txBody>
      </p:sp>
      <p:sp>
        <p:nvSpPr>
          <p:cNvPr id="8" name="Right Arrow 35">
            <a:extLst>
              <a:ext uri="{FF2B5EF4-FFF2-40B4-BE49-F238E27FC236}">
                <a16:creationId xmlns:a16="http://schemas.microsoft.com/office/drawing/2014/main" id="{F3154448-CC56-9506-FF32-F5973FBEA707}"/>
              </a:ext>
            </a:extLst>
          </p:cNvPr>
          <p:cNvSpPr/>
          <p:nvPr/>
        </p:nvSpPr>
        <p:spPr>
          <a:xfrm>
            <a:off x="177800" y="1677671"/>
            <a:ext cx="7252076" cy="457200"/>
          </a:xfrm>
          <a:prstGeom prst="rightArrow">
            <a:avLst>
              <a:gd name="adj1" fmla="val 37537"/>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endParaRPr>
          </a:p>
        </p:txBody>
      </p:sp>
      <p:sp>
        <p:nvSpPr>
          <p:cNvPr id="24" name="TextBox 23">
            <a:extLst>
              <a:ext uri="{FF2B5EF4-FFF2-40B4-BE49-F238E27FC236}">
                <a16:creationId xmlns:a16="http://schemas.microsoft.com/office/drawing/2014/main" id="{7E47931F-2480-C7B1-62A1-85BB74110915}"/>
              </a:ext>
            </a:extLst>
          </p:cNvPr>
          <p:cNvSpPr txBox="1"/>
          <p:nvPr/>
        </p:nvSpPr>
        <p:spPr>
          <a:xfrm>
            <a:off x="6820720" y="2296341"/>
            <a:ext cx="1660764" cy="738664"/>
          </a:xfrm>
          <a:prstGeom prst="rect">
            <a:avLst/>
          </a:prstGeom>
          <a:noFill/>
          <a:ln w="28575">
            <a:noFill/>
          </a:ln>
        </p:spPr>
        <p:txBody>
          <a:bodyPr wrap="square" rtlCol="0">
            <a:spAutoFit/>
          </a:bodyPr>
          <a:lstStyle/>
          <a:p>
            <a:pPr algn="ctr"/>
            <a:r>
              <a:rPr lang="en-US" sz="1400" b="1" dirty="0">
                <a:solidFill>
                  <a:schemeClr val="bg1">
                    <a:lumMod val="50000"/>
                  </a:schemeClr>
                </a:solidFill>
              </a:rPr>
              <a:t>Prespecified</a:t>
            </a:r>
          </a:p>
          <a:p>
            <a:pPr algn="ctr"/>
            <a:r>
              <a:rPr lang="en-US" sz="1400" b="1" dirty="0">
                <a:solidFill>
                  <a:schemeClr val="bg1">
                    <a:lumMod val="50000"/>
                  </a:schemeClr>
                </a:solidFill>
              </a:rPr>
              <a:t>Intent-to-Treat OS Primary Analysis</a:t>
            </a:r>
            <a:endParaRPr lang="en-US" sz="1400" b="1" baseline="30000" dirty="0">
              <a:solidFill>
                <a:schemeClr val="bg1">
                  <a:lumMod val="50000"/>
                </a:schemeClr>
              </a:solidFill>
            </a:endParaRPr>
          </a:p>
        </p:txBody>
      </p:sp>
      <p:sp>
        <p:nvSpPr>
          <p:cNvPr id="32" name="TextBox 31">
            <a:extLst>
              <a:ext uri="{FF2B5EF4-FFF2-40B4-BE49-F238E27FC236}">
                <a16:creationId xmlns:a16="http://schemas.microsoft.com/office/drawing/2014/main" id="{EB997F3F-13BD-C48E-9C36-F39BE31B9438}"/>
              </a:ext>
            </a:extLst>
          </p:cNvPr>
          <p:cNvSpPr txBox="1"/>
          <p:nvPr/>
        </p:nvSpPr>
        <p:spPr>
          <a:xfrm>
            <a:off x="27346" y="1394483"/>
            <a:ext cx="1096775" cy="307777"/>
          </a:xfrm>
          <a:prstGeom prst="rect">
            <a:avLst/>
          </a:prstGeom>
          <a:noFill/>
        </p:spPr>
        <p:txBody>
          <a:bodyPr wrap="none" rtlCol="0">
            <a:spAutoFit/>
          </a:bodyPr>
          <a:lstStyle/>
          <a:p>
            <a:pPr algn="ctr"/>
            <a:r>
              <a:rPr lang="en-US" sz="1400" dirty="0">
                <a:solidFill>
                  <a:schemeClr val="bg1">
                    <a:lumMod val="50000"/>
                  </a:schemeClr>
                </a:solidFill>
              </a:rPr>
              <a:t>Jan 25, 2018</a:t>
            </a:r>
          </a:p>
        </p:txBody>
      </p:sp>
      <p:sp>
        <p:nvSpPr>
          <p:cNvPr id="34" name="Oval 33">
            <a:extLst>
              <a:ext uri="{FF2B5EF4-FFF2-40B4-BE49-F238E27FC236}">
                <a16:creationId xmlns:a16="http://schemas.microsoft.com/office/drawing/2014/main" id="{C0F22FE2-4520-13DC-13AD-F76C7AC79462}"/>
              </a:ext>
            </a:extLst>
          </p:cNvPr>
          <p:cNvSpPr>
            <a:spLocks/>
          </p:cNvSpPr>
          <p:nvPr/>
        </p:nvSpPr>
        <p:spPr>
          <a:xfrm>
            <a:off x="402404" y="1750823"/>
            <a:ext cx="310896" cy="310896"/>
          </a:xfrm>
          <a:prstGeom prst="ellipse">
            <a:avLst/>
          </a:prstGeom>
          <a:solidFill>
            <a:srgbClr val="92D050"/>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7856A03-30CA-F35A-38F1-44030A2B61AF}"/>
              </a:ext>
            </a:extLst>
          </p:cNvPr>
          <p:cNvSpPr txBox="1"/>
          <p:nvPr/>
        </p:nvSpPr>
        <p:spPr>
          <a:xfrm>
            <a:off x="1582148" y="1394483"/>
            <a:ext cx="1021433" cy="307777"/>
          </a:xfrm>
          <a:prstGeom prst="rect">
            <a:avLst/>
          </a:prstGeom>
          <a:noFill/>
        </p:spPr>
        <p:txBody>
          <a:bodyPr wrap="none" rtlCol="0">
            <a:spAutoFit/>
          </a:bodyPr>
          <a:lstStyle/>
          <a:p>
            <a:pPr algn="ctr"/>
            <a:r>
              <a:rPr lang="en-US" sz="1400" dirty="0">
                <a:solidFill>
                  <a:schemeClr val="bg1">
                    <a:lumMod val="50000"/>
                  </a:schemeClr>
                </a:solidFill>
              </a:rPr>
              <a:t>Oct 4, 2019</a:t>
            </a:r>
          </a:p>
        </p:txBody>
      </p:sp>
      <p:sp>
        <p:nvSpPr>
          <p:cNvPr id="36" name="Oval 35">
            <a:extLst>
              <a:ext uri="{FF2B5EF4-FFF2-40B4-BE49-F238E27FC236}">
                <a16:creationId xmlns:a16="http://schemas.microsoft.com/office/drawing/2014/main" id="{EE19C9A7-6901-4511-FF8C-C5D7F65CE33E}"/>
              </a:ext>
            </a:extLst>
          </p:cNvPr>
          <p:cNvSpPr>
            <a:spLocks/>
          </p:cNvSpPr>
          <p:nvPr/>
        </p:nvSpPr>
        <p:spPr>
          <a:xfrm>
            <a:off x="1919536" y="1750823"/>
            <a:ext cx="310896" cy="310896"/>
          </a:xfrm>
          <a:prstGeom prst="ellipse">
            <a:avLst/>
          </a:prstGeom>
          <a:solidFill>
            <a:srgbClr val="92D050"/>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7B575E06-9122-2C0A-C8A7-F5BA08F0EE69}"/>
              </a:ext>
            </a:extLst>
          </p:cNvPr>
          <p:cNvSpPr txBox="1"/>
          <p:nvPr/>
        </p:nvSpPr>
        <p:spPr>
          <a:xfrm>
            <a:off x="821069" y="912859"/>
            <a:ext cx="1009572" cy="307777"/>
          </a:xfrm>
          <a:prstGeom prst="rect">
            <a:avLst/>
          </a:prstGeom>
          <a:noFill/>
        </p:spPr>
        <p:txBody>
          <a:bodyPr wrap="none" rtlCol="0">
            <a:spAutoFit/>
          </a:bodyPr>
          <a:lstStyle/>
          <a:p>
            <a:pPr algn="ctr"/>
            <a:r>
              <a:rPr lang="en-US" sz="1400" b="1" dirty="0">
                <a:solidFill>
                  <a:schemeClr val="bg1">
                    <a:lumMod val="50000"/>
                  </a:schemeClr>
                </a:solidFill>
              </a:rPr>
              <a:t>Enrollment</a:t>
            </a:r>
          </a:p>
        </p:txBody>
      </p:sp>
      <p:cxnSp>
        <p:nvCxnSpPr>
          <p:cNvPr id="38" name="Connector: Elbow 23">
            <a:extLst>
              <a:ext uri="{FF2B5EF4-FFF2-40B4-BE49-F238E27FC236}">
                <a16:creationId xmlns:a16="http://schemas.microsoft.com/office/drawing/2014/main" id="{66AC5478-74F8-1650-3C33-43BFD5A1EDC1}"/>
              </a:ext>
            </a:extLst>
          </p:cNvPr>
          <p:cNvCxnSpPr>
            <a:stCxn id="32" idx="0"/>
            <a:endCxn id="37" idx="1"/>
          </p:cNvCxnSpPr>
          <p:nvPr/>
        </p:nvCxnSpPr>
        <p:spPr>
          <a:xfrm rot="5400000" flipH="1" flipV="1">
            <a:off x="534534" y="1107949"/>
            <a:ext cx="327735" cy="245335"/>
          </a:xfrm>
          <a:prstGeom prst="bentConnector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or: Elbow 25">
            <a:extLst>
              <a:ext uri="{FF2B5EF4-FFF2-40B4-BE49-F238E27FC236}">
                <a16:creationId xmlns:a16="http://schemas.microsoft.com/office/drawing/2014/main" id="{1EEDCDA4-7D52-2209-118E-F45F1DD554C5}"/>
              </a:ext>
            </a:extLst>
          </p:cNvPr>
          <p:cNvCxnSpPr>
            <a:stCxn id="35" idx="0"/>
            <a:endCxn id="37" idx="3"/>
          </p:cNvCxnSpPr>
          <p:nvPr/>
        </p:nvCxnSpPr>
        <p:spPr>
          <a:xfrm rot="16200000" flipV="1">
            <a:off x="1797886" y="1099504"/>
            <a:ext cx="327735" cy="262224"/>
          </a:xfrm>
          <a:prstGeom prst="bentConnector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8EDDB12-214C-BF4F-2FD5-22587A1CFD57}"/>
              </a:ext>
            </a:extLst>
          </p:cNvPr>
          <p:cNvSpPr txBox="1"/>
          <p:nvPr/>
        </p:nvSpPr>
        <p:spPr>
          <a:xfrm>
            <a:off x="4006098" y="1151881"/>
            <a:ext cx="1177959" cy="523220"/>
          </a:xfrm>
          <a:prstGeom prst="rect">
            <a:avLst/>
          </a:prstGeom>
          <a:noFill/>
        </p:spPr>
        <p:txBody>
          <a:bodyPr wrap="square" rtlCol="0">
            <a:spAutoFit/>
          </a:bodyPr>
          <a:lstStyle/>
          <a:p>
            <a:pPr algn="ctr"/>
            <a:r>
              <a:rPr lang="en-US" sz="1400" dirty="0"/>
              <a:t>Data Cutoff: Mar 18, 2021</a:t>
            </a:r>
          </a:p>
        </p:txBody>
      </p:sp>
      <p:sp>
        <p:nvSpPr>
          <p:cNvPr id="41" name="TextBox 40">
            <a:extLst>
              <a:ext uri="{FF2B5EF4-FFF2-40B4-BE49-F238E27FC236}">
                <a16:creationId xmlns:a16="http://schemas.microsoft.com/office/drawing/2014/main" id="{AFEF7303-AA0C-8B3E-39AB-292B364C1605}"/>
              </a:ext>
            </a:extLst>
          </p:cNvPr>
          <p:cNvSpPr txBox="1"/>
          <p:nvPr/>
        </p:nvSpPr>
        <p:spPr>
          <a:xfrm>
            <a:off x="3194439" y="805705"/>
            <a:ext cx="2807372" cy="461665"/>
          </a:xfrm>
          <a:prstGeom prst="rect">
            <a:avLst/>
          </a:prstGeom>
          <a:noFill/>
        </p:spPr>
        <p:txBody>
          <a:bodyPr wrap="none" rtlCol="0">
            <a:spAutoFit/>
          </a:bodyPr>
          <a:lstStyle/>
          <a:p>
            <a:pPr algn="ctr"/>
            <a:r>
              <a:rPr lang="en-US" sz="2400" b="1" dirty="0">
                <a:solidFill>
                  <a:schemeClr val="tx2"/>
                </a:solidFill>
              </a:rPr>
              <a:t>EFS Primary Analysis</a:t>
            </a:r>
            <a:endParaRPr lang="en-US" sz="2400" b="1" baseline="30000" dirty="0">
              <a:solidFill>
                <a:schemeClr val="tx2"/>
              </a:solidFill>
            </a:endParaRPr>
          </a:p>
        </p:txBody>
      </p:sp>
      <p:sp>
        <p:nvSpPr>
          <p:cNvPr id="42" name="Oval 41">
            <a:extLst>
              <a:ext uri="{FF2B5EF4-FFF2-40B4-BE49-F238E27FC236}">
                <a16:creationId xmlns:a16="http://schemas.microsoft.com/office/drawing/2014/main" id="{F3B9C21F-AD1E-4921-99A3-804462AE36E4}"/>
              </a:ext>
            </a:extLst>
          </p:cNvPr>
          <p:cNvSpPr/>
          <p:nvPr/>
        </p:nvSpPr>
        <p:spPr>
          <a:xfrm>
            <a:off x="4369525" y="1677671"/>
            <a:ext cx="457200" cy="457200"/>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00EAD22-E969-5037-2893-73A4A6D2DD5F}"/>
              </a:ext>
            </a:extLst>
          </p:cNvPr>
          <p:cNvSpPr txBox="1"/>
          <p:nvPr/>
        </p:nvSpPr>
        <p:spPr>
          <a:xfrm>
            <a:off x="6682279" y="867260"/>
            <a:ext cx="1952394" cy="338554"/>
          </a:xfrm>
          <a:prstGeom prst="rect">
            <a:avLst/>
          </a:prstGeom>
          <a:noFill/>
        </p:spPr>
        <p:txBody>
          <a:bodyPr wrap="none" rtlCol="0">
            <a:spAutoFit/>
          </a:bodyPr>
          <a:lstStyle/>
          <a:p>
            <a:pPr algn="ctr"/>
            <a:r>
              <a:rPr lang="en-US" sz="1600" b="1" dirty="0">
                <a:solidFill>
                  <a:schemeClr val="bg1">
                    <a:lumMod val="50000"/>
                  </a:schemeClr>
                </a:solidFill>
              </a:rPr>
              <a:t>OS Primary Analysis</a:t>
            </a:r>
            <a:endParaRPr lang="en-US" sz="1600" b="1" baseline="30000" dirty="0">
              <a:solidFill>
                <a:schemeClr val="bg1">
                  <a:lumMod val="50000"/>
                </a:schemeClr>
              </a:solidFill>
            </a:endParaRPr>
          </a:p>
        </p:txBody>
      </p:sp>
      <p:sp>
        <p:nvSpPr>
          <p:cNvPr id="44" name="Oval 43">
            <a:extLst>
              <a:ext uri="{FF2B5EF4-FFF2-40B4-BE49-F238E27FC236}">
                <a16:creationId xmlns:a16="http://schemas.microsoft.com/office/drawing/2014/main" id="{CCBAF04E-D9D0-9B2E-B97E-04EAFFFFDD11}"/>
              </a:ext>
            </a:extLst>
          </p:cNvPr>
          <p:cNvSpPr/>
          <p:nvPr/>
        </p:nvSpPr>
        <p:spPr>
          <a:xfrm>
            <a:off x="7497421" y="1750823"/>
            <a:ext cx="310896" cy="310896"/>
          </a:xfrm>
          <a:prstGeom prst="ellipse">
            <a:avLst/>
          </a:prstGeom>
          <a:solidFill>
            <a:schemeClr val="accent1"/>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499EA48A-42BA-16AB-AFC4-F212EBBCAB3A}"/>
              </a:ext>
            </a:extLst>
          </p:cNvPr>
          <p:cNvCxnSpPr>
            <a:cxnSpLocks/>
          </p:cNvCxnSpPr>
          <p:nvPr/>
        </p:nvCxnSpPr>
        <p:spPr>
          <a:xfrm>
            <a:off x="7652869" y="2060983"/>
            <a:ext cx="0" cy="23462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543B204-53B1-CF89-7AB2-48DDCB5D849D}"/>
              </a:ext>
            </a:extLst>
          </p:cNvPr>
          <p:cNvSpPr txBox="1"/>
          <p:nvPr/>
        </p:nvSpPr>
        <p:spPr>
          <a:xfrm>
            <a:off x="3725935" y="2296341"/>
            <a:ext cx="1732153" cy="307777"/>
          </a:xfrm>
          <a:prstGeom prst="rect">
            <a:avLst/>
          </a:prstGeom>
          <a:noFill/>
        </p:spPr>
        <p:txBody>
          <a:bodyPr wrap="square" rtlCol="0">
            <a:spAutoFit/>
          </a:bodyPr>
          <a:lstStyle/>
          <a:p>
            <a:pPr algn="ctr"/>
            <a:r>
              <a:rPr lang="en-US" sz="1400" b="1" dirty="0"/>
              <a:t>EFS Primary Analysis</a:t>
            </a:r>
          </a:p>
        </p:txBody>
      </p:sp>
      <p:sp>
        <p:nvSpPr>
          <p:cNvPr id="47" name="TextBox 46">
            <a:extLst>
              <a:ext uri="{FF2B5EF4-FFF2-40B4-BE49-F238E27FC236}">
                <a16:creationId xmlns:a16="http://schemas.microsoft.com/office/drawing/2014/main" id="{B9CF236C-F40E-35B9-5A47-7C62C8037BD2}"/>
              </a:ext>
            </a:extLst>
          </p:cNvPr>
          <p:cNvSpPr txBox="1"/>
          <p:nvPr/>
        </p:nvSpPr>
        <p:spPr>
          <a:xfrm>
            <a:off x="3692718" y="3044266"/>
            <a:ext cx="1804717" cy="307777"/>
          </a:xfrm>
          <a:prstGeom prst="rect">
            <a:avLst/>
          </a:prstGeom>
          <a:noFill/>
        </p:spPr>
        <p:txBody>
          <a:bodyPr wrap="square" rtlCol="0">
            <a:spAutoFit/>
          </a:bodyPr>
          <a:lstStyle/>
          <a:p>
            <a:pPr algn="ctr"/>
            <a:r>
              <a:rPr lang="en-US" sz="1400" b="1" dirty="0"/>
              <a:t>ORR Primary Analysis</a:t>
            </a:r>
          </a:p>
        </p:txBody>
      </p:sp>
      <p:sp>
        <p:nvSpPr>
          <p:cNvPr id="48" name="TextBox 47">
            <a:extLst>
              <a:ext uri="{FF2B5EF4-FFF2-40B4-BE49-F238E27FC236}">
                <a16:creationId xmlns:a16="http://schemas.microsoft.com/office/drawing/2014/main" id="{DA43A5A2-C391-FAD2-D5CA-36133F9E830F}"/>
              </a:ext>
            </a:extLst>
          </p:cNvPr>
          <p:cNvSpPr txBox="1"/>
          <p:nvPr/>
        </p:nvSpPr>
        <p:spPr>
          <a:xfrm>
            <a:off x="3702963" y="3792192"/>
            <a:ext cx="1801368" cy="310896"/>
          </a:xfrm>
          <a:prstGeom prst="rect">
            <a:avLst/>
          </a:prstGeom>
          <a:noFill/>
        </p:spPr>
        <p:txBody>
          <a:bodyPr wrap="square" rtlCol="0">
            <a:spAutoFit/>
          </a:bodyPr>
          <a:lstStyle/>
          <a:p>
            <a:pPr algn="ctr"/>
            <a:r>
              <a:rPr lang="en-US" sz="1400" b="1" dirty="0"/>
              <a:t>OS Interim Analysis</a:t>
            </a:r>
          </a:p>
        </p:txBody>
      </p:sp>
      <p:cxnSp>
        <p:nvCxnSpPr>
          <p:cNvPr id="49" name="Straight Arrow Connector 48">
            <a:extLst>
              <a:ext uri="{FF2B5EF4-FFF2-40B4-BE49-F238E27FC236}">
                <a16:creationId xmlns:a16="http://schemas.microsoft.com/office/drawing/2014/main" id="{0E9519D6-428A-B6A3-75E4-DF77E516CB4A}"/>
              </a:ext>
            </a:extLst>
          </p:cNvPr>
          <p:cNvCxnSpPr>
            <a:cxnSpLocks/>
          </p:cNvCxnSpPr>
          <p:nvPr/>
        </p:nvCxnSpPr>
        <p:spPr>
          <a:xfrm rot="5400000">
            <a:off x="4480777" y="2824192"/>
            <a:ext cx="2286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99EF6B2-A296-AF68-E41A-C48C01EA45A0}"/>
              </a:ext>
            </a:extLst>
          </p:cNvPr>
          <p:cNvCxnSpPr>
            <a:cxnSpLocks/>
          </p:cNvCxnSpPr>
          <p:nvPr/>
        </p:nvCxnSpPr>
        <p:spPr>
          <a:xfrm rot="5400000">
            <a:off x="4480777" y="3572117"/>
            <a:ext cx="2286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91F73A6-879E-6F8E-929E-DEF7EAA407B5}"/>
              </a:ext>
            </a:extLst>
          </p:cNvPr>
          <p:cNvCxnSpPr>
            <a:cxnSpLocks/>
          </p:cNvCxnSpPr>
          <p:nvPr/>
        </p:nvCxnSpPr>
        <p:spPr>
          <a:xfrm>
            <a:off x="4592011" y="2144411"/>
            <a:ext cx="0" cy="1614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2EFF9BEB-03DB-9D58-13A1-C997833B8B89}"/>
              </a:ext>
            </a:extLst>
          </p:cNvPr>
          <p:cNvSpPr/>
          <p:nvPr/>
        </p:nvSpPr>
        <p:spPr>
          <a:xfrm>
            <a:off x="0" y="778908"/>
            <a:ext cx="9144000" cy="349605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E6FDF4AF-B2F3-F9DF-15BC-DCDECFE0F893}"/>
              </a:ext>
            </a:extLst>
          </p:cNvPr>
          <p:cNvPicPr>
            <a:picLocks noChangeAspect="1"/>
          </p:cNvPicPr>
          <p:nvPr/>
        </p:nvPicPr>
        <p:blipFill rotWithShape="1">
          <a:blip r:embed="rId3"/>
          <a:srcRect l="748" t="1878" r="961" b="2773"/>
          <a:stretch/>
        </p:blipFill>
        <p:spPr>
          <a:xfrm>
            <a:off x="1927200" y="1257440"/>
            <a:ext cx="5352893" cy="3017520"/>
          </a:xfrm>
          <a:prstGeom prst="rect">
            <a:avLst/>
          </a:prstGeom>
          <a:solidFill>
            <a:schemeClr val="bg1"/>
          </a:solidFill>
          <a:ln w="38100">
            <a:solidFill>
              <a:schemeClr val="tx2"/>
            </a:solidFill>
          </a:ln>
        </p:spPr>
      </p:pic>
    </p:spTree>
    <p:extLst>
      <p:ext uri="{BB962C8B-B14F-4D97-AF65-F5344CB8AC3E}">
        <p14:creationId xmlns:p14="http://schemas.microsoft.com/office/powerpoint/2010/main" val="3388749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0867F6-0248-AD8D-F146-1B4BDCAF0B9A}"/>
              </a:ext>
            </a:extLst>
          </p:cNvPr>
          <p:cNvSpPr>
            <a:spLocks noGrp="1"/>
          </p:cNvSpPr>
          <p:nvPr>
            <p:ph type="sldNum" sz="quarter" idx="11"/>
          </p:nvPr>
        </p:nvSpPr>
        <p:spPr/>
        <p:txBody>
          <a:bodyPr/>
          <a:lstStyle/>
          <a:p>
            <a:pPr>
              <a:defRPr/>
            </a:pPr>
            <a:fld id="{876D11F4-78B8-4BD0-8C58-DD5E7C415213}" type="slidenum">
              <a:rPr lang="en-US" smtClean="0"/>
              <a:pPr>
                <a:defRPr/>
              </a:pPr>
              <a:t>11</a:t>
            </a:fld>
            <a:endParaRPr lang="en-US" dirty="0"/>
          </a:p>
        </p:txBody>
      </p:sp>
      <p:sp>
        <p:nvSpPr>
          <p:cNvPr id="3" name="Title 2">
            <a:extLst>
              <a:ext uri="{FF2B5EF4-FFF2-40B4-BE49-F238E27FC236}">
                <a16:creationId xmlns:a16="http://schemas.microsoft.com/office/drawing/2014/main" id="{BF2962BC-EB0E-8434-3097-B655D5ED4FA8}"/>
              </a:ext>
            </a:extLst>
          </p:cNvPr>
          <p:cNvSpPr>
            <a:spLocks noGrp="1"/>
          </p:cNvSpPr>
          <p:nvPr>
            <p:ph type="title"/>
          </p:nvPr>
        </p:nvSpPr>
        <p:spPr/>
        <p:txBody>
          <a:bodyPr tIns="91440"/>
          <a:lstStyle/>
          <a:p>
            <a:r>
              <a:rPr lang="en-US" dirty="0"/>
              <a:t>Hierarchical Statistical Testing of Endpoints in ZUMA‐7: EFS </a:t>
            </a:r>
            <a:r>
              <a:rPr lang="en-US" dirty="0">
                <a:sym typeface="Wingdings" panose="05000000000000000000" pitchFamily="2" charset="2"/>
              </a:rPr>
              <a:t></a:t>
            </a:r>
            <a:r>
              <a:rPr lang="en-US" dirty="0"/>
              <a:t> ORR </a:t>
            </a:r>
            <a:r>
              <a:rPr lang="en-US" dirty="0">
                <a:sym typeface="Wingdings" panose="05000000000000000000" pitchFamily="2" charset="2"/>
              </a:rPr>
              <a:t> </a:t>
            </a:r>
            <a:r>
              <a:rPr lang="en-US" dirty="0"/>
              <a:t>OS</a:t>
            </a:r>
          </a:p>
        </p:txBody>
      </p:sp>
      <p:sp>
        <p:nvSpPr>
          <p:cNvPr id="4" name="Footer Placeholder 3">
            <a:extLst>
              <a:ext uri="{FF2B5EF4-FFF2-40B4-BE49-F238E27FC236}">
                <a16:creationId xmlns:a16="http://schemas.microsoft.com/office/drawing/2014/main" id="{3AC64029-8549-EDF6-370C-FF5CD279091E}"/>
              </a:ext>
            </a:extLst>
          </p:cNvPr>
          <p:cNvSpPr>
            <a:spLocks noGrp="1"/>
          </p:cNvSpPr>
          <p:nvPr>
            <p:ph type="ftr" sz="quarter" idx="12"/>
          </p:nvPr>
        </p:nvSpPr>
        <p:spPr>
          <a:xfrm>
            <a:off x="0" y="4282436"/>
            <a:ext cx="9144000" cy="669414"/>
          </a:xfrm>
        </p:spPr>
        <p:txBody>
          <a:bodyPr/>
          <a:lstStyle/>
          <a:p>
            <a:pPr>
              <a:defRPr/>
            </a:pPr>
            <a:r>
              <a:rPr lang="en-US" dirty="0"/>
              <a:t>Although a futility analysis was conducted, the positive efficacy results were not announced, and the study was not stopped early to ensure that the primary analysis results were mature and not biased. All testing was performed at the 1-sided 2.5% level. Analyses were event-driven and occurred when the required number of events were observed regardless of anticipated timing.</a:t>
            </a:r>
          </a:p>
          <a:p>
            <a:pPr>
              <a:defRPr/>
            </a:pPr>
            <a:r>
              <a:rPr lang="en-US" baseline="30000" dirty="0"/>
              <a:t>a</a:t>
            </a:r>
            <a:r>
              <a:rPr lang="en-US" dirty="0"/>
              <a:t> Prespecified OS primary (final) analysis was to be conducted 5 years after first patient was randomized or after approximately 210 deaths, whichever occurred first.</a:t>
            </a:r>
          </a:p>
          <a:p>
            <a:pPr>
              <a:defRPr/>
            </a:pPr>
            <a:r>
              <a:rPr lang="en-US" dirty="0"/>
              <a:t>Locke FL, et al. </a:t>
            </a:r>
            <a:r>
              <a:rPr lang="en-US" i="1" dirty="0"/>
              <a:t>N </a:t>
            </a:r>
            <a:r>
              <a:rPr lang="en-US" i="1" dirty="0" err="1"/>
              <a:t>Engl</a:t>
            </a:r>
            <a:r>
              <a:rPr lang="en-US" i="1" dirty="0"/>
              <a:t> J Med. </a:t>
            </a:r>
            <a:r>
              <a:rPr lang="en-US" dirty="0"/>
              <a:t>2022;386:640-654.</a:t>
            </a:r>
          </a:p>
          <a:p>
            <a:pPr>
              <a:defRPr/>
            </a:pPr>
            <a:r>
              <a:rPr lang="en-US" dirty="0"/>
              <a:t>EFS, event-free survival; ORR, objective response rate; OS, overall survival.</a:t>
            </a:r>
          </a:p>
        </p:txBody>
      </p:sp>
      <p:sp>
        <p:nvSpPr>
          <p:cNvPr id="6" name="Right Arrow 35">
            <a:extLst>
              <a:ext uri="{FF2B5EF4-FFF2-40B4-BE49-F238E27FC236}">
                <a16:creationId xmlns:a16="http://schemas.microsoft.com/office/drawing/2014/main" id="{BA09B071-7BBE-0016-CFAC-7B6850499D05}"/>
              </a:ext>
            </a:extLst>
          </p:cNvPr>
          <p:cNvSpPr/>
          <p:nvPr/>
        </p:nvSpPr>
        <p:spPr>
          <a:xfrm>
            <a:off x="177800" y="1677671"/>
            <a:ext cx="7252076" cy="457200"/>
          </a:xfrm>
          <a:prstGeom prst="rightArrow">
            <a:avLst>
              <a:gd name="adj1" fmla="val 37537"/>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endParaRPr>
          </a:p>
        </p:txBody>
      </p:sp>
      <p:sp>
        <p:nvSpPr>
          <p:cNvPr id="12" name="TextBox 11">
            <a:extLst>
              <a:ext uri="{FF2B5EF4-FFF2-40B4-BE49-F238E27FC236}">
                <a16:creationId xmlns:a16="http://schemas.microsoft.com/office/drawing/2014/main" id="{DB6EB12A-F270-F344-1010-46C373CE49AA}"/>
              </a:ext>
            </a:extLst>
          </p:cNvPr>
          <p:cNvSpPr txBox="1"/>
          <p:nvPr/>
        </p:nvSpPr>
        <p:spPr>
          <a:xfrm>
            <a:off x="4006098" y="1151881"/>
            <a:ext cx="1177959" cy="523220"/>
          </a:xfrm>
          <a:prstGeom prst="rect">
            <a:avLst/>
          </a:prstGeom>
          <a:noFill/>
        </p:spPr>
        <p:txBody>
          <a:bodyPr wrap="square" rtlCol="0">
            <a:spAutoFit/>
          </a:bodyPr>
          <a:lstStyle/>
          <a:p>
            <a:pPr algn="ctr"/>
            <a:r>
              <a:rPr lang="en-US" sz="1400" dirty="0">
                <a:solidFill>
                  <a:schemeClr val="bg1">
                    <a:lumMod val="50000"/>
                  </a:schemeClr>
                </a:solidFill>
              </a:rPr>
              <a:t>Data Cutoff: Mar 18, 2021</a:t>
            </a:r>
          </a:p>
        </p:txBody>
      </p:sp>
      <p:sp>
        <p:nvSpPr>
          <p:cNvPr id="13" name="TextBox 12">
            <a:extLst>
              <a:ext uri="{FF2B5EF4-FFF2-40B4-BE49-F238E27FC236}">
                <a16:creationId xmlns:a16="http://schemas.microsoft.com/office/drawing/2014/main" id="{EB01DD9B-C882-3A2D-67A2-CE68394AF363}"/>
              </a:ext>
            </a:extLst>
          </p:cNvPr>
          <p:cNvSpPr txBox="1"/>
          <p:nvPr/>
        </p:nvSpPr>
        <p:spPr>
          <a:xfrm>
            <a:off x="3604363" y="867260"/>
            <a:ext cx="1935273" cy="338554"/>
          </a:xfrm>
          <a:prstGeom prst="rect">
            <a:avLst/>
          </a:prstGeom>
          <a:noFill/>
        </p:spPr>
        <p:txBody>
          <a:bodyPr wrap="none" rtlCol="0">
            <a:spAutoFit/>
          </a:bodyPr>
          <a:lstStyle/>
          <a:p>
            <a:pPr algn="ctr"/>
            <a:r>
              <a:rPr lang="en-US" sz="1600" b="1" dirty="0">
                <a:solidFill>
                  <a:schemeClr val="bg1">
                    <a:lumMod val="50000"/>
                  </a:schemeClr>
                </a:solidFill>
              </a:rPr>
              <a:t>EFS Primary Analysis</a:t>
            </a:r>
            <a:endParaRPr lang="en-US" sz="1600" b="1" baseline="30000" dirty="0">
              <a:solidFill>
                <a:schemeClr val="bg1">
                  <a:lumMod val="50000"/>
                </a:schemeClr>
              </a:solidFill>
            </a:endParaRPr>
          </a:p>
        </p:txBody>
      </p:sp>
      <p:sp>
        <p:nvSpPr>
          <p:cNvPr id="23" name="TextBox 22">
            <a:extLst>
              <a:ext uri="{FF2B5EF4-FFF2-40B4-BE49-F238E27FC236}">
                <a16:creationId xmlns:a16="http://schemas.microsoft.com/office/drawing/2014/main" id="{0A29A63E-DD31-EBFB-6BAB-19550959DF06}"/>
              </a:ext>
            </a:extLst>
          </p:cNvPr>
          <p:cNvSpPr txBox="1"/>
          <p:nvPr/>
        </p:nvSpPr>
        <p:spPr>
          <a:xfrm>
            <a:off x="6236744" y="805705"/>
            <a:ext cx="2832250" cy="461665"/>
          </a:xfrm>
          <a:prstGeom prst="rect">
            <a:avLst/>
          </a:prstGeom>
          <a:noFill/>
        </p:spPr>
        <p:txBody>
          <a:bodyPr wrap="none" rtlCol="0">
            <a:spAutoFit/>
          </a:bodyPr>
          <a:lstStyle/>
          <a:p>
            <a:pPr algn="ctr"/>
            <a:r>
              <a:rPr lang="en-US" sz="2400" b="1" dirty="0">
                <a:solidFill>
                  <a:schemeClr val="tx2"/>
                </a:solidFill>
              </a:rPr>
              <a:t>OS Primary Analysis</a:t>
            </a:r>
            <a:endParaRPr lang="en-US" sz="2400" b="1" baseline="30000" dirty="0">
              <a:solidFill>
                <a:schemeClr val="tx2"/>
              </a:solidFill>
            </a:endParaRPr>
          </a:p>
        </p:txBody>
      </p:sp>
      <p:sp>
        <p:nvSpPr>
          <p:cNvPr id="26" name="TextBox 25">
            <a:extLst>
              <a:ext uri="{FF2B5EF4-FFF2-40B4-BE49-F238E27FC236}">
                <a16:creationId xmlns:a16="http://schemas.microsoft.com/office/drawing/2014/main" id="{057ABE9D-9200-2232-ED30-F528496F9361}"/>
              </a:ext>
            </a:extLst>
          </p:cNvPr>
          <p:cNvSpPr txBox="1"/>
          <p:nvPr/>
        </p:nvSpPr>
        <p:spPr>
          <a:xfrm>
            <a:off x="7072033" y="1151881"/>
            <a:ext cx="1177959" cy="523220"/>
          </a:xfrm>
          <a:prstGeom prst="rect">
            <a:avLst/>
          </a:prstGeom>
          <a:noFill/>
        </p:spPr>
        <p:txBody>
          <a:bodyPr wrap="square" rtlCol="0">
            <a:spAutoFit/>
          </a:bodyPr>
          <a:lstStyle/>
          <a:p>
            <a:pPr algn="ctr"/>
            <a:r>
              <a:rPr lang="en-US" sz="1400" dirty="0"/>
              <a:t>Data Cutoff: Jan 25, 2023</a:t>
            </a:r>
          </a:p>
        </p:txBody>
      </p:sp>
      <p:sp>
        <p:nvSpPr>
          <p:cNvPr id="28" name="Oval 27">
            <a:extLst>
              <a:ext uri="{FF2B5EF4-FFF2-40B4-BE49-F238E27FC236}">
                <a16:creationId xmlns:a16="http://schemas.microsoft.com/office/drawing/2014/main" id="{B1EC6C6F-CF2F-3AA4-315B-9CB4A78C3E6C}"/>
              </a:ext>
            </a:extLst>
          </p:cNvPr>
          <p:cNvSpPr/>
          <p:nvPr/>
        </p:nvSpPr>
        <p:spPr>
          <a:xfrm>
            <a:off x="7422502" y="1653988"/>
            <a:ext cx="457200" cy="457200"/>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4792C0F-680F-7926-81E6-CFCF14BA5411}"/>
              </a:ext>
            </a:extLst>
          </p:cNvPr>
          <p:cNvSpPr/>
          <p:nvPr/>
        </p:nvSpPr>
        <p:spPr>
          <a:xfrm>
            <a:off x="4439629" y="1750823"/>
            <a:ext cx="310896" cy="310896"/>
          </a:xfrm>
          <a:prstGeom prst="ellipse">
            <a:avLst/>
          </a:prstGeom>
          <a:solidFill>
            <a:schemeClr val="accent1"/>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6B1129C-E598-576A-574C-A52EE106704A}"/>
              </a:ext>
            </a:extLst>
          </p:cNvPr>
          <p:cNvSpPr txBox="1"/>
          <p:nvPr/>
        </p:nvSpPr>
        <p:spPr>
          <a:xfrm>
            <a:off x="3725935" y="2296341"/>
            <a:ext cx="1732153" cy="307777"/>
          </a:xfrm>
          <a:prstGeom prst="rect">
            <a:avLst/>
          </a:prstGeom>
          <a:noFill/>
        </p:spPr>
        <p:txBody>
          <a:bodyPr wrap="square" rtlCol="0">
            <a:spAutoFit/>
          </a:bodyPr>
          <a:lstStyle/>
          <a:p>
            <a:pPr algn="ctr"/>
            <a:r>
              <a:rPr lang="en-US" sz="1400" b="1" dirty="0">
                <a:solidFill>
                  <a:schemeClr val="bg1">
                    <a:lumMod val="50000"/>
                  </a:schemeClr>
                </a:solidFill>
              </a:rPr>
              <a:t>EFS Primary Analysis</a:t>
            </a:r>
          </a:p>
        </p:txBody>
      </p:sp>
      <p:sp>
        <p:nvSpPr>
          <p:cNvPr id="36" name="TextBox 35">
            <a:extLst>
              <a:ext uri="{FF2B5EF4-FFF2-40B4-BE49-F238E27FC236}">
                <a16:creationId xmlns:a16="http://schemas.microsoft.com/office/drawing/2014/main" id="{44984C52-BCA7-D231-D9EE-81EBEA269839}"/>
              </a:ext>
            </a:extLst>
          </p:cNvPr>
          <p:cNvSpPr txBox="1"/>
          <p:nvPr/>
        </p:nvSpPr>
        <p:spPr>
          <a:xfrm>
            <a:off x="3692718" y="3044266"/>
            <a:ext cx="1804717" cy="307777"/>
          </a:xfrm>
          <a:prstGeom prst="rect">
            <a:avLst/>
          </a:prstGeom>
          <a:noFill/>
        </p:spPr>
        <p:txBody>
          <a:bodyPr wrap="square" rtlCol="0">
            <a:spAutoFit/>
          </a:bodyPr>
          <a:lstStyle/>
          <a:p>
            <a:pPr algn="ctr"/>
            <a:r>
              <a:rPr lang="en-US" sz="1400" b="1" dirty="0">
                <a:solidFill>
                  <a:schemeClr val="bg1">
                    <a:lumMod val="50000"/>
                  </a:schemeClr>
                </a:solidFill>
              </a:rPr>
              <a:t>ORR Primary Analysis</a:t>
            </a:r>
          </a:p>
        </p:txBody>
      </p:sp>
      <p:sp>
        <p:nvSpPr>
          <p:cNvPr id="38" name="TextBox 37">
            <a:extLst>
              <a:ext uri="{FF2B5EF4-FFF2-40B4-BE49-F238E27FC236}">
                <a16:creationId xmlns:a16="http://schemas.microsoft.com/office/drawing/2014/main" id="{4297772E-E000-C5FD-CE49-00D5CCFF93B8}"/>
              </a:ext>
            </a:extLst>
          </p:cNvPr>
          <p:cNvSpPr txBox="1"/>
          <p:nvPr/>
        </p:nvSpPr>
        <p:spPr>
          <a:xfrm>
            <a:off x="3702963" y="3792192"/>
            <a:ext cx="1801368" cy="310896"/>
          </a:xfrm>
          <a:prstGeom prst="rect">
            <a:avLst/>
          </a:prstGeom>
          <a:noFill/>
        </p:spPr>
        <p:txBody>
          <a:bodyPr wrap="square" rtlCol="0">
            <a:spAutoFit/>
          </a:bodyPr>
          <a:lstStyle/>
          <a:p>
            <a:pPr algn="ctr"/>
            <a:r>
              <a:rPr lang="en-US" sz="1400" b="1" dirty="0">
                <a:solidFill>
                  <a:schemeClr val="bg1">
                    <a:lumMod val="50000"/>
                  </a:schemeClr>
                </a:solidFill>
              </a:rPr>
              <a:t>OS Interim Analysis</a:t>
            </a:r>
          </a:p>
        </p:txBody>
      </p:sp>
      <p:cxnSp>
        <p:nvCxnSpPr>
          <p:cNvPr id="39" name="Straight Arrow Connector 38">
            <a:extLst>
              <a:ext uri="{FF2B5EF4-FFF2-40B4-BE49-F238E27FC236}">
                <a16:creationId xmlns:a16="http://schemas.microsoft.com/office/drawing/2014/main" id="{5A6646BF-BC93-B927-DCAA-0DB6F64228DC}"/>
              </a:ext>
            </a:extLst>
          </p:cNvPr>
          <p:cNvCxnSpPr>
            <a:cxnSpLocks/>
          </p:cNvCxnSpPr>
          <p:nvPr/>
        </p:nvCxnSpPr>
        <p:spPr>
          <a:xfrm rot="5400000">
            <a:off x="4480777" y="2824192"/>
            <a:ext cx="228600"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9EDC320-2B1D-E6E5-587C-11E1A70551EC}"/>
              </a:ext>
            </a:extLst>
          </p:cNvPr>
          <p:cNvCxnSpPr>
            <a:cxnSpLocks/>
          </p:cNvCxnSpPr>
          <p:nvPr/>
        </p:nvCxnSpPr>
        <p:spPr>
          <a:xfrm rot="5400000">
            <a:off x="4480777" y="3572117"/>
            <a:ext cx="228600"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E128218-8518-AF80-E3FC-34DE490B8E45}"/>
              </a:ext>
            </a:extLst>
          </p:cNvPr>
          <p:cNvSpPr txBox="1"/>
          <p:nvPr/>
        </p:nvSpPr>
        <p:spPr>
          <a:xfrm>
            <a:off x="6820720" y="2296341"/>
            <a:ext cx="1660764" cy="738664"/>
          </a:xfrm>
          <a:prstGeom prst="rect">
            <a:avLst/>
          </a:prstGeom>
          <a:noFill/>
          <a:ln w="28575">
            <a:solidFill>
              <a:schemeClr val="tx2"/>
            </a:solidFill>
          </a:ln>
        </p:spPr>
        <p:txBody>
          <a:bodyPr wrap="square" rtlCol="0">
            <a:spAutoFit/>
          </a:bodyPr>
          <a:lstStyle/>
          <a:p>
            <a:pPr algn="ctr"/>
            <a:r>
              <a:rPr lang="en-US" sz="1400" b="1" dirty="0"/>
              <a:t>Prespecified</a:t>
            </a:r>
          </a:p>
          <a:p>
            <a:pPr algn="ctr"/>
            <a:r>
              <a:rPr lang="en-US" sz="1400" b="1" dirty="0"/>
              <a:t>Intent-to-Treat OS Primary Analysis</a:t>
            </a:r>
            <a:endParaRPr lang="en-US" sz="1400" b="1" baseline="30000" dirty="0"/>
          </a:p>
        </p:txBody>
      </p:sp>
      <p:sp>
        <p:nvSpPr>
          <p:cNvPr id="55" name="TextBox 54">
            <a:extLst>
              <a:ext uri="{FF2B5EF4-FFF2-40B4-BE49-F238E27FC236}">
                <a16:creationId xmlns:a16="http://schemas.microsoft.com/office/drawing/2014/main" id="{06E49595-2D73-D8EC-ACAE-8D966FF88003}"/>
              </a:ext>
            </a:extLst>
          </p:cNvPr>
          <p:cNvSpPr txBox="1"/>
          <p:nvPr/>
        </p:nvSpPr>
        <p:spPr>
          <a:xfrm>
            <a:off x="27346" y="1394483"/>
            <a:ext cx="1096775" cy="307777"/>
          </a:xfrm>
          <a:prstGeom prst="rect">
            <a:avLst/>
          </a:prstGeom>
          <a:noFill/>
        </p:spPr>
        <p:txBody>
          <a:bodyPr wrap="none" rtlCol="0">
            <a:spAutoFit/>
          </a:bodyPr>
          <a:lstStyle/>
          <a:p>
            <a:pPr algn="ctr"/>
            <a:r>
              <a:rPr lang="en-US" sz="1400" dirty="0">
                <a:solidFill>
                  <a:schemeClr val="bg1">
                    <a:lumMod val="50000"/>
                  </a:schemeClr>
                </a:solidFill>
              </a:rPr>
              <a:t>Jan 25, 2018</a:t>
            </a:r>
          </a:p>
        </p:txBody>
      </p:sp>
      <p:sp>
        <p:nvSpPr>
          <p:cNvPr id="56" name="Oval 55">
            <a:extLst>
              <a:ext uri="{FF2B5EF4-FFF2-40B4-BE49-F238E27FC236}">
                <a16:creationId xmlns:a16="http://schemas.microsoft.com/office/drawing/2014/main" id="{DD1C90B1-211A-5036-EBE5-F162360D4BE7}"/>
              </a:ext>
            </a:extLst>
          </p:cNvPr>
          <p:cNvSpPr>
            <a:spLocks/>
          </p:cNvSpPr>
          <p:nvPr/>
        </p:nvSpPr>
        <p:spPr>
          <a:xfrm>
            <a:off x="402404" y="1750823"/>
            <a:ext cx="310896" cy="310896"/>
          </a:xfrm>
          <a:prstGeom prst="ellipse">
            <a:avLst/>
          </a:prstGeom>
          <a:solidFill>
            <a:srgbClr val="92D050"/>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4E43027C-F4E5-915A-79A3-9ADCC890A999}"/>
              </a:ext>
            </a:extLst>
          </p:cNvPr>
          <p:cNvSpPr txBox="1"/>
          <p:nvPr/>
        </p:nvSpPr>
        <p:spPr>
          <a:xfrm>
            <a:off x="1582148" y="1394483"/>
            <a:ext cx="1021433" cy="307777"/>
          </a:xfrm>
          <a:prstGeom prst="rect">
            <a:avLst/>
          </a:prstGeom>
          <a:noFill/>
        </p:spPr>
        <p:txBody>
          <a:bodyPr wrap="none" rtlCol="0">
            <a:spAutoFit/>
          </a:bodyPr>
          <a:lstStyle/>
          <a:p>
            <a:pPr algn="ctr"/>
            <a:r>
              <a:rPr lang="en-US" sz="1400" dirty="0">
                <a:solidFill>
                  <a:schemeClr val="bg1">
                    <a:lumMod val="50000"/>
                  </a:schemeClr>
                </a:solidFill>
              </a:rPr>
              <a:t>Oct 4, 2019</a:t>
            </a:r>
          </a:p>
        </p:txBody>
      </p:sp>
      <p:sp>
        <p:nvSpPr>
          <p:cNvPr id="58" name="Oval 57">
            <a:extLst>
              <a:ext uri="{FF2B5EF4-FFF2-40B4-BE49-F238E27FC236}">
                <a16:creationId xmlns:a16="http://schemas.microsoft.com/office/drawing/2014/main" id="{9762C4B2-002B-FE1D-3ADB-5F9ACDD3850B}"/>
              </a:ext>
            </a:extLst>
          </p:cNvPr>
          <p:cNvSpPr>
            <a:spLocks/>
          </p:cNvSpPr>
          <p:nvPr/>
        </p:nvSpPr>
        <p:spPr>
          <a:xfrm>
            <a:off x="1919536" y="1750823"/>
            <a:ext cx="310896" cy="310896"/>
          </a:xfrm>
          <a:prstGeom prst="ellipse">
            <a:avLst/>
          </a:prstGeom>
          <a:solidFill>
            <a:srgbClr val="92D050"/>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BADA0D6-3C9E-46A6-E174-E56413BF7E4E}"/>
              </a:ext>
            </a:extLst>
          </p:cNvPr>
          <p:cNvSpPr txBox="1"/>
          <p:nvPr/>
        </p:nvSpPr>
        <p:spPr>
          <a:xfrm>
            <a:off x="821069" y="912859"/>
            <a:ext cx="1009572" cy="307777"/>
          </a:xfrm>
          <a:prstGeom prst="rect">
            <a:avLst/>
          </a:prstGeom>
          <a:noFill/>
        </p:spPr>
        <p:txBody>
          <a:bodyPr wrap="none" rtlCol="0">
            <a:spAutoFit/>
          </a:bodyPr>
          <a:lstStyle/>
          <a:p>
            <a:pPr algn="ctr"/>
            <a:r>
              <a:rPr lang="en-US" sz="1400" b="1" dirty="0">
                <a:solidFill>
                  <a:schemeClr val="bg1">
                    <a:lumMod val="50000"/>
                  </a:schemeClr>
                </a:solidFill>
              </a:rPr>
              <a:t>Enrollment</a:t>
            </a:r>
          </a:p>
        </p:txBody>
      </p:sp>
      <p:cxnSp>
        <p:nvCxnSpPr>
          <p:cNvPr id="61" name="Connector: Elbow 23">
            <a:extLst>
              <a:ext uri="{FF2B5EF4-FFF2-40B4-BE49-F238E27FC236}">
                <a16:creationId xmlns:a16="http://schemas.microsoft.com/office/drawing/2014/main" id="{7AE186AD-B407-0058-7AD3-84A032FDAF29}"/>
              </a:ext>
            </a:extLst>
          </p:cNvPr>
          <p:cNvCxnSpPr>
            <a:stCxn id="55" idx="0"/>
            <a:endCxn id="59" idx="1"/>
          </p:cNvCxnSpPr>
          <p:nvPr/>
        </p:nvCxnSpPr>
        <p:spPr>
          <a:xfrm rot="5400000" flipH="1" flipV="1">
            <a:off x="534534" y="1107949"/>
            <a:ext cx="327735" cy="245335"/>
          </a:xfrm>
          <a:prstGeom prst="bentConnector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Connector: Elbow 25">
            <a:extLst>
              <a:ext uri="{FF2B5EF4-FFF2-40B4-BE49-F238E27FC236}">
                <a16:creationId xmlns:a16="http://schemas.microsoft.com/office/drawing/2014/main" id="{6AD547D0-D5D3-FEAB-3417-92C759613F3E}"/>
              </a:ext>
            </a:extLst>
          </p:cNvPr>
          <p:cNvCxnSpPr>
            <a:stCxn id="57" idx="0"/>
            <a:endCxn id="59" idx="3"/>
          </p:cNvCxnSpPr>
          <p:nvPr/>
        </p:nvCxnSpPr>
        <p:spPr>
          <a:xfrm rot="16200000" flipV="1">
            <a:off x="1797886" y="1099504"/>
            <a:ext cx="327735" cy="262224"/>
          </a:xfrm>
          <a:prstGeom prst="bentConnector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7B4E3FA-4B23-B7D5-EC44-38DDDFE94874}"/>
              </a:ext>
            </a:extLst>
          </p:cNvPr>
          <p:cNvCxnSpPr>
            <a:cxnSpLocks/>
          </p:cNvCxnSpPr>
          <p:nvPr/>
        </p:nvCxnSpPr>
        <p:spPr>
          <a:xfrm>
            <a:off x="7661012" y="2111188"/>
            <a:ext cx="0" cy="1614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7F580BA-784E-03D5-1133-CFD805FB6776}"/>
              </a:ext>
            </a:extLst>
          </p:cNvPr>
          <p:cNvCxnSpPr>
            <a:cxnSpLocks/>
          </p:cNvCxnSpPr>
          <p:nvPr/>
        </p:nvCxnSpPr>
        <p:spPr>
          <a:xfrm>
            <a:off x="4595077" y="2061719"/>
            <a:ext cx="0" cy="23462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710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2D0F66-4FFF-A6FC-318C-4F1739B32104}"/>
              </a:ext>
            </a:extLst>
          </p:cNvPr>
          <p:cNvSpPr>
            <a:spLocks noGrp="1"/>
          </p:cNvSpPr>
          <p:nvPr>
            <p:ph type="sldNum" sz="quarter" idx="11"/>
          </p:nvPr>
        </p:nvSpPr>
        <p:spPr/>
        <p:txBody>
          <a:bodyPr/>
          <a:lstStyle/>
          <a:p>
            <a:fld id="{876D11F4-78B8-4BD0-8C58-DD5E7C415213}" type="slidenum">
              <a:rPr lang="en-US" smtClean="0"/>
              <a:pPr/>
              <a:t>12</a:t>
            </a:fld>
            <a:endParaRPr lang="en-US" dirty="0"/>
          </a:p>
        </p:txBody>
      </p:sp>
      <p:sp>
        <p:nvSpPr>
          <p:cNvPr id="3" name="Title 2">
            <a:extLst>
              <a:ext uri="{FF2B5EF4-FFF2-40B4-BE49-F238E27FC236}">
                <a16:creationId xmlns:a16="http://schemas.microsoft.com/office/drawing/2014/main" id="{C1B4919F-F11E-1F05-56D0-ECA21B780D6D}"/>
              </a:ext>
            </a:extLst>
          </p:cNvPr>
          <p:cNvSpPr>
            <a:spLocks noGrp="1"/>
          </p:cNvSpPr>
          <p:nvPr>
            <p:ph type="title"/>
          </p:nvPr>
        </p:nvSpPr>
        <p:spPr/>
        <p:txBody>
          <a:bodyPr tIns="182880"/>
          <a:lstStyle/>
          <a:p>
            <a:r>
              <a:rPr lang="en-US" dirty="0"/>
              <a:t>Axi-Cel Improved Overall Survival Versus Standard of Care</a:t>
            </a:r>
          </a:p>
        </p:txBody>
      </p:sp>
      <p:sp>
        <p:nvSpPr>
          <p:cNvPr id="9" name="Footer Placeholder 3">
            <a:extLst>
              <a:ext uri="{FF2B5EF4-FFF2-40B4-BE49-F238E27FC236}">
                <a16:creationId xmlns:a16="http://schemas.microsoft.com/office/drawing/2014/main" id="{F3026300-135C-0281-673D-70AA8FF00D14}"/>
              </a:ext>
            </a:extLst>
          </p:cNvPr>
          <p:cNvSpPr>
            <a:spLocks noGrp="1"/>
          </p:cNvSpPr>
          <p:nvPr>
            <p:ph type="ftr" sz="quarter" idx="12"/>
          </p:nvPr>
        </p:nvSpPr>
        <p:spPr>
          <a:xfrm>
            <a:off x="0" y="4744101"/>
            <a:ext cx="9144000" cy="207749"/>
          </a:xfrm>
        </p:spPr>
        <p:txBody>
          <a:bodyPr/>
          <a:lstStyle/>
          <a:p>
            <a:r>
              <a:rPr lang="en-US" dirty="0" err="1"/>
              <a:t>Axi-cel</a:t>
            </a:r>
            <a:r>
              <a:rPr lang="en-US" dirty="0"/>
              <a:t>, </a:t>
            </a:r>
            <a:r>
              <a:rPr lang="en-US" dirty="0" err="1"/>
              <a:t>axicabtagene</a:t>
            </a:r>
            <a:r>
              <a:rPr lang="en-US" dirty="0"/>
              <a:t> </a:t>
            </a:r>
            <a:r>
              <a:rPr lang="en-US" dirty="0" err="1"/>
              <a:t>ciloleucel</a:t>
            </a:r>
            <a:r>
              <a:rPr lang="en-US" dirty="0"/>
              <a:t>; HR, hazard ratio; SOC, standard of care.</a:t>
            </a:r>
          </a:p>
        </p:txBody>
      </p:sp>
      <p:pic>
        <p:nvPicPr>
          <p:cNvPr id="17" name="Picture 16">
            <a:extLst>
              <a:ext uri="{FF2B5EF4-FFF2-40B4-BE49-F238E27FC236}">
                <a16:creationId xmlns:a16="http://schemas.microsoft.com/office/drawing/2014/main" id="{2F3A429D-5CFC-C89D-0AE5-CFA43C112672}"/>
              </a:ext>
            </a:extLst>
          </p:cNvPr>
          <p:cNvPicPr>
            <a:picLocks noChangeAspect="1"/>
          </p:cNvPicPr>
          <p:nvPr/>
        </p:nvPicPr>
        <p:blipFill>
          <a:blip r:embed="rId3"/>
          <a:srcRect/>
          <a:stretch/>
        </p:blipFill>
        <p:spPr>
          <a:xfrm>
            <a:off x="-265176" y="965889"/>
            <a:ext cx="9500616" cy="3732937"/>
          </a:xfrm>
          <a:prstGeom prst="rect">
            <a:avLst/>
          </a:prstGeom>
        </p:spPr>
      </p:pic>
      <p:sp>
        <p:nvSpPr>
          <p:cNvPr id="4" name="TextBox 3">
            <a:extLst>
              <a:ext uri="{FF2B5EF4-FFF2-40B4-BE49-F238E27FC236}">
                <a16:creationId xmlns:a16="http://schemas.microsoft.com/office/drawing/2014/main" id="{62B27902-CC67-8024-0A9C-BDC4C1BA13DE}"/>
              </a:ext>
            </a:extLst>
          </p:cNvPr>
          <p:cNvSpPr txBox="1"/>
          <p:nvPr/>
        </p:nvSpPr>
        <p:spPr>
          <a:xfrm>
            <a:off x="3541239" y="3226619"/>
            <a:ext cx="2404270" cy="276999"/>
          </a:xfrm>
          <a:prstGeom prst="rect">
            <a:avLst/>
          </a:prstGeom>
          <a:solidFill>
            <a:schemeClr val="accent1">
              <a:lumMod val="20000"/>
              <a:lumOff val="80000"/>
            </a:schemeClr>
          </a:solidFill>
        </p:spPr>
        <p:txBody>
          <a:bodyPr wrap="square" rtlCol="0">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Median Follow-up: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47.2 months</a:t>
            </a:r>
          </a:p>
        </p:txBody>
      </p:sp>
      <p:sp>
        <p:nvSpPr>
          <p:cNvPr id="5" name="Rectangle 4">
            <a:extLst>
              <a:ext uri="{FF2B5EF4-FFF2-40B4-BE49-F238E27FC236}">
                <a16:creationId xmlns:a16="http://schemas.microsoft.com/office/drawing/2014/main" id="{66CC8BE2-14FA-2D4B-74E0-EFBE9B8BCE5D}"/>
              </a:ext>
            </a:extLst>
          </p:cNvPr>
          <p:cNvSpPr/>
          <p:nvPr/>
        </p:nvSpPr>
        <p:spPr>
          <a:xfrm>
            <a:off x="2741390" y="873853"/>
            <a:ext cx="4003969" cy="698663"/>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HR 0.726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(95% CI, 0.540-0.977); </a:t>
            </a:r>
            <a:r>
              <a:rPr lang="en-US" sz="1400" b="1" dirty="0">
                <a:solidFill>
                  <a:srgbClr val="000000"/>
                </a:solidFill>
              </a:rPr>
              <a:t>one</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-sided </a:t>
            </a:r>
            <a:r>
              <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=0.0168</a:t>
            </a:r>
          </a:p>
        </p:txBody>
      </p:sp>
    </p:spTree>
    <p:extLst>
      <p:ext uri="{BB962C8B-B14F-4D97-AF65-F5344CB8AC3E}">
        <p14:creationId xmlns:p14="http://schemas.microsoft.com/office/powerpoint/2010/main" val="1838148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2D0F66-4FFF-A6FC-318C-4F1739B32104}"/>
              </a:ext>
            </a:extLst>
          </p:cNvPr>
          <p:cNvSpPr>
            <a:spLocks noGrp="1"/>
          </p:cNvSpPr>
          <p:nvPr>
            <p:ph type="sldNum" sz="quarter" idx="11"/>
          </p:nvPr>
        </p:nvSpPr>
        <p:spPr/>
        <p:txBody>
          <a:bodyPr/>
          <a:lstStyle/>
          <a:p>
            <a:fld id="{876D11F4-78B8-4BD0-8C58-DD5E7C415213}" type="slidenum">
              <a:rPr lang="en-US" smtClean="0"/>
              <a:pPr/>
              <a:t>13</a:t>
            </a:fld>
            <a:endParaRPr lang="en-US" dirty="0"/>
          </a:p>
        </p:txBody>
      </p:sp>
      <p:sp>
        <p:nvSpPr>
          <p:cNvPr id="3" name="Title 2">
            <a:extLst>
              <a:ext uri="{FF2B5EF4-FFF2-40B4-BE49-F238E27FC236}">
                <a16:creationId xmlns:a16="http://schemas.microsoft.com/office/drawing/2014/main" id="{C1B4919F-F11E-1F05-56D0-ECA21B780D6D}"/>
              </a:ext>
            </a:extLst>
          </p:cNvPr>
          <p:cNvSpPr>
            <a:spLocks noGrp="1"/>
          </p:cNvSpPr>
          <p:nvPr>
            <p:ph type="title"/>
          </p:nvPr>
        </p:nvSpPr>
        <p:spPr/>
        <p:txBody>
          <a:bodyPr tIns="182880"/>
          <a:lstStyle/>
          <a:p>
            <a:r>
              <a:rPr lang="en-US" dirty="0"/>
              <a:t>Axi-Cel Improved Overall Survival Versus Standard of Care</a:t>
            </a:r>
          </a:p>
        </p:txBody>
      </p:sp>
      <p:sp>
        <p:nvSpPr>
          <p:cNvPr id="8" name="Footer Placeholder 3">
            <a:extLst>
              <a:ext uri="{FF2B5EF4-FFF2-40B4-BE49-F238E27FC236}">
                <a16:creationId xmlns:a16="http://schemas.microsoft.com/office/drawing/2014/main" id="{1930762B-E601-5A43-2A93-48861173D8B5}"/>
              </a:ext>
            </a:extLst>
          </p:cNvPr>
          <p:cNvSpPr>
            <a:spLocks noGrp="1"/>
          </p:cNvSpPr>
          <p:nvPr>
            <p:ph type="ftr" sz="quarter" idx="12"/>
          </p:nvPr>
        </p:nvSpPr>
        <p:spPr>
          <a:xfrm>
            <a:off x="0" y="4628685"/>
            <a:ext cx="9144000" cy="323165"/>
          </a:xfrm>
        </p:spPr>
        <p:txBody>
          <a:bodyPr/>
          <a:lstStyle/>
          <a:p>
            <a:r>
              <a:rPr lang="en-US" baseline="30000" dirty="0"/>
              <a:t>a</a:t>
            </a:r>
            <a:r>
              <a:rPr lang="en-US" dirty="0"/>
              <a:t> van Imhoff GW, et al. </a:t>
            </a:r>
            <a:r>
              <a:rPr lang="en-US" i="1" dirty="0"/>
              <a:t>J Clin Oncol</a:t>
            </a:r>
            <a:r>
              <a:rPr lang="en-US" dirty="0"/>
              <a:t>. 2017;35:544-551. </a:t>
            </a:r>
          </a:p>
          <a:p>
            <a:r>
              <a:rPr lang="en-US" dirty="0"/>
              <a:t>Axi-</a:t>
            </a:r>
            <a:r>
              <a:rPr lang="en-US" dirty="0" err="1"/>
              <a:t>cel</a:t>
            </a:r>
            <a:r>
              <a:rPr lang="en-US" dirty="0"/>
              <a:t>, </a:t>
            </a:r>
            <a:r>
              <a:rPr lang="en-US" dirty="0" err="1"/>
              <a:t>axicabtagene</a:t>
            </a:r>
            <a:r>
              <a:rPr lang="en-US" dirty="0"/>
              <a:t> </a:t>
            </a:r>
            <a:r>
              <a:rPr lang="en-US" dirty="0" err="1"/>
              <a:t>ciloleucel</a:t>
            </a:r>
            <a:r>
              <a:rPr lang="en-US" dirty="0"/>
              <a:t>; HR, hazard ratio; LBCL, large B-cell lymphoma; OS, overall survival; R/R, relapsed/refractory; SOC, standard of care.</a:t>
            </a:r>
          </a:p>
        </p:txBody>
      </p:sp>
      <p:sp>
        <p:nvSpPr>
          <p:cNvPr id="4" name="Content Placeholder 1">
            <a:extLst>
              <a:ext uri="{FF2B5EF4-FFF2-40B4-BE49-F238E27FC236}">
                <a16:creationId xmlns:a16="http://schemas.microsoft.com/office/drawing/2014/main" id="{91C62CE7-24E3-499A-292E-0297C884405C}"/>
              </a:ext>
            </a:extLst>
          </p:cNvPr>
          <p:cNvSpPr txBox="1">
            <a:spLocks/>
          </p:cNvSpPr>
          <p:nvPr/>
        </p:nvSpPr>
        <p:spPr>
          <a:xfrm>
            <a:off x="177800" y="4114800"/>
            <a:ext cx="8734923" cy="506440"/>
          </a:xfrm>
          <a:prstGeom prst="rect">
            <a:avLst/>
          </a:prstGeom>
        </p:spPr>
        <p:txBody>
          <a:bodyPr vert="horz" lIns="0" tIns="0" rIns="0" bIns="0" rtlCol="0" anchor="t" anchorCtr="0">
            <a:noAutofit/>
          </a:bodyPr>
          <a:lstStyle>
            <a:lvl1pPr marL="169329" indent="-169329" algn="l" defTabSz="683667" rtl="0" fontAlgn="base">
              <a:spcBef>
                <a:spcPct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12221" indent="-169329" algn="l" defTabSz="683667" rtl="0" fontAlgn="base">
              <a:spcBef>
                <a:spcPct val="0"/>
              </a:spcBef>
              <a:spcAft>
                <a:spcPts val="300"/>
              </a:spcAft>
              <a:buClr>
                <a:schemeClr val="accent1"/>
              </a:buClr>
              <a:buFont typeface=".AppleSystemUIFont"/>
              <a:buChar char="-"/>
              <a:defRPr sz="1733" kern="1200">
                <a:solidFill>
                  <a:schemeClr val="tx1"/>
                </a:solidFill>
                <a:latin typeface="+mn-lt"/>
                <a:ea typeface="+mn-ea"/>
                <a:cs typeface="+mn-cs"/>
              </a:defRPr>
            </a:lvl2pPr>
            <a:lvl3pPr marL="855112" indent="-169329" algn="l" defTabSz="683667" rtl="0" fontAlgn="base">
              <a:spcBef>
                <a:spcPct val="0"/>
              </a:spcBef>
              <a:spcAft>
                <a:spcPts val="3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198003" indent="-169329" algn="l" defTabSz="683667" rtl="0" fontAlgn="base">
              <a:spcBef>
                <a:spcPct val="0"/>
              </a:spcBef>
              <a:spcAft>
                <a:spcPts val="300"/>
              </a:spcAft>
              <a:buClr>
                <a:schemeClr val="accent1"/>
              </a:buClr>
              <a:buFont typeface=".AppleSystemUIFont"/>
              <a:buChar char="-"/>
              <a:defRPr sz="1200" kern="1200">
                <a:solidFill>
                  <a:schemeClr val="tx1"/>
                </a:solidFill>
                <a:latin typeface="+mn-lt"/>
                <a:ea typeface="+mn-ea"/>
                <a:cs typeface="+mn-cs"/>
              </a:defRPr>
            </a:lvl4pPr>
            <a:lvl5pPr marL="1540895" indent="-169329" algn="l" defTabSz="683667" rtl="0" fontAlgn="base">
              <a:spcBef>
                <a:spcPct val="0"/>
              </a:spcBef>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1885810"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434"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eaLnBrk="1" hangingPunct="1">
              <a:spcAft>
                <a:spcPts val="200"/>
              </a:spcAft>
            </a:pPr>
            <a:r>
              <a:rPr lang="en-US" sz="1500" dirty="0"/>
              <a:t>57% (n=102/179) of SOC patients received subsequent cellular immunotherapy (off protocol)</a:t>
            </a:r>
          </a:p>
          <a:p>
            <a:pPr eaLnBrk="1" hangingPunct="1">
              <a:spcAft>
                <a:spcPts val="200"/>
              </a:spcAft>
            </a:pPr>
            <a:r>
              <a:rPr lang="en-US" sz="1500" dirty="0"/>
              <a:t>Historical SOC trials had lower OS rates in early R/R LBCL, including median OS of ~10 months in </a:t>
            </a:r>
            <a:r>
              <a:rPr lang="en-US" sz="1500" dirty="0" err="1"/>
              <a:t>ORCHARRD</a:t>
            </a:r>
            <a:r>
              <a:rPr lang="en-US" sz="1500" baseline="30000" dirty="0" err="1"/>
              <a:t>a</a:t>
            </a:r>
            <a:endParaRPr lang="en-US" sz="1500" baseline="30000" dirty="0"/>
          </a:p>
          <a:p>
            <a:pPr eaLnBrk="1" hangingPunct="1">
              <a:spcAft>
                <a:spcPts val="200"/>
              </a:spcAft>
            </a:pPr>
            <a:endParaRPr lang="en-US" sz="1500" dirty="0"/>
          </a:p>
        </p:txBody>
      </p:sp>
      <p:pic>
        <p:nvPicPr>
          <p:cNvPr id="32" name="Picture 31">
            <a:extLst>
              <a:ext uri="{FF2B5EF4-FFF2-40B4-BE49-F238E27FC236}">
                <a16:creationId xmlns:a16="http://schemas.microsoft.com/office/drawing/2014/main" id="{458B38B0-0C0B-95B7-8E59-C6660EB9B6C3}"/>
              </a:ext>
            </a:extLst>
          </p:cNvPr>
          <p:cNvPicPr>
            <a:picLocks noChangeAspect="1"/>
          </p:cNvPicPr>
          <p:nvPr/>
        </p:nvPicPr>
        <p:blipFill rotWithShape="1">
          <a:blip r:embed="rId3"/>
          <a:srcRect b="18105"/>
          <a:stretch/>
        </p:blipFill>
        <p:spPr>
          <a:xfrm>
            <a:off x="-265176" y="965842"/>
            <a:ext cx="9491472" cy="3055430"/>
          </a:xfrm>
          <a:prstGeom prst="rect">
            <a:avLst/>
          </a:prstGeom>
        </p:spPr>
      </p:pic>
      <p:sp>
        <p:nvSpPr>
          <p:cNvPr id="9" name="TextBox 8">
            <a:extLst>
              <a:ext uri="{FF2B5EF4-FFF2-40B4-BE49-F238E27FC236}">
                <a16:creationId xmlns:a16="http://schemas.microsoft.com/office/drawing/2014/main" id="{D1F2D034-C028-44EA-FAEC-E1CF2198BF17}"/>
              </a:ext>
            </a:extLst>
          </p:cNvPr>
          <p:cNvSpPr txBox="1"/>
          <p:nvPr/>
        </p:nvSpPr>
        <p:spPr>
          <a:xfrm>
            <a:off x="838141" y="2319166"/>
            <a:ext cx="981607" cy="285526"/>
          </a:xfrm>
          <a:prstGeom prst="rect">
            <a:avLst/>
          </a:prstGeom>
          <a:noFill/>
        </p:spPr>
        <p:txBody>
          <a:bodyPr wrap="square" rtlCol="0">
            <a:spAutoFit/>
          </a:bodyPr>
          <a:lstStyle/>
          <a:p>
            <a:pPr marL="0" marR="0" lvl="0" indent="0" defTabSz="914400" rtl="0" eaLnBrk="0" fontAlgn="base"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Median OS</a:t>
            </a:r>
          </a:p>
        </p:txBody>
      </p:sp>
      <p:sp>
        <p:nvSpPr>
          <p:cNvPr id="10" name="TextBox 9">
            <a:extLst>
              <a:ext uri="{FF2B5EF4-FFF2-40B4-BE49-F238E27FC236}">
                <a16:creationId xmlns:a16="http://schemas.microsoft.com/office/drawing/2014/main" id="{EAB1F3A2-16FE-288C-40CF-8539DF9FD6F4}"/>
              </a:ext>
            </a:extLst>
          </p:cNvPr>
          <p:cNvSpPr txBox="1"/>
          <p:nvPr/>
        </p:nvSpPr>
        <p:spPr>
          <a:xfrm>
            <a:off x="4454781" y="2604692"/>
            <a:ext cx="1001711" cy="4758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BF2265"/>
                </a:solidFill>
                <a:effectLst/>
                <a:uLnTx/>
                <a:uFillTx/>
                <a:latin typeface="Calibri" panose="020F0502020204030204" pitchFamily="34" charset="0"/>
                <a:ea typeface="+mn-ea"/>
                <a:cs typeface="+mn-cs"/>
              </a:rPr>
              <a:t>31 </a:t>
            </a:r>
            <a:r>
              <a:rPr kumimoji="0" lang="en-US" sz="2400" b="1" i="0" u="none" strike="noStrike" kern="1200" cap="none" spc="0" normalizeH="0" baseline="0" noProof="0" dirty="0" err="1">
                <a:ln>
                  <a:noFill/>
                </a:ln>
                <a:solidFill>
                  <a:srgbClr val="BF2265"/>
                </a:solidFill>
                <a:effectLst/>
                <a:uLnTx/>
                <a:uFillTx/>
                <a:latin typeface="Calibri" panose="020F0502020204030204" pitchFamily="34" charset="0"/>
                <a:ea typeface="+mn-ea"/>
                <a:cs typeface="+mn-cs"/>
              </a:rPr>
              <a:t>mo</a:t>
            </a:r>
            <a:endParaRPr kumimoji="0" lang="en-US" sz="2400" b="1" i="0" u="none" strike="noStrike" kern="1200" cap="none" spc="0" normalizeH="0" baseline="0" noProof="0" dirty="0">
              <a:ln>
                <a:noFill/>
              </a:ln>
              <a:solidFill>
                <a:srgbClr val="BF2265"/>
              </a:solidFill>
              <a:effectLst/>
              <a:uLnTx/>
              <a:uFillTx/>
              <a:latin typeface="Calibri" panose="020F0502020204030204" pitchFamily="34" charset="0"/>
              <a:ea typeface="+mn-ea"/>
              <a:cs typeface="+mn-cs"/>
            </a:endParaRPr>
          </a:p>
        </p:txBody>
      </p:sp>
      <p:sp>
        <p:nvSpPr>
          <p:cNvPr id="12" name="TextBox 11">
            <a:extLst>
              <a:ext uri="{FF2B5EF4-FFF2-40B4-BE49-F238E27FC236}">
                <a16:creationId xmlns:a16="http://schemas.microsoft.com/office/drawing/2014/main" id="{95E7C285-8CF0-7FF0-3229-A20FE423FACD}"/>
              </a:ext>
            </a:extLst>
          </p:cNvPr>
          <p:cNvSpPr txBox="1"/>
          <p:nvPr/>
        </p:nvSpPr>
        <p:spPr>
          <a:xfrm>
            <a:off x="7351766" y="1411614"/>
            <a:ext cx="1874530" cy="4758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088CD"/>
                </a:solidFill>
                <a:effectLst/>
                <a:uLnTx/>
                <a:uFillTx/>
                <a:latin typeface="Calibri" panose="020F0502020204030204" pitchFamily="34" charset="0"/>
                <a:ea typeface="+mn-ea"/>
                <a:cs typeface="+mn-cs"/>
              </a:rPr>
              <a:t>Not Reached</a:t>
            </a:r>
          </a:p>
        </p:txBody>
      </p:sp>
      <p:grpSp>
        <p:nvGrpSpPr>
          <p:cNvPr id="21" name="Group 20">
            <a:extLst>
              <a:ext uri="{FF2B5EF4-FFF2-40B4-BE49-F238E27FC236}">
                <a16:creationId xmlns:a16="http://schemas.microsoft.com/office/drawing/2014/main" id="{FF9933F6-081D-1FC3-1DFB-F54225409DAB}"/>
              </a:ext>
            </a:extLst>
          </p:cNvPr>
          <p:cNvGrpSpPr/>
          <p:nvPr/>
        </p:nvGrpSpPr>
        <p:grpSpPr>
          <a:xfrm>
            <a:off x="838140" y="2314340"/>
            <a:ext cx="7728134" cy="1227803"/>
            <a:chOff x="1070307" y="2215005"/>
            <a:chExt cx="6630038" cy="978954"/>
          </a:xfrm>
        </p:grpSpPr>
        <p:cxnSp>
          <p:nvCxnSpPr>
            <p:cNvPr id="11" name="Straight Connector 10">
              <a:extLst>
                <a:ext uri="{FF2B5EF4-FFF2-40B4-BE49-F238E27FC236}">
                  <a16:creationId xmlns:a16="http://schemas.microsoft.com/office/drawing/2014/main" id="{835E8130-FCC9-8DF0-29E0-4A72631BCC1E}"/>
                </a:ext>
              </a:extLst>
            </p:cNvPr>
            <p:cNvCxnSpPr>
              <a:cxnSpLocks/>
            </p:cNvCxnSpPr>
            <p:nvPr/>
          </p:nvCxnSpPr>
          <p:spPr>
            <a:xfrm>
              <a:off x="1070307" y="2215005"/>
              <a:ext cx="66300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6070086-80CE-9635-22B3-4D9F0045EFA3}"/>
                </a:ext>
              </a:extLst>
            </p:cNvPr>
            <p:cNvCxnSpPr>
              <a:cxnSpLocks/>
            </p:cNvCxnSpPr>
            <p:nvPr/>
          </p:nvCxnSpPr>
          <p:spPr>
            <a:xfrm flipV="1">
              <a:off x="4547735" y="2215551"/>
              <a:ext cx="0" cy="9784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4" name="Left Arrow 3">
            <a:extLst>
              <a:ext uri="{FF2B5EF4-FFF2-40B4-BE49-F238E27FC236}">
                <a16:creationId xmlns:a16="http://schemas.microsoft.com/office/drawing/2014/main" id="{21BC0DF0-0049-F381-9C74-5953740D7A6C}"/>
              </a:ext>
            </a:extLst>
          </p:cNvPr>
          <p:cNvSpPr/>
          <p:nvPr/>
        </p:nvSpPr>
        <p:spPr>
          <a:xfrm rot="5400000">
            <a:off x="4725377" y="2329824"/>
            <a:ext cx="335274" cy="342480"/>
          </a:xfrm>
          <a:prstGeom prst="leftArrow">
            <a:avLst/>
          </a:prstGeom>
          <a:solidFill>
            <a:srgbClr val="C22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 name="Left Arrow 18">
            <a:extLst>
              <a:ext uri="{FF2B5EF4-FFF2-40B4-BE49-F238E27FC236}">
                <a16:creationId xmlns:a16="http://schemas.microsoft.com/office/drawing/2014/main" id="{2A840C56-B410-4A2F-4FBA-C274C898318B}"/>
              </a:ext>
            </a:extLst>
          </p:cNvPr>
          <p:cNvSpPr/>
          <p:nvPr/>
        </p:nvSpPr>
        <p:spPr>
          <a:xfrm rot="16200000" flipV="1">
            <a:off x="8377906" y="1810706"/>
            <a:ext cx="335274" cy="342480"/>
          </a:xfrm>
          <a:prstGeom prst="leftArrow">
            <a:avLst/>
          </a:prstGeom>
          <a:solidFill>
            <a:srgbClr val="208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060AD"/>
              </a:solidFill>
              <a:effectLst/>
              <a:uLnTx/>
              <a:uFillTx/>
              <a:latin typeface="Calibri"/>
              <a:ea typeface="+mn-ea"/>
              <a:cs typeface="+mn-cs"/>
            </a:endParaRPr>
          </a:p>
        </p:txBody>
      </p:sp>
      <p:sp>
        <p:nvSpPr>
          <p:cNvPr id="5" name="TextBox 4">
            <a:extLst>
              <a:ext uri="{FF2B5EF4-FFF2-40B4-BE49-F238E27FC236}">
                <a16:creationId xmlns:a16="http://schemas.microsoft.com/office/drawing/2014/main" id="{36EB6EDA-CC95-73CD-41F3-BEB7B162EBE0}"/>
              </a:ext>
            </a:extLst>
          </p:cNvPr>
          <p:cNvSpPr txBox="1"/>
          <p:nvPr/>
        </p:nvSpPr>
        <p:spPr>
          <a:xfrm>
            <a:off x="3541239" y="3226619"/>
            <a:ext cx="2404270" cy="276999"/>
          </a:xfrm>
          <a:prstGeom prst="rect">
            <a:avLst/>
          </a:prstGeom>
          <a:solidFill>
            <a:schemeClr val="accent1">
              <a:lumMod val="20000"/>
              <a:lumOff val="80000"/>
            </a:schemeClr>
          </a:solidFill>
        </p:spPr>
        <p:txBody>
          <a:bodyPr wrap="square" rtlCol="0">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Median Follow-up: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47.2 months</a:t>
            </a:r>
          </a:p>
        </p:txBody>
      </p:sp>
      <p:sp>
        <p:nvSpPr>
          <p:cNvPr id="15" name="Rectangle 14">
            <a:extLst>
              <a:ext uri="{FF2B5EF4-FFF2-40B4-BE49-F238E27FC236}">
                <a16:creationId xmlns:a16="http://schemas.microsoft.com/office/drawing/2014/main" id="{E8B83102-288A-F381-06BE-8AFBA9933E40}"/>
              </a:ext>
            </a:extLst>
          </p:cNvPr>
          <p:cNvSpPr/>
          <p:nvPr/>
        </p:nvSpPr>
        <p:spPr>
          <a:xfrm>
            <a:off x="2741390" y="873853"/>
            <a:ext cx="4003969" cy="698663"/>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HR 0.726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(95% CI, 0.540-0.977); </a:t>
            </a:r>
            <a:r>
              <a:rPr lang="en-US" sz="1400" b="1" dirty="0">
                <a:solidFill>
                  <a:srgbClr val="000000"/>
                </a:solidFill>
              </a:rPr>
              <a:t>one</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-sided </a:t>
            </a:r>
            <a:r>
              <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=0.0168</a:t>
            </a:r>
          </a:p>
        </p:txBody>
      </p:sp>
    </p:spTree>
    <p:extLst>
      <p:ext uri="{BB962C8B-B14F-4D97-AF65-F5344CB8AC3E}">
        <p14:creationId xmlns:p14="http://schemas.microsoft.com/office/powerpoint/2010/main" val="2627615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2D0F66-4FFF-A6FC-318C-4F1739B32104}"/>
              </a:ext>
            </a:extLst>
          </p:cNvPr>
          <p:cNvSpPr>
            <a:spLocks noGrp="1"/>
          </p:cNvSpPr>
          <p:nvPr>
            <p:ph type="sldNum" sz="quarter" idx="11"/>
          </p:nvPr>
        </p:nvSpPr>
        <p:spPr/>
        <p:txBody>
          <a:bodyPr/>
          <a:lstStyle/>
          <a:p>
            <a:fld id="{876D11F4-78B8-4BD0-8C58-DD5E7C415213}" type="slidenum">
              <a:rPr lang="en-US" smtClean="0"/>
              <a:pPr/>
              <a:t>14</a:t>
            </a:fld>
            <a:endParaRPr lang="en-US" dirty="0"/>
          </a:p>
        </p:txBody>
      </p:sp>
      <p:sp>
        <p:nvSpPr>
          <p:cNvPr id="3" name="Title 2">
            <a:extLst>
              <a:ext uri="{FF2B5EF4-FFF2-40B4-BE49-F238E27FC236}">
                <a16:creationId xmlns:a16="http://schemas.microsoft.com/office/drawing/2014/main" id="{C1B4919F-F11E-1F05-56D0-ECA21B780D6D}"/>
              </a:ext>
            </a:extLst>
          </p:cNvPr>
          <p:cNvSpPr>
            <a:spLocks noGrp="1"/>
          </p:cNvSpPr>
          <p:nvPr>
            <p:ph type="title"/>
          </p:nvPr>
        </p:nvSpPr>
        <p:spPr/>
        <p:txBody>
          <a:bodyPr tIns="182880"/>
          <a:lstStyle/>
          <a:p>
            <a:r>
              <a:rPr lang="en-US" dirty="0"/>
              <a:t>Axi-Cel Improved Overall Survival Versus Standard of Care</a:t>
            </a:r>
          </a:p>
        </p:txBody>
      </p:sp>
      <p:sp>
        <p:nvSpPr>
          <p:cNvPr id="8" name="Footer Placeholder 3">
            <a:extLst>
              <a:ext uri="{FF2B5EF4-FFF2-40B4-BE49-F238E27FC236}">
                <a16:creationId xmlns:a16="http://schemas.microsoft.com/office/drawing/2014/main" id="{1930762B-E601-5A43-2A93-48861173D8B5}"/>
              </a:ext>
            </a:extLst>
          </p:cNvPr>
          <p:cNvSpPr>
            <a:spLocks noGrp="1"/>
          </p:cNvSpPr>
          <p:nvPr>
            <p:ph type="ftr" sz="quarter" idx="12"/>
          </p:nvPr>
        </p:nvSpPr>
        <p:spPr>
          <a:xfrm>
            <a:off x="0" y="4628685"/>
            <a:ext cx="9144000" cy="323165"/>
          </a:xfrm>
        </p:spPr>
        <p:txBody>
          <a:bodyPr/>
          <a:lstStyle/>
          <a:p>
            <a:r>
              <a:rPr lang="en-US" baseline="30000" dirty="0"/>
              <a:t>a</a:t>
            </a:r>
            <a:r>
              <a:rPr lang="en-US" dirty="0"/>
              <a:t> Approximately 30% for early R/R LBCL in ORCHARRD (van Imhoff GW, et al. </a:t>
            </a:r>
            <a:r>
              <a:rPr lang="en-US" i="1" dirty="0"/>
              <a:t>J Clin Oncol</a:t>
            </a:r>
            <a:r>
              <a:rPr lang="en-US" dirty="0"/>
              <a:t>. 2017;35:544-551). </a:t>
            </a:r>
            <a:r>
              <a:rPr lang="en-US" baseline="30000" dirty="0"/>
              <a:t>b</a:t>
            </a:r>
            <a:r>
              <a:rPr lang="en-US" dirty="0"/>
              <a:t> &lt;40% for those with prior rituximab and early R/R LBCL in CORAL (Gisselbrecht C, et al. </a:t>
            </a:r>
            <a:r>
              <a:rPr lang="en-US" i="1" dirty="0"/>
              <a:t>J Clin Oncol</a:t>
            </a:r>
            <a:r>
              <a:rPr lang="en-US" dirty="0"/>
              <a:t>. 2010;28:4184-4190).</a:t>
            </a:r>
          </a:p>
          <a:p>
            <a:r>
              <a:rPr lang="en-US" dirty="0"/>
              <a:t>3L, third line; </a:t>
            </a:r>
            <a:r>
              <a:rPr lang="en-US" dirty="0" err="1"/>
              <a:t>axi-cel</a:t>
            </a:r>
            <a:r>
              <a:rPr lang="en-US" dirty="0"/>
              <a:t>, </a:t>
            </a:r>
            <a:r>
              <a:rPr lang="en-US" dirty="0" err="1"/>
              <a:t>axicabtagene</a:t>
            </a:r>
            <a:r>
              <a:rPr lang="en-US" dirty="0"/>
              <a:t> </a:t>
            </a:r>
            <a:r>
              <a:rPr lang="en-US" dirty="0" err="1"/>
              <a:t>ciloleucel</a:t>
            </a:r>
            <a:r>
              <a:rPr lang="en-US" dirty="0"/>
              <a:t>; HR, hazard ratio; LBCL, large B-cell lymphoma; R/R, relapsed/refractory; SOC, standard of care.</a:t>
            </a:r>
          </a:p>
        </p:txBody>
      </p:sp>
      <p:sp>
        <p:nvSpPr>
          <p:cNvPr id="6" name="Content Placeholder 1">
            <a:extLst>
              <a:ext uri="{FF2B5EF4-FFF2-40B4-BE49-F238E27FC236}">
                <a16:creationId xmlns:a16="http://schemas.microsoft.com/office/drawing/2014/main" id="{75BB6B6C-0CDA-4576-056A-B8E72A6B9998}"/>
              </a:ext>
            </a:extLst>
          </p:cNvPr>
          <p:cNvSpPr txBox="1">
            <a:spLocks/>
          </p:cNvSpPr>
          <p:nvPr/>
        </p:nvSpPr>
        <p:spPr>
          <a:xfrm>
            <a:off x="177800" y="4114800"/>
            <a:ext cx="8734923" cy="506440"/>
          </a:xfrm>
          <a:prstGeom prst="rect">
            <a:avLst/>
          </a:prstGeom>
        </p:spPr>
        <p:txBody>
          <a:bodyPr vert="horz" lIns="0" tIns="0" rIns="0" bIns="0" rtlCol="0" anchor="t" anchorCtr="0">
            <a:noAutofit/>
          </a:bodyPr>
          <a:lstStyle>
            <a:lvl1pPr marL="169329" indent="-169329" algn="l" defTabSz="683667" rtl="0" fontAlgn="base">
              <a:spcBef>
                <a:spcPct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12221" indent="-169329" algn="l" defTabSz="683667" rtl="0" fontAlgn="base">
              <a:spcBef>
                <a:spcPct val="0"/>
              </a:spcBef>
              <a:spcAft>
                <a:spcPts val="300"/>
              </a:spcAft>
              <a:buClr>
                <a:schemeClr val="accent1"/>
              </a:buClr>
              <a:buFont typeface=".AppleSystemUIFont"/>
              <a:buChar char="-"/>
              <a:defRPr sz="1733" kern="1200">
                <a:solidFill>
                  <a:schemeClr val="tx1"/>
                </a:solidFill>
                <a:latin typeface="+mn-lt"/>
                <a:ea typeface="+mn-ea"/>
                <a:cs typeface="+mn-cs"/>
              </a:defRPr>
            </a:lvl2pPr>
            <a:lvl3pPr marL="855112" indent="-169329" algn="l" defTabSz="683667" rtl="0" fontAlgn="base">
              <a:spcBef>
                <a:spcPct val="0"/>
              </a:spcBef>
              <a:spcAft>
                <a:spcPts val="3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198003" indent="-169329" algn="l" defTabSz="683667" rtl="0" fontAlgn="base">
              <a:spcBef>
                <a:spcPct val="0"/>
              </a:spcBef>
              <a:spcAft>
                <a:spcPts val="300"/>
              </a:spcAft>
              <a:buClr>
                <a:schemeClr val="accent1"/>
              </a:buClr>
              <a:buFont typeface=".AppleSystemUIFont"/>
              <a:buChar char="-"/>
              <a:defRPr sz="1200" kern="1200">
                <a:solidFill>
                  <a:schemeClr val="tx1"/>
                </a:solidFill>
                <a:latin typeface="+mn-lt"/>
                <a:ea typeface="+mn-ea"/>
                <a:cs typeface="+mn-cs"/>
              </a:defRPr>
            </a:lvl4pPr>
            <a:lvl5pPr marL="1540895" indent="-169329" algn="l" defTabSz="683667" rtl="0" fontAlgn="base">
              <a:spcBef>
                <a:spcPct val="0"/>
              </a:spcBef>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1885810"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434"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eaLnBrk="1" hangingPunct="1">
              <a:spcAft>
                <a:spcPts val="200"/>
              </a:spcAft>
            </a:pPr>
            <a:r>
              <a:rPr lang="en-US" sz="1500" dirty="0"/>
              <a:t>57% (n=102/179) of SOC patients received subsequent cellular immunotherapy (off protocol)</a:t>
            </a:r>
            <a:endParaRPr lang="en-US" sz="1500" baseline="30000" dirty="0"/>
          </a:p>
          <a:p>
            <a:pPr eaLnBrk="1" hangingPunct="1">
              <a:spcAft>
                <a:spcPts val="200"/>
              </a:spcAft>
            </a:pPr>
            <a:r>
              <a:rPr lang="en-US" sz="1500" dirty="0"/>
              <a:t>Despite the increased survival in the SOC arm versus historical studies, axi-cel increased survival over </a:t>
            </a:r>
            <a:r>
              <a:rPr lang="en-US" sz="1500" dirty="0" err="1"/>
              <a:t>SOC</a:t>
            </a:r>
            <a:r>
              <a:rPr lang="en-US" sz="1500" baseline="30000" dirty="0" err="1"/>
              <a:t>a,b</a:t>
            </a:r>
            <a:endParaRPr lang="en-US" sz="1500" dirty="0"/>
          </a:p>
        </p:txBody>
      </p:sp>
      <p:pic>
        <p:nvPicPr>
          <p:cNvPr id="11" name="Picture 10">
            <a:extLst>
              <a:ext uri="{FF2B5EF4-FFF2-40B4-BE49-F238E27FC236}">
                <a16:creationId xmlns:a16="http://schemas.microsoft.com/office/drawing/2014/main" id="{80FC89C8-FB38-D9CA-C575-87F047EDBE69}"/>
              </a:ext>
            </a:extLst>
          </p:cNvPr>
          <p:cNvPicPr>
            <a:picLocks noChangeAspect="1"/>
          </p:cNvPicPr>
          <p:nvPr/>
        </p:nvPicPr>
        <p:blipFill rotWithShape="1">
          <a:blip r:embed="rId3"/>
          <a:srcRect b="18105"/>
          <a:stretch/>
        </p:blipFill>
        <p:spPr>
          <a:xfrm>
            <a:off x="-265176" y="965842"/>
            <a:ext cx="9491472" cy="3055430"/>
          </a:xfrm>
          <a:prstGeom prst="rect">
            <a:avLst/>
          </a:prstGeom>
        </p:spPr>
      </p:pic>
      <p:sp>
        <p:nvSpPr>
          <p:cNvPr id="9" name="TextBox 8">
            <a:extLst>
              <a:ext uri="{FF2B5EF4-FFF2-40B4-BE49-F238E27FC236}">
                <a16:creationId xmlns:a16="http://schemas.microsoft.com/office/drawing/2014/main" id="{D1F2D034-C028-44EA-FAEC-E1CF2198BF17}"/>
              </a:ext>
            </a:extLst>
          </p:cNvPr>
          <p:cNvSpPr txBox="1"/>
          <p:nvPr/>
        </p:nvSpPr>
        <p:spPr>
          <a:xfrm>
            <a:off x="6645702" y="1849734"/>
            <a:ext cx="746550" cy="285817"/>
          </a:xfrm>
          <a:prstGeom prst="rect">
            <a:avLst/>
          </a:prstGeom>
          <a:noFill/>
        </p:spPr>
        <p:txBody>
          <a:bodyPr wrap="square" rtlCol="0">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lang="en-US" sz="1200" b="1" dirty="0">
                <a:solidFill>
                  <a:srgbClr val="000000"/>
                </a:solidFill>
                <a:ea typeface="Calibri" panose="020F0502020204030204" pitchFamily="34" charset="0"/>
                <a:cs typeface="Times New Roman" panose="02020603050405020304" pitchFamily="18" charset="0"/>
              </a:rPr>
              <a:t>4-Year</a:t>
            </a:r>
            <a:endPar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AB1F3A2-16FE-288C-40CF-8539DF9FD6F4}"/>
              </a:ext>
            </a:extLst>
          </p:cNvPr>
          <p:cNvSpPr txBox="1"/>
          <p:nvPr/>
        </p:nvSpPr>
        <p:spPr>
          <a:xfrm>
            <a:off x="7662824" y="2503452"/>
            <a:ext cx="987789" cy="47636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b="1" dirty="0">
                <a:solidFill>
                  <a:srgbClr val="BF2265"/>
                </a:solidFill>
              </a:rPr>
              <a:t>46.0%</a:t>
            </a:r>
            <a:endParaRPr kumimoji="0" lang="en-US" sz="2400" b="1" i="0" u="none" strike="noStrike" kern="1200" cap="none" spc="0" normalizeH="0" baseline="0" noProof="0" dirty="0">
              <a:ln>
                <a:noFill/>
              </a:ln>
              <a:solidFill>
                <a:srgbClr val="BF2265"/>
              </a:solidFill>
              <a:effectLst/>
              <a:uLnTx/>
              <a:uFillTx/>
              <a:latin typeface="Calibri" panose="020F0502020204030204" pitchFamily="34" charset="0"/>
              <a:ea typeface="+mn-ea"/>
              <a:cs typeface="+mn-cs"/>
            </a:endParaRPr>
          </a:p>
        </p:txBody>
      </p:sp>
      <p:sp>
        <p:nvSpPr>
          <p:cNvPr id="12" name="TextBox 11">
            <a:extLst>
              <a:ext uri="{FF2B5EF4-FFF2-40B4-BE49-F238E27FC236}">
                <a16:creationId xmlns:a16="http://schemas.microsoft.com/office/drawing/2014/main" id="{95E7C285-8CF0-7FF0-3229-A20FE423FACD}"/>
              </a:ext>
            </a:extLst>
          </p:cNvPr>
          <p:cNvSpPr txBox="1"/>
          <p:nvPr/>
        </p:nvSpPr>
        <p:spPr>
          <a:xfrm>
            <a:off x="7662823" y="1708311"/>
            <a:ext cx="987789" cy="47636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088CD"/>
                </a:solidFill>
                <a:effectLst/>
                <a:uLnTx/>
                <a:uFillTx/>
                <a:latin typeface="Calibri" panose="020F0502020204030204" pitchFamily="34" charset="0"/>
                <a:ea typeface="+mn-ea"/>
                <a:cs typeface="+mn-cs"/>
              </a:rPr>
              <a:t>54.6%</a:t>
            </a:r>
          </a:p>
        </p:txBody>
      </p:sp>
      <p:cxnSp>
        <p:nvCxnSpPr>
          <p:cNvPr id="13" name="Straight Connector 12">
            <a:extLst>
              <a:ext uri="{FF2B5EF4-FFF2-40B4-BE49-F238E27FC236}">
                <a16:creationId xmlns:a16="http://schemas.microsoft.com/office/drawing/2014/main" id="{36070086-80CE-9635-22B3-4D9F0045EFA3}"/>
              </a:ext>
            </a:extLst>
          </p:cNvPr>
          <p:cNvCxnSpPr>
            <a:cxnSpLocks/>
          </p:cNvCxnSpPr>
          <p:nvPr/>
        </p:nvCxnSpPr>
        <p:spPr>
          <a:xfrm flipV="1">
            <a:off x="7019805" y="2196385"/>
            <a:ext cx="0" cy="133614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 Box 4">
            <a:extLst>
              <a:ext uri="{FF2B5EF4-FFF2-40B4-BE49-F238E27FC236}">
                <a16:creationId xmlns:a16="http://schemas.microsoft.com/office/drawing/2014/main" id="{2DF747C4-61C4-EF1F-6645-4B80BC4CEE06}"/>
              </a:ext>
            </a:extLst>
          </p:cNvPr>
          <p:cNvSpPr txBox="1">
            <a:spLocks noChangeArrowheads="1"/>
          </p:cNvSpPr>
          <p:nvPr/>
        </p:nvSpPr>
        <p:spPr bwMode="auto">
          <a:xfrm>
            <a:off x="6252374" y="2951181"/>
            <a:ext cx="2820897" cy="530352"/>
          </a:xfrm>
          <a:prstGeom prst="rect">
            <a:avLst/>
          </a:prstGeom>
          <a:solidFill>
            <a:srgbClr val="F9DDE9"/>
          </a:solidFill>
          <a:ln w="19050">
            <a:solidFill>
              <a:srgbClr val="BF2265"/>
            </a:solidFill>
            <a:prstDash val="dash"/>
            <a:miter lim="800000"/>
            <a:headEnd/>
            <a:tailEnd/>
          </a:ln>
        </p:spPr>
        <p:txBody>
          <a:bodyPr rot="0" vert="horz" wrap="square" lIns="45720" tIns="45720" rIns="45720" bIns="45720" anchor="ctr" anchorCtr="0" upright="1"/>
          <a:lstStyle/>
          <a:p>
            <a:pPr>
              <a:lnSpc>
                <a:spcPct val="90000"/>
              </a:lnSpc>
            </a:pPr>
            <a:r>
              <a:rPr lang="en-US" sz="1200" b="1" dirty="0">
                <a:solidFill>
                  <a:srgbClr val="BF2365"/>
                </a:solidFill>
                <a:latin typeface="+mn-lt"/>
                <a:ea typeface="Arial Unicode MS" panose="020B0604020202020204" pitchFamily="34" charset="-128"/>
              </a:rPr>
              <a:t>57% Received </a:t>
            </a:r>
            <a:r>
              <a:rPr lang="en-US" sz="1200" b="1" dirty="0" err="1">
                <a:solidFill>
                  <a:srgbClr val="BF2365"/>
                </a:solidFill>
                <a:latin typeface="+mn-lt"/>
                <a:ea typeface="Arial Unicode MS" panose="020B0604020202020204" pitchFamily="34" charset="-128"/>
              </a:rPr>
              <a:t>3L</a:t>
            </a:r>
            <a:r>
              <a:rPr lang="en-US" sz="1200" b="1" dirty="0">
                <a:solidFill>
                  <a:srgbClr val="BF2365"/>
                </a:solidFill>
                <a:latin typeface="+mn-lt"/>
                <a:ea typeface="Arial Unicode MS" panose="020B0604020202020204" pitchFamily="34" charset="-128"/>
              </a:rPr>
              <a:t>+ Cellular Immunotherapy (Off Protocol)</a:t>
            </a:r>
          </a:p>
        </p:txBody>
      </p:sp>
      <p:sp>
        <p:nvSpPr>
          <p:cNvPr id="4" name="TextBox 3">
            <a:extLst>
              <a:ext uri="{FF2B5EF4-FFF2-40B4-BE49-F238E27FC236}">
                <a16:creationId xmlns:a16="http://schemas.microsoft.com/office/drawing/2014/main" id="{F38FE679-EF34-02E5-BE8B-31634D5099EA}"/>
              </a:ext>
            </a:extLst>
          </p:cNvPr>
          <p:cNvSpPr txBox="1"/>
          <p:nvPr/>
        </p:nvSpPr>
        <p:spPr>
          <a:xfrm>
            <a:off x="3541239" y="3226619"/>
            <a:ext cx="2404270" cy="276999"/>
          </a:xfrm>
          <a:prstGeom prst="rect">
            <a:avLst/>
          </a:prstGeom>
          <a:solidFill>
            <a:schemeClr val="accent1">
              <a:lumMod val="20000"/>
              <a:lumOff val="80000"/>
            </a:schemeClr>
          </a:solidFill>
        </p:spPr>
        <p:txBody>
          <a:bodyPr wrap="square" rtlCol="0">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Median Follow-up: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47.2 months</a:t>
            </a:r>
          </a:p>
        </p:txBody>
      </p:sp>
      <p:sp>
        <p:nvSpPr>
          <p:cNvPr id="16" name="Rectangle 15">
            <a:extLst>
              <a:ext uri="{FF2B5EF4-FFF2-40B4-BE49-F238E27FC236}">
                <a16:creationId xmlns:a16="http://schemas.microsoft.com/office/drawing/2014/main" id="{73C09238-5423-EB43-9041-DE3771047A21}"/>
              </a:ext>
            </a:extLst>
          </p:cNvPr>
          <p:cNvSpPr/>
          <p:nvPr/>
        </p:nvSpPr>
        <p:spPr>
          <a:xfrm>
            <a:off x="2741390" y="873853"/>
            <a:ext cx="4003969" cy="698663"/>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HR 0.726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(95% CI, 0.540-0.977); </a:t>
            </a:r>
            <a:r>
              <a:rPr lang="en-US" sz="1400" b="1" dirty="0">
                <a:solidFill>
                  <a:srgbClr val="000000"/>
                </a:solidFill>
              </a:rPr>
              <a:t>one</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-sided </a:t>
            </a:r>
            <a:r>
              <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=0.0168</a:t>
            </a:r>
          </a:p>
        </p:txBody>
      </p:sp>
      <p:sp>
        <p:nvSpPr>
          <p:cNvPr id="7" name="Rectangle 6">
            <a:extLst>
              <a:ext uri="{FF2B5EF4-FFF2-40B4-BE49-F238E27FC236}">
                <a16:creationId xmlns:a16="http://schemas.microsoft.com/office/drawing/2014/main" id="{E0EA1B3A-2CB3-F3C0-9FB4-9A148C816FCB}"/>
              </a:ext>
            </a:extLst>
          </p:cNvPr>
          <p:cNvSpPr/>
          <p:nvPr/>
        </p:nvSpPr>
        <p:spPr>
          <a:xfrm>
            <a:off x="2949467" y="1233820"/>
            <a:ext cx="3587814" cy="307777"/>
          </a:xfrm>
          <a:prstGeom prst="rect">
            <a:avLst/>
          </a:prstGeom>
          <a:solidFill>
            <a:schemeClr val="bg1"/>
          </a:solid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2088CD"/>
                </a:solidFill>
                <a:effectLst/>
                <a:uLnTx/>
                <a:uFillTx/>
                <a:latin typeface="Calibri" panose="020F0502020204030204" pitchFamily="34" charset="0"/>
                <a:ea typeface="+mn-ea"/>
                <a:cs typeface="+mn-cs"/>
              </a:rPr>
              <a:t>27.4% Reduction in Risk of Death</a:t>
            </a:r>
          </a:p>
        </p:txBody>
      </p:sp>
    </p:spTree>
    <p:extLst>
      <p:ext uri="{BB962C8B-B14F-4D97-AF65-F5344CB8AC3E}">
        <p14:creationId xmlns:p14="http://schemas.microsoft.com/office/powerpoint/2010/main" val="146153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01780C-1A43-0F01-0F15-E07F08B5516E}"/>
              </a:ext>
            </a:extLst>
          </p:cNvPr>
          <p:cNvSpPr>
            <a:spLocks noGrp="1"/>
          </p:cNvSpPr>
          <p:nvPr>
            <p:ph type="sldNum" sz="quarter" idx="11"/>
          </p:nvPr>
        </p:nvSpPr>
        <p:spPr/>
        <p:txBody>
          <a:bodyPr/>
          <a:lstStyle/>
          <a:p>
            <a:pPr>
              <a:defRPr/>
            </a:pPr>
            <a:fld id="{876D11F4-78B8-4BD0-8C58-DD5E7C415213}" type="slidenum">
              <a:rPr lang="en-US" smtClean="0"/>
              <a:pPr>
                <a:defRPr/>
              </a:pPr>
              <a:t>15</a:t>
            </a:fld>
            <a:endParaRPr lang="en-US" dirty="0"/>
          </a:p>
        </p:txBody>
      </p:sp>
      <p:sp>
        <p:nvSpPr>
          <p:cNvPr id="3" name="Title 2">
            <a:extLst>
              <a:ext uri="{FF2B5EF4-FFF2-40B4-BE49-F238E27FC236}">
                <a16:creationId xmlns:a16="http://schemas.microsoft.com/office/drawing/2014/main" id="{D4C9FE67-FD0A-4A6A-4FCE-E5C2AEAEF9D3}"/>
              </a:ext>
            </a:extLst>
          </p:cNvPr>
          <p:cNvSpPr>
            <a:spLocks noGrp="1"/>
          </p:cNvSpPr>
          <p:nvPr>
            <p:ph type="title"/>
          </p:nvPr>
        </p:nvSpPr>
        <p:spPr/>
        <p:txBody>
          <a:bodyPr tIns="91440"/>
          <a:lstStyle/>
          <a:p>
            <a:r>
              <a:rPr lang="en-US" dirty="0"/>
              <a:t>Survival Benefit Favoring </a:t>
            </a:r>
            <a:r>
              <a:rPr lang="en-US" dirty="0" err="1"/>
              <a:t>Axi-Cel</a:t>
            </a:r>
            <a:r>
              <a:rPr lang="en-US" dirty="0"/>
              <a:t> Was Similar Across Key Prespecified Subgroups</a:t>
            </a:r>
          </a:p>
        </p:txBody>
      </p:sp>
      <p:sp>
        <p:nvSpPr>
          <p:cNvPr id="4" name="Footer Placeholder 3">
            <a:extLst>
              <a:ext uri="{FF2B5EF4-FFF2-40B4-BE49-F238E27FC236}">
                <a16:creationId xmlns:a16="http://schemas.microsoft.com/office/drawing/2014/main" id="{10656AA4-06B0-7EB9-5601-6518567948F1}"/>
              </a:ext>
            </a:extLst>
          </p:cNvPr>
          <p:cNvSpPr>
            <a:spLocks noGrp="1"/>
          </p:cNvSpPr>
          <p:nvPr>
            <p:ph type="ftr" sz="quarter" idx="12"/>
          </p:nvPr>
        </p:nvSpPr>
        <p:spPr>
          <a:xfrm>
            <a:off x="0" y="4628685"/>
            <a:ext cx="9144000" cy="323165"/>
          </a:xfrm>
        </p:spPr>
        <p:txBody>
          <a:bodyPr/>
          <a:lstStyle/>
          <a:p>
            <a:pPr>
              <a:defRPr/>
            </a:pPr>
            <a:r>
              <a:rPr lang="en-US" baseline="30000" dirty="0"/>
              <a:t>a</a:t>
            </a:r>
            <a:r>
              <a:rPr lang="en-US" dirty="0"/>
              <a:t> Dashed vertical line is shown at 0.726, which is the overall survival hazard ratio for death among all patients in the </a:t>
            </a:r>
            <a:r>
              <a:rPr lang="en-US" dirty="0" err="1"/>
              <a:t>axi-cel</a:t>
            </a:r>
            <a:r>
              <a:rPr lang="en-US" dirty="0"/>
              <a:t> arm versus the SOC arm.</a:t>
            </a:r>
          </a:p>
          <a:p>
            <a:pPr>
              <a:defRPr/>
            </a:pPr>
            <a:r>
              <a:rPr lang="en-US" dirty="0"/>
              <a:t>Axi-</a:t>
            </a:r>
            <a:r>
              <a:rPr lang="en-US" dirty="0" err="1"/>
              <a:t>cel</a:t>
            </a:r>
            <a:r>
              <a:rPr lang="en-US" dirty="0"/>
              <a:t>, axicabtagene ciloleucel; HGBL, high-grade B-cell lymphoma; IPI, International Prognostic Index; LCI, lower confidence interval; SOC, standard of care; UCI, upper confidence interval.</a:t>
            </a:r>
          </a:p>
        </p:txBody>
      </p:sp>
      <p:pic>
        <p:nvPicPr>
          <p:cNvPr id="8" name="Picture 7">
            <a:extLst>
              <a:ext uri="{FF2B5EF4-FFF2-40B4-BE49-F238E27FC236}">
                <a16:creationId xmlns:a16="http://schemas.microsoft.com/office/drawing/2014/main" id="{7B9DC3FC-D637-7469-8EC2-1CAF21104DB0}"/>
              </a:ext>
            </a:extLst>
          </p:cNvPr>
          <p:cNvPicPr>
            <a:picLocks noChangeAspect="1"/>
          </p:cNvPicPr>
          <p:nvPr/>
        </p:nvPicPr>
        <p:blipFill>
          <a:blip r:embed="rId3"/>
          <a:srcRect/>
          <a:stretch/>
        </p:blipFill>
        <p:spPr>
          <a:xfrm>
            <a:off x="449580" y="937077"/>
            <a:ext cx="8244840" cy="3635105"/>
          </a:xfrm>
          <a:prstGeom prst="rect">
            <a:avLst/>
          </a:prstGeom>
        </p:spPr>
      </p:pic>
    </p:spTree>
    <p:extLst>
      <p:ext uri="{BB962C8B-B14F-4D97-AF65-F5344CB8AC3E}">
        <p14:creationId xmlns:p14="http://schemas.microsoft.com/office/powerpoint/2010/main" val="2154598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CCBBD3-7C2E-CCC8-05BF-280CA3B62BA1}"/>
              </a:ext>
            </a:extLst>
          </p:cNvPr>
          <p:cNvSpPr>
            <a:spLocks noGrp="1"/>
          </p:cNvSpPr>
          <p:nvPr>
            <p:ph type="sldNum" sz="quarter" idx="11"/>
          </p:nvPr>
        </p:nvSpPr>
        <p:spPr/>
        <p:txBody>
          <a:bodyPr/>
          <a:lstStyle/>
          <a:p>
            <a:pPr>
              <a:defRPr/>
            </a:pPr>
            <a:fld id="{876D11F4-78B8-4BD0-8C58-DD5E7C415213}" type="slidenum">
              <a:rPr lang="en-US" smtClean="0"/>
              <a:pPr>
                <a:defRPr/>
              </a:pPr>
              <a:t>16</a:t>
            </a:fld>
            <a:endParaRPr lang="en-US" dirty="0"/>
          </a:p>
        </p:txBody>
      </p:sp>
      <p:sp>
        <p:nvSpPr>
          <p:cNvPr id="3" name="Title 2">
            <a:extLst>
              <a:ext uri="{FF2B5EF4-FFF2-40B4-BE49-F238E27FC236}">
                <a16:creationId xmlns:a16="http://schemas.microsoft.com/office/drawing/2014/main" id="{51EEAA36-6D04-5158-0CA6-38847A5A9E8B}"/>
              </a:ext>
            </a:extLst>
          </p:cNvPr>
          <p:cNvSpPr>
            <a:spLocks noGrp="1"/>
          </p:cNvSpPr>
          <p:nvPr>
            <p:ph type="title"/>
          </p:nvPr>
        </p:nvSpPr>
        <p:spPr/>
        <p:txBody>
          <a:bodyPr/>
          <a:lstStyle/>
          <a:p>
            <a:r>
              <a:rPr lang="en-US" dirty="0"/>
              <a:t>PFS By Investigator Confirmed Benefit of Axi-</a:t>
            </a:r>
            <a:r>
              <a:rPr lang="en-US" dirty="0" err="1"/>
              <a:t>Cel</a:t>
            </a:r>
            <a:r>
              <a:rPr lang="en-US" dirty="0"/>
              <a:t> Over SOC </a:t>
            </a:r>
          </a:p>
        </p:txBody>
      </p:sp>
      <p:sp>
        <p:nvSpPr>
          <p:cNvPr id="4" name="Footer Placeholder 3">
            <a:extLst>
              <a:ext uri="{FF2B5EF4-FFF2-40B4-BE49-F238E27FC236}">
                <a16:creationId xmlns:a16="http://schemas.microsoft.com/office/drawing/2014/main" id="{37CCDE59-FF2B-550E-42DC-4F41B5025EAB}"/>
              </a:ext>
            </a:extLst>
          </p:cNvPr>
          <p:cNvSpPr>
            <a:spLocks noGrp="1"/>
          </p:cNvSpPr>
          <p:nvPr>
            <p:ph type="ftr" sz="quarter" idx="12"/>
          </p:nvPr>
        </p:nvSpPr>
        <p:spPr>
          <a:xfrm>
            <a:off x="0" y="4744101"/>
            <a:ext cx="9144000" cy="207749"/>
          </a:xfrm>
        </p:spPr>
        <p:txBody>
          <a:bodyPr/>
          <a:lstStyle/>
          <a:p>
            <a:pPr>
              <a:defRPr/>
            </a:pPr>
            <a:r>
              <a:rPr lang="en-US" dirty="0" err="1"/>
              <a:t>Axi-cel</a:t>
            </a:r>
            <a:r>
              <a:rPr lang="en-US" dirty="0"/>
              <a:t>, axicabtagene ciloleucel; HR, hazard ratio; PFS, progression-free survival; SOC, standard of care.</a:t>
            </a:r>
          </a:p>
        </p:txBody>
      </p:sp>
      <p:pic>
        <p:nvPicPr>
          <p:cNvPr id="14" name="Picture 13">
            <a:extLst>
              <a:ext uri="{FF2B5EF4-FFF2-40B4-BE49-F238E27FC236}">
                <a16:creationId xmlns:a16="http://schemas.microsoft.com/office/drawing/2014/main" id="{C9B8BE27-D653-A8E6-9021-707426A870C5}"/>
              </a:ext>
            </a:extLst>
          </p:cNvPr>
          <p:cNvPicPr>
            <a:picLocks noChangeAspect="1"/>
          </p:cNvPicPr>
          <p:nvPr/>
        </p:nvPicPr>
        <p:blipFill>
          <a:blip r:embed="rId2"/>
          <a:srcRect/>
          <a:stretch/>
        </p:blipFill>
        <p:spPr>
          <a:xfrm>
            <a:off x="-265176" y="976694"/>
            <a:ext cx="9491472" cy="3730924"/>
          </a:xfrm>
          <a:prstGeom prst="rect">
            <a:avLst/>
          </a:prstGeom>
        </p:spPr>
      </p:pic>
      <p:sp>
        <p:nvSpPr>
          <p:cNvPr id="11" name="TextBox 10">
            <a:extLst>
              <a:ext uri="{FF2B5EF4-FFF2-40B4-BE49-F238E27FC236}">
                <a16:creationId xmlns:a16="http://schemas.microsoft.com/office/drawing/2014/main" id="{90423272-D647-075C-3933-A77D01F44DA1}"/>
              </a:ext>
            </a:extLst>
          </p:cNvPr>
          <p:cNvSpPr txBox="1"/>
          <p:nvPr/>
        </p:nvSpPr>
        <p:spPr>
          <a:xfrm>
            <a:off x="3541239" y="3226619"/>
            <a:ext cx="2404270" cy="276999"/>
          </a:xfrm>
          <a:prstGeom prst="rect">
            <a:avLst/>
          </a:prstGeom>
          <a:solidFill>
            <a:schemeClr val="accent1">
              <a:lumMod val="20000"/>
              <a:lumOff val="80000"/>
            </a:schemeClr>
          </a:solidFill>
        </p:spPr>
        <p:txBody>
          <a:bodyPr wrap="square" rtlCol="0">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Median Follow-up: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47.2 months</a:t>
            </a:r>
          </a:p>
        </p:txBody>
      </p:sp>
      <p:sp>
        <p:nvSpPr>
          <p:cNvPr id="12" name="Rectangle 11">
            <a:extLst>
              <a:ext uri="{FF2B5EF4-FFF2-40B4-BE49-F238E27FC236}">
                <a16:creationId xmlns:a16="http://schemas.microsoft.com/office/drawing/2014/main" id="{F0D38635-F773-6DFE-9DF7-F24F520090C1}"/>
              </a:ext>
            </a:extLst>
          </p:cNvPr>
          <p:cNvSpPr/>
          <p:nvPr/>
        </p:nvSpPr>
        <p:spPr>
          <a:xfrm>
            <a:off x="2605556" y="873853"/>
            <a:ext cx="4275636" cy="67710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HR 0.506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(95% CI, 0.383-0.669); descriptive one-sided </a:t>
            </a:r>
            <a:r>
              <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&lt;0.0001</a:t>
            </a:r>
          </a:p>
        </p:txBody>
      </p:sp>
    </p:spTree>
    <p:extLst>
      <p:ext uri="{BB962C8B-B14F-4D97-AF65-F5344CB8AC3E}">
        <p14:creationId xmlns:p14="http://schemas.microsoft.com/office/powerpoint/2010/main" val="863087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CCBBD3-7C2E-CCC8-05BF-280CA3B62BA1}"/>
              </a:ext>
            </a:extLst>
          </p:cNvPr>
          <p:cNvSpPr>
            <a:spLocks noGrp="1"/>
          </p:cNvSpPr>
          <p:nvPr>
            <p:ph type="sldNum" sz="quarter" idx="11"/>
          </p:nvPr>
        </p:nvSpPr>
        <p:spPr/>
        <p:txBody>
          <a:bodyPr/>
          <a:lstStyle/>
          <a:p>
            <a:pPr>
              <a:defRPr/>
            </a:pPr>
            <a:fld id="{876D11F4-78B8-4BD0-8C58-DD5E7C415213}" type="slidenum">
              <a:rPr lang="en-US" smtClean="0"/>
              <a:pPr>
                <a:defRPr/>
              </a:pPr>
              <a:t>17</a:t>
            </a:fld>
            <a:endParaRPr lang="en-US" dirty="0"/>
          </a:p>
        </p:txBody>
      </p:sp>
      <p:sp>
        <p:nvSpPr>
          <p:cNvPr id="3" name="Title 2">
            <a:extLst>
              <a:ext uri="{FF2B5EF4-FFF2-40B4-BE49-F238E27FC236}">
                <a16:creationId xmlns:a16="http://schemas.microsoft.com/office/drawing/2014/main" id="{51EEAA36-6D04-5158-0CA6-38847A5A9E8B}"/>
              </a:ext>
            </a:extLst>
          </p:cNvPr>
          <p:cNvSpPr>
            <a:spLocks noGrp="1"/>
          </p:cNvSpPr>
          <p:nvPr>
            <p:ph type="title"/>
          </p:nvPr>
        </p:nvSpPr>
        <p:spPr/>
        <p:txBody>
          <a:bodyPr/>
          <a:lstStyle/>
          <a:p>
            <a:r>
              <a:rPr lang="en-US" dirty="0"/>
              <a:t>PFS By Investigator Confirmed Benefit of Axi-</a:t>
            </a:r>
            <a:r>
              <a:rPr lang="en-US" dirty="0" err="1"/>
              <a:t>Cel</a:t>
            </a:r>
            <a:r>
              <a:rPr lang="en-US" dirty="0"/>
              <a:t> Over SOC </a:t>
            </a:r>
          </a:p>
        </p:txBody>
      </p:sp>
      <p:sp>
        <p:nvSpPr>
          <p:cNvPr id="4" name="Footer Placeholder 3">
            <a:extLst>
              <a:ext uri="{FF2B5EF4-FFF2-40B4-BE49-F238E27FC236}">
                <a16:creationId xmlns:a16="http://schemas.microsoft.com/office/drawing/2014/main" id="{37CCDE59-FF2B-550E-42DC-4F41B5025EAB}"/>
              </a:ext>
            </a:extLst>
          </p:cNvPr>
          <p:cNvSpPr>
            <a:spLocks noGrp="1"/>
          </p:cNvSpPr>
          <p:nvPr>
            <p:ph type="ftr" sz="quarter" idx="12"/>
          </p:nvPr>
        </p:nvSpPr>
        <p:spPr>
          <a:xfrm>
            <a:off x="0" y="4744101"/>
            <a:ext cx="9144000" cy="207749"/>
          </a:xfrm>
        </p:spPr>
        <p:txBody>
          <a:bodyPr/>
          <a:lstStyle/>
          <a:p>
            <a:pPr>
              <a:defRPr/>
            </a:pPr>
            <a:r>
              <a:rPr lang="en-US" dirty="0"/>
              <a:t>Axi-cel, axicabtagene ciloleucel; HR, hazard ratio; PFS, progression-free survival; SOC, standard of care.</a:t>
            </a:r>
          </a:p>
        </p:txBody>
      </p:sp>
      <p:grpSp>
        <p:nvGrpSpPr>
          <p:cNvPr id="5" name="Group 4">
            <a:extLst>
              <a:ext uri="{FF2B5EF4-FFF2-40B4-BE49-F238E27FC236}">
                <a16:creationId xmlns:a16="http://schemas.microsoft.com/office/drawing/2014/main" id="{57D1EECB-CFF1-FD04-F28C-715FD23069ED}"/>
              </a:ext>
            </a:extLst>
          </p:cNvPr>
          <p:cNvGrpSpPr>
            <a:grpSpLocks noChangeAspect="1"/>
          </p:cNvGrpSpPr>
          <p:nvPr/>
        </p:nvGrpSpPr>
        <p:grpSpPr>
          <a:xfrm>
            <a:off x="-265176" y="976694"/>
            <a:ext cx="9491472" cy="3730924"/>
            <a:chOff x="0" y="906780"/>
            <a:chExt cx="9207500" cy="3619500"/>
          </a:xfrm>
        </p:grpSpPr>
        <p:pic>
          <p:nvPicPr>
            <p:cNvPr id="20" name="Picture 19">
              <a:extLst>
                <a:ext uri="{FF2B5EF4-FFF2-40B4-BE49-F238E27FC236}">
                  <a16:creationId xmlns:a16="http://schemas.microsoft.com/office/drawing/2014/main" id="{8B1FB0D0-DAF8-268E-E48B-5C72DE19CFAF}"/>
                </a:ext>
              </a:extLst>
            </p:cNvPr>
            <p:cNvPicPr>
              <a:picLocks noChangeAspect="1"/>
            </p:cNvPicPr>
            <p:nvPr/>
          </p:nvPicPr>
          <p:blipFill>
            <a:blip r:embed="rId2"/>
            <a:srcRect/>
            <a:stretch/>
          </p:blipFill>
          <p:spPr>
            <a:xfrm>
              <a:off x="0" y="906780"/>
              <a:ext cx="9207500" cy="3619500"/>
            </a:xfrm>
            <a:prstGeom prst="rect">
              <a:avLst/>
            </a:prstGeom>
          </p:spPr>
        </p:pic>
        <p:cxnSp>
          <p:nvCxnSpPr>
            <p:cNvPr id="8" name="Straight Connector 7">
              <a:extLst>
                <a:ext uri="{FF2B5EF4-FFF2-40B4-BE49-F238E27FC236}">
                  <a16:creationId xmlns:a16="http://schemas.microsoft.com/office/drawing/2014/main" id="{55F27646-2E4A-2A68-B55C-BD3514D13022}"/>
                </a:ext>
              </a:extLst>
            </p:cNvPr>
            <p:cNvCxnSpPr>
              <a:cxnSpLocks/>
            </p:cNvCxnSpPr>
            <p:nvPr/>
          </p:nvCxnSpPr>
          <p:spPr>
            <a:xfrm>
              <a:off x="1049153" y="2194561"/>
              <a:ext cx="214643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5C8CE1-B5ED-E65F-F223-0DAFF65D2CF0}"/>
                </a:ext>
              </a:extLst>
            </p:cNvPr>
            <p:cNvCxnSpPr>
              <a:cxnSpLocks/>
            </p:cNvCxnSpPr>
            <p:nvPr/>
          </p:nvCxnSpPr>
          <p:spPr>
            <a:xfrm flipV="1">
              <a:off x="1695929" y="2194561"/>
              <a:ext cx="0" cy="120797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23976F1-A4AE-691D-121E-5183C204C947}"/>
                </a:ext>
              </a:extLst>
            </p:cNvPr>
            <p:cNvCxnSpPr>
              <a:cxnSpLocks/>
            </p:cNvCxnSpPr>
            <p:nvPr/>
          </p:nvCxnSpPr>
          <p:spPr>
            <a:xfrm flipV="1">
              <a:off x="3195586" y="2194561"/>
              <a:ext cx="0" cy="120797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4B1A40D-4D34-8E6B-50E9-0A7D1F88863F}"/>
                </a:ext>
              </a:extLst>
            </p:cNvPr>
            <p:cNvSpPr txBox="1"/>
            <p:nvPr/>
          </p:nvSpPr>
          <p:spPr>
            <a:xfrm>
              <a:off x="1960997" y="2172831"/>
              <a:ext cx="952239" cy="276999"/>
            </a:xfrm>
            <a:prstGeom prst="rect">
              <a:avLst/>
            </a:prstGeom>
            <a:noFill/>
          </p:spPr>
          <p:txBody>
            <a:bodyPr wrap="square" rtlCol="0">
              <a:spAutoFit/>
            </a:bodyPr>
            <a:lstStyle/>
            <a:p>
              <a:pPr marL="0" marR="0" lvl="0" indent="0" defTabSz="914400" rtl="0" eaLnBrk="0" fontAlgn="base"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Median PFS</a:t>
              </a:r>
            </a:p>
          </p:txBody>
        </p:sp>
        <p:sp>
          <p:nvSpPr>
            <p:cNvPr id="7" name="TextBox 6">
              <a:extLst>
                <a:ext uri="{FF2B5EF4-FFF2-40B4-BE49-F238E27FC236}">
                  <a16:creationId xmlns:a16="http://schemas.microsoft.com/office/drawing/2014/main" id="{1895E919-98A4-96D4-4E73-96AFB215864F}"/>
                </a:ext>
              </a:extLst>
            </p:cNvPr>
            <p:cNvSpPr txBox="1"/>
            <p:nvPr/>
          </p:nvSpPr>
          <p:spPr>
            <a:xfrm>
              <a:off x="1647937" y="2563724"/>
              <a:ext cx="1061509"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BF2265"/>
                  </a:solidFill>
                  <a:effectLst/>
                  <a:uLnTx/>
                  <a:uFillTx/>
                  <a:latin typeface="Calibri" panose="020F0502020204030204" pitchFamily="34" charset="0"/>
                  <a:ea typeface="+mn-ea"/>
                  <a:cs typeface="+mn-cs"/>
                </a:rPr>
                <a:t>3.7 </a:t>
              </a:r>
              <a:r>
                <a:rPr kumimoji="0" lang="en-US" sz="2400" b="1" i="0" u="none" strike="noStrike" kern="1200" cap="none" spc="0" normalizeH="0" baseline="0" noProof="0" dirty="0" err="1">
                  <a:ln>
                    <a:noFill/>
                  </a:ln>
                  <a:solidFill>
                    <a:srgbClr val="BF2265"/>
                  </a:solidFill>
                  <a:effectLst/>
                  <a:uLnTx/>
                  <a:uFillTx/>
                  <a:latin typeface="Calibri" panose="020F0502020204030204" pitchFamily="34" charset="0"/>
                  <a:ea typeface="+mn-ea"/>
                  <a:cs typeface="+mn-cs"/>
                </a:rPr>
                <a:t>mo</a:t>
              </a:r>
              <a:endParaRPr kumimoji="0" lang="en-US" sz="2400" b="1" i="0" u="none" strike="noStrike" kern="1200" cap="none" spc="0" normalizeH="0" baseline="0" noProof="0" dirty="0">
                <a:ln>
                  <a:noFill/>
                </a:ln>
                <a:solidFill>
                  <a:srgbClr val="BF2265"/>
                </a:solidFill>
                <a:effectLst/>
                <a:uLnTx/>
                <a:uFillTx/>
                <a:latin typeface="Calibri" panose="020F0502020204030204" pitchFamily="34" charset="0"/>
                <a:ea typeface="+mn-ea"/>
                <a:cs typeface="+mn-cs"/>
              </a:endParaRPr>
            </a:p>
          </p:txBody>
        </p:sp>
        <p:sp>
          <p:nvSpPr>
            <p:cNvPr id="9" name="TextBox 8">
              <a:extLst>
                <a:ext uri="{FF2B5EF4-FFF2-40B4-BE49-F238E27FC236}">
                  <a16:creationId xmlns:a16="http://schemas.microsoft.com/office/drawing/2014/main" id="{4DCF3608-401A-7DE1-DFBA-EB665AB6886F}"/>
                </a:ext>
              </a:extLst>
            </p:cNvPr>
            <p:cNvSpPr txBox="1"/>
            <p:nvPr/>
          </p:nvSpPr>
          <p:spPr>
            <a:xfrm>
              <a:off x="2664209" y="1486084"/>
              <a:ext cx="121700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b="1" dirty="0">
                  <a:solidFill>
                    <a:srgbClr val="2088CD"/>
                  </a:solidFill>
                </a:rPr>
                <a:t>14.7 mo</a:t>
              </a:r>
              <a:endParaRPr kumimoji="0" lang="en-US" sz="2400" b="1" i="0" u="none" strike="noStrike" kern="1200" cap="none" spc="0" normalizeH="0" baseline="0" noProof="0" dirty="0">
                <a:ln>
                  <a:noFill/>
                </a:ln>
                <a:solidFill>
                  <a:srgbClr val="2088CD"/>
                </a:solidFill>
                <a:effectLst/>
                <a:uLnTx/>
                <a:uFillTx/>
                <a:latin typeface="Calibri" panose="020F0502020204030204" pitchFamily="34" charset="0"/>
                <a:ea typeface="+mn-ea"/>
                <a:cs typeface="+mn-cs"/>
              </a:endParaRPr>
            </a:p>
          </p:txBody>
        </p:sp>
        <p:sp>
          <p:nvSpPr>
            <p:cNvPr id="11" name="Left Arrow 3">
              <a:extLst>
                <a:ext uri="{FF2B5EF4-FFF2-40B4-BE49-F238E27FC236}">
                  <a16:creationId xmlns:a16="http://schemas.microsoft.com/office/drawing/2014/main" id="{2BBE0C3E-DB16-30E2-FFF3-C0D3DCD02757}"/>
                </a:ext>
              </a:extLst>
            </p:cNvPr>
            <p:cNvSpPr/>
            <p:nvPr/>
          </p:nvSpPr>
          <p:spPr>
            <a:xfrm rot="5400000">
              <a:off x="1528568" y="2209003"/>
              <a:ext cx="325261" cy="332233"/>
            </a:xfrm>
            <a:prstGeom prst="leftArrow">
              <a:avLst/>
            </a:prstGeom>
            <a:solidFill>
              <a:srgbClr val="C22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Left Arrow 18">
              <a:extLst>
                <a:ext uri="{FF2B5EF4-FFF2-40B4-BE49-F238E27FC236}">
                  <a16:creationId xmlns:a16="http://schemas.microsoft.com/office/drawing/2014/main" id="{F29E1A58-9C60-C57E-9EB7-B2B0DFAC9A4C}"/>
                </a:ext>
              </a:extLst>
            </p:cNvPr>
            <p:cNvSpPr/>
            <p:nvPr/>
          </p:nvSpPr>
          <p:spPr>
            <a:xfrm rot="16200000">
              <a:off x="3032244" y="1851390"/>
              <a:ext cx="325261" cy="332233"/>
            </a:xfrm>
            <a:prstGeom prst="leftArrow">
              <a:avLst/>
            </a:prstGeom>
            <a:solidFill>
              <a:srgbClr val="208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060AD"/>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70504769-D7FA-B6C1-2C40-5B79F81ADE54}"/>
              </a:ext>
            </a:extLst>
          </p:cNvPr>
          <p:cNvSpPr txBox="1"/>
          <p:nvPr/>
        </p:nvSpPr>
        <p:spPr>
          <a:xfrm>
            <a:off x="3541239" y="3226619"/>
            <a:ext cx="2404270" cy="276999"/>
          </a:xfrm>
          <a:prstGeom prst="rect">
            <a:avLst/>
          </a:prstGeom>
          <a:solidFill>
            <a:schemeClr val="accent1">
              <a:lumMod val="20000"/>
              <a:lumOff val="80000"/>
            </a:schemeClr>
          </a:solidFill>
        </p:spPr>
        <p:txBody>
          <a:bodyPr wrap="square" rtlCol="0">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Median Follow-up: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47.2 months</a:t>
            </a:r>
          </a:p>
        </p:txBody>
      </p:sp>
      <p:sp>
        <p:nvSpPr>
          <p:cNvPr id="15" name="Rectangle 14">
            <a:extLst>
              <a:ext uri="{FF2B5EF4-FFF2-40B4-BE49-F238E27FC236}">
                <a16:creationId xmlns:a16="http://schemas.microsoft.com/office/drawing/2014/main" id="{36ACBD6C-903A-AB3F-5BE4-20B5B761B96E}"/>
              </a:ext>
            </a:extLst>
          </p:cNvPr>
          <p:cNvSpPr/>
          <p:nvPr/>
        </p:nvSpPr>
        <p:spPr>
          <a:xfrm>
            <a:off x="2605556" y="873853"/>
            <a:ext cx="4275636" cy="67710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HR 0.506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(95% CI, 0.383-0.669); descriptive one-sided </a:t>
            </a:r>
            <a:r>
              <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&lt;0.0001</a:t>
            </a:r>
          </a:p>
        </p:txBody>
      </p:sp>
    </p:spTree>
    <p:extLst>
      <p:ext uri="{BB962C8B-B14F-4D97-AF65-F5344CB8AC3E}">
        <p14:creationId xmlns:p14="http://schemas.microsoft.com/office/powerpoint/2010/main" val="3038272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CCBBD3-7C2E-CCC8-05BF-280CA3B62BA1}"/>
              </a:ext>
            </a:extLst>
          </p:cNvPr>
          <p:cNvSpPr>
            <a:spLocks noGrp="1"/>
          </p:cNvSpPr>
          <p:nvPr>
            <p:ph type="sldNum" sz="quarter" idx="11"/>
          </p:nvPr>
        </p:nvSpPr>
        <p:spPr/>
        <p:txBody>
          <a:bodyPr/>
          <a:lstStyle/>
          <a:p>
            <a:pPr>
              <a:defRPr/>
            </a:pPr>
            <a:fld id="{876D11F4-78B8-4BD0-8C58-DD5E7C415213}" type="slidenum">
              <a:rPr lang="en-US" smtClean="0"/>
              <a:pPr>
                <a:defRPr/>
              </a:pPr>
              <a:t>18</a:t>
            </a:fld>
            <a:endParaRPr lang="en-US" dirty="0"/>
          </a:p>
        </p:txBody>
      </p:sp>
      <p:sp>
        <p:nvSpPr>
          <p:cNvPr id="3" name="Title 2">
            <a:extLst>
              <a:ext uri="{FF2B5EF4-FFF2-40B4-BE49-F238E27FC236}">
                <a16:creationId xmlns:a16="http://schemas.microsoft.com/office/drawing/2014/main" id="{51EEAA36-6D04-5158-0CA6-38847A5A9E8B}"/>
              </a:ext>
            </a:extLst>
          </p:cNvPr>
          <p:cNvSpPr>
            <a:spLocks noGrp="1"/>
          </p:cNvSpPr>
          <p:nvPr>
            <p:ph type="title"/>
          </p:nvPr>
        </p:nvSpPr>
        <p:spPr/>
        <p:txBody>
          <a:bodyPr/>
          <a:lstStyle/>
          <a:p>
            <a:r>
              <a:rPr lang="en-US" dirty="0"/>
              <a:t>PFS By Investigator Confirmed Benefit of Axi-</a:t>
            </a:r>
            <a:r>
              <a:rPr lang="en-US" dirty="0" err="1"/>
              <a:t>Cel</a:t>
            </a:r>
            <a:r>
              <a:rPr lang="en-US" dirty="0"/>
              <a:t> Over SOC </a:t>
            </a:r>
          </a:p>
        </p:txBody>
      </p:sp>
      <p:sp>
        <p:nvSpPr>
          <p:cNvPr id="4" name="Footer Placeholder 3">
            <a:extLst>
              <a:ext uri="{FF2B5EF4-FFF2-40B4-BE49-F238E27FC236}">
                <a16:creationId xmlns:a16="http://schemas.microsoft.com/office/drawing/2014/main" id="{37CCDE59-FF2B-550E-42DC-4F41B5025EAB}"/>
              </a:ext>
            </a:extLst>
          </p:cNvPr>
          <p:cNvSpPr>
            <a:spLocks noGrp="1"/>
          </p:cNvSpPr>
          <p:nvPr>
            <p:ph type="ftr" sz="quarter" idx="12"/>
          </p:nvPr>
        </p:nvSpPr>
        <p:spPr>
          <a:xfrm>
            <a:off x="0" y="4744101"/>
            <a:ext cx="9144000" cy="207749"/>
          </a:xfrm>
        </p:spPr>
        <p:txBody>
          <a:bodyPr/>
          <a:lstStyle/>
          <a:p>
            <a:pPr>
              <a:defRPr/>
            </a:pPr>
            <a:r>
              <a:rPr lang="en-US" dirty="0"/>
              <a:t>Axi-cel, axicabtagene ciloleucel; HR, hazard ratio; PFS, progression-free survival; SOC, standard of care.</a:t>
            </a:r>
          </a:p>
        </p:txBody>
      </p:sp>
      <p:grpSp>
        <p:nvGrpSpPr>
          <p:cNvPr id="5" name="Group 4">
            <a:extLst>
              <a:ext uri="{FF2B5EF4-FFF2-40B4-BE49-F238E27FC236}">
                <a16:creationId xmlns:a16="http://schemas.microsoft.com/office/drawing/2014/main" id="{BB8003EE-C0F3-B2F1-D473-181331CFE6EF}"/>
              </a:ext>
            </a:extLst>
          </p:cNvPr>
          <p:cNvGrpSpPr>
            <a:grpSpLocks noChangeAspect="1"/>
          </p:cNvGrpSpPr>
          <p:nvPr/>
        </p:nvGrpSpPr>
        <p:grpSpPr>
          <a:xfrm>
            <a:off x="-265176" y="975123"/>
            <a:ext cx="9491472" cy="3730924"/>
            <a:chOff x="0" y="905256"/>
            <a:chExt cx="9207500" cy="3619500"/>
          </a:xfrm>
        </p:grpSpPr>
        <p:pic>
          <p:nvPicPr>
            <p:cNvPr id="6" name="Picture 5">
              <a:extLst>
                <a:ext uri="{FF2B5EF4-FFF2-40B4-BE49-F238E27FC236}">
                  <a16:creationId xmlns:a16="http://schemas.microsoft.com/office/drawing/2014/main" id="{2C2019BC-3F90-714D-987B-71057EE21DD4}"/>
                </a:ext>
              </a:extLst>
            </p:cNvPr>
            <p:cNvPicPr>
              <a:picLocks noChangeAspect="1"/>
            </p:cNvPicPr>
            <p:nvPr/>
          </p:nvPicPr>
          <p:blipFill>
            <a:blip r:embed="rId2"/>
            <a:srcRect/>
            <a:stretch/>
          </p:blipFill>
          <p:spPr>
            <a:xfrm>
              <a:off x="0" y="905256"/>
              <a:ext cx="9207500" cy="3619500"/>
            </a:xfrm>
            <a:prstGeom prst="rect">
              <a:avLst/>
            </a:prstGeom>
          </p:spPr>
        </p:pic>
        <p:sp>
          <p:nvSpPr>
            <p:cNvPr id="15" name="TextBox 14">
              <a:extLst>
                <a:ext uri="{FF2B5EF4-FFF2-40B4-BE49-F238E27FC236}">
                  <a16:creationId xmlns:a16="http://schemas.microsoft.com/office/drawing/2014/main" id="{DE5E2820-CFDA-EA46-3919-42EC1A46E34E}"/>
                </a:ext>
              </a:extLst>
            </p:cNvPr>
            <p:cNvSpPr txBox="1"/>
            <p:nvPr/>
          </p:nvSpPr>
          <p:spPr>
            <a:xfrm>
              <a:off x="7959675" y="2772623"/>
              <a:ext cx="957313"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b="1" dirty="0">
                  <a:solidFill>
                    <a:srgbClr val="BF2265"/>
                  </a:solidFill>
                </a:rPr>
                <a:t>24.4%</a:t>
              </a:r>
              <a:endParaRPr kumimoji="0" lang="en-US" sz="2400" b="1" i="0" u="none" strike="noStrike" kern="1200" cap="none" spc="0" normalizeH="0" baseline="0" noProof="0" dirty="0">
                <a:ln>
                  <a:noFill/>
                </a:ln>
                <a:solidFill>
                  <a:srgbClr val="BF2265"/>
                </a:solidFill>
                <a:effectLst/>
                <a:uLnTx/>
                <a:uFillTx/>
                <a:latin typeface="Calibri" panose="020F0502020204030204" pitchFamily="34" charset="0"/>
                <a:ea typeface="+mn-ea"/>
                <a:cs typeface="+mn-cs"/>
              </a:endParaRPr>
            </a:p>
          </p:txBody>
        </p:sp>
        <p:sp>
          <p:nvSpPr>
            <p:cNvPr id="16" name="TextBox 15">
              <a:extLst>
                <a:ext uri="{FF2B5EF4-FFF2-40B4-BE49-F238E27FC236}">
                  <a16:creationId xmlns:a16="http://schemas.microsoft.com/office/drawing/2014/main" id="{EF3089B6-88A5-90B4-29A1-7FE9B8459262}"/>
                </a:ext>
              </a:extLst>
            </p:cNvPr>
            <p:cNvSpPr txBox="1"/>
            <p:nvPr/>
          </p:nvSpPr>
          <p:spPr>
            <a:xfrm>
              <a:off x="7959675" y="2001091"/>
              <a:ext cx="957313"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b="1" dirty="0">
                  <a:solidFill>
                    <a:srgbClr val="2088CD"/>
                  </a:solidFill>
                </a:rPr>
                <a:t>41</a:t>
              </a:r>
              <a:r>
                <a:rPr kumimoji="0" lang="en-US" sz="2400" b="1" i="0" u="none" strike="noStrike" kern="1200" cap="none" spc="0" normalizeH="0" baseline="0" noProof="0" dirty="0">
                  <a:ln>
                    <a:noFill/>
                  </a:ln>
                  <a:solidFill>
                    <a:srgbClr val="2088CD"/>
                  </a:solidFill>
                  <a:effectLst/>
                  <a:uLnTx/>
                  <a:uFillTx/>
                  <a:latin typeface="Calibri" panose="020F0502020204030204" pitchFamily="34" charset="0"/>
                  <a:ea typeface="+mn-ea"/>
                  <a:cs typeface="+mn-cs"/>
                </a:rPr>
                <a:t>.8%</a:t>
              </a:r>
            </a:p>
          </p:txBody>
        </p:sp>
        <p:cxnSp>
          <p:nvCxnSpPr>
            <p:cNvPr id="17" name="Straight Connector 16">
              <a:extLst>
                <a:ext uri="{FF2B5EF4-FFF2-40B4-BE49-F238E27FC236}">
                  <a16:creationId xmlns:a16="http://schemas.microsoft.com/office/drawing/2014/main" id="{7B135541-879B-00D3-590F-1179E226EEE8}"/>
                </a:ext>
              </a:extLst>
            </p:cNvPr>
            <p:cNvCxnSpPr>
              <a:cxnSpLocks/>
            </p:cNvCxnSpPr>
            <p:nvPr/>
          </p:nvCxnSpPr>
          <p:spPr>
            <a:xfrm flipV="1">
              <a:off x="7713803" y="2414546"/>
              <a:ext cx="0" cy="97458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F0E238D-1EF9-4236-3289-8205C1ECEEA2}"/>
                </a:ext>
              </a:extLst>
            </p:cNvPr>
            <p:cNvSpPr txBox="1"/>
            <p:nvPr/>
          </p:nvSpPr>
          <p:spPr>
            <a:xfrm>
              <a:off x="7352044" y="2066341"/>
              <a:ext cx="723517"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lang="en-US" sz="1200" b="1" dirty="0">
                  <a:solidFill>
                    <a:srgbClr val="000000"/>
                  </a:solidFill>
                  <a:ea typeface="Calibri" panose="020F0502020204030204" pitchFamily="34" charset="0"/>
                  <a:cs typeface="Times New Roman" panose="02020603050405020304" pitchFamily="18" charset="0"/>
                </a:rPr>
                <a:t>4-Year</a:t>
              </a:r>
              <a:endPar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7" name="TextBox 6">
            <a:extLst>
              <a:ext uri="{FF2B5EF4-FFF2-40B4-BE49-F238E27FC236}">
                <a16:creationId xmlns:a16="http://schemas.microsoft.com/office/drawing/2014/main" id="{F8734059-4015-0F1F-03D9-A2F74914DA5A}"/>
              </a:ext>
            </a:extLst>
          </p:cNvPr>
          <p:cNvSpPr txBox="1"/>
          <p:nvPr/>
        </p:nvSpPr>
        <p:spPr>
          <a:xfrm>
            <a:off x="3541239" y="3226619"/>
            <a:ext cx="2404270" cy="276999"/>
          </a:xfrm>
          <a:prstGeom prst="rect">
            <a:avLst/>
          </a:prstGeom>
          <a:solidFill>
            <a:schemeClr val="accent1">
              <a:lumMod val="20000"/>
              <a:lumOff val="80000"/>
            </a:schemeClr>
          </a:solidFill>
        </p:spPr>
        <p:txBody>
          <a:bodyPr wrap="square" rtlCol="0">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Median Follow-up: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47.2 months</a:t>
            </a:r>
          </a:p>
        </p:txBody>
      </p:sp>
      <p:sp>
        <p:nvSpPr>
          <p:cNvPr id="8" name="Rectangle 7">
            <a:extLst>
              <a:ext uri="{FF2B5EF4-FFF2-40B4-BE49-F238E27FC236}">
                <a16:creationId xmlns:a16="http://schemas.microsoft.com/office/drawing/2014/main" id="{D715BDDB-6C30-6147-87F5-68B058FA0C1E}"/>
              </a:ext>
            </a:extLst>
          </p:cNvPr>
          <p:cNvSpPr/>
          <p:nvPr/>
        </p:nvSpPr>
        <p:spPr>
          <a:xfrm>
            <a:off x="2605556" y="873853"/>
            <a:ext cx="4275636" cy="67710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HR 0.506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(95% CI, 0.383-0.669); descriptive one-sided </a:t>
            </a:r>
            <a:r>
              <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&lt;0.0001</a:t>
            </a:r>
          </a:p>
        </p:txBody>
      </p:sp>
    </p:spTree>
    <p:extLst>
      <p:ext uri="{BB962C8B-B14F-4D97-AF65-F5344CB8AC3E}">
        <p14:creationId xmlns:p14="http://schemas.microsoft.com/office/powerpoint/2010/main" val="1406109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CD9079-40DE-9687-2FA4-DCC8D4C5E7DF}"/>
              </a:ext>
            </a:extLst>
          </p:cNvPr>
          <p:cNvSpPr>
            <a:spLocks noGrp="1"/>
          </p:cNvSpPr>
          <p:nvPr>
            <p:ph type="sldNum" sz="quarter" idx="11"/>
          </p:nvPr>
        </p:nvSpPr>
        <p:spPr/>
        <p:txBody>
          <a:bodyPr/>
          <a:lstStyle/>
          <a:p>
            <a:fld id="{876D11F4-78B8-4BD0-8C58-DD5E7C415213}" type="slidenum">
              <a:rPr lang="en-US" smtClean="0"/>
              <a:pPr/>
              <a:t>19</a:t>
            </a:fld>
            <a:endParaRPr lang="en-US" dirty="0"/>
          </a:p>
        </p:txBody>
      </p:sp>
      <p:sp>
        <p:nvSpPr>
          <p:cNvPr id="3" name="Title 2">
            <a:extLst>
              <a:ext uri="{FF2B5EF4-FFF2-40B4-BE49-F238E27FC236}">
                <a16:creationId xmlns:a16="http://schemas.microsoft.com/office/drawing/2014/main" id="{CA2F8AE5-2268-C91D-DB94-612DD94439D8}"/>
              </a:ext>
            </a:extLst>
          </p:cNvPr>
          <p:cNvSpPr>
            <a:spLocks noGrp="1"/>
          </p:cNvSpPr>
          <p:nvPr>
            <p:ph type="title"/>
          </p:nvPr>
        </p:nvSpPr>
        <p:spPr/>
        <p:txBody>
          <a:bodyPr tIns="182880"/>
          <a:lstStyle/>
          <a:p>
            <a:r>
              <a:rPr lang="en-US" dirty="0"/>
              <a:t>Key Safety Data At Primary Overall Survival Analysis</a:t>
            </a:r>
            <a:endParaRPr lang="en-US" baseline="30000" dirty="0"/>
          </a:p>
        </p:txBody>
      </p:sp>
      <p:sp>
        <p:nvSpPr>
          <p:cNvPr id="4" name="Footer Placeholder 3">
            <a:extLst>
              <a:ext uri="{FF2B5EF4-FFF2-40B4-BE49-F238E27FC236}">
                <a16:creationId xmlns:a16="http://schemas.microsoft.com/office/drawing/2014/main" id="{B14872C2-0B96-DF7C-145E-4718BD8C10A4}"/>
              </a:ext>
            </a:extLst>
          </p:cNvPr>
          <p:cNvSpPr>
            <a:spLocks noGrp="1"/>
          </p:cNvSpPr>
          <p:nvPr>
            <p:ph type="ftr" sz="quarter" idx="12"/>
          </p:nvPr>
        </p:nvSpPr>
        <p:spPr>
          <a:xfrm>
            <a:off x="0" y="4051604"/>
            <a:ext cx="9144000" cy="900246"/>
          </a:xfrm>
        </p:spPr>
        <p:txBody>
          <a:bodyPr/>
          <a:lstStyle/>
          <a:p>
            <a:r>
              <a:rPr lang="en-US" dirty="0"/>
              <a:t>Data here are presented for the safety analysis set. Fewer SOC patients remained in the AE reporting period post-progression or start of new lymphoma therapy; thus, cross-arm comparisons of AE rates warrant cautious interpretation. </a:t>
            </a:r>
            <a:r>
              <a:rPr lang="en-US" baseline="30000" dirty="0"/>
              <a:t>a</a:t>
            </a:r>
            <a:r>
              <a:rPr lang="en-US" dirty="0"/>
              <a:t> COVID-19 (n=2), sepsis (n=2), hepatitis B reactivation, myocardial infarction, pneumonia, and progressive multifocal leukoencephalopathy (n=1 each). </a:t>
            </a:r>
            <a:r>
              <a:rPr lang="en-US" baseline="30000" dirty="0"/>
              <a:t>b</a:t>
            </a:r>
            <a:r>
              <a:rPr lang="en-US" dirty="0"/>
              <a:t> Acute respiratory distress syndrome and cardiac arrest (n=1 each). </a:t>
            </a:r>
            <a:r>
              <a:rPr lang="en-US" baseline="30000" dirty="0"/>
              <a:t>c</a:t>
            </a:r>
            <a:r>
              <a:rPr lang="en-US" dirty="0"/>
              <a:t> One patient died of acute myeloid leukemia and one died of lung adenocarcinoma, both deemed unrelated to study treatment per investigator assessment. </a:t>
            </a:r>
            <a:r>
              <a:rPr lang="en-US" baseline="30000" dirty="0"/>
              <a:t>d</a:t>
            </a:r>
            <a:r>
              <a:rPr lang="en-US" dirty="0"/>
              <a:t> Includes fatal AEs that occurred outside of the protocol-specified AE reporting window. COVID-19 (n=4), other infection/inflammation (n=3), neurologic organ failure (n=2), respiratory organ failure, cardiac organ failure, progressive disease, and unknown (n=1 each) in the axi-cel arm. Other infection/inflammation (n=7), unknown (n=5), COVID-19 (n=4), respiratory organ failure, and cardiopulmonary/neurologic organ failure (n=1 each) in the SOC arm. </a:t>
            </a:r>
            <a:r>
              <a:rPr lang="en-US" baseline="30000" dirty="0"/>
              <a:t>e</a:t>
            </a:r>
            <a:r>
              <a:rPr lang="en-US" dirty="0"/>
              <a:t> Related to </a:t>
            </a:r>
            <a:r>
              <a:rPr lang="en-US" dirty="0" err="1"/>
              <a:t>axi-cel</a:t>
            </a:r>
            <a:r>
              <a:rPr lang="en-US" dirty="0"/>
              <a:t> or high-dose therapy with autologous stem cell transplantation. </a:t>
            </a:r>
            <a:r>
              <a:rPr lang="en-US" baseline="30000" dirty="0"/>
              <a:t>f</a:t>
            </a:r>
            <a:r>
              <a:rPr lang="en-US" dirty="0"/>
              <a:t> Hepatitis B reactivation. </a:t>
            </a:r>
            <a:r>
              <a:rPr lang="en-US" baseline="30000" dirty="0"/>
              <a:t>g</a:t>
            </a:r>
            <a:r>
              <a:rPr lang="en-US" dirty="0"/>
              <a:t> Cardiac arrest and acute respiratory distress syndrome (n=1 each).</a:t>
            </a:r>
          </a:p>
          <a:p>
            <a:r>
              <a:rPr lang="en-US" dirty="0"/>
              <a:t>AE, adverse event; axi-cel, axicabtagene ciloleucel; CRS, cytokine release syndrome;  EFS, event-free survival; SOC, standard of care.</a:t>
            </a:r>
          </a:p>
        </p:txBody>
      </p:sp>
      <p:sp>
        <p:nvSpPr>
          <p:cNvPr id="6" name="Content Placeholder 5">
            <a:extLst>
              <a:ext uri="{FF2B5EF4-FFF2-40B4-BE49-F238E27FC236}">
                <a16:creationId xmlns:a16="http://schemas.microsoft.com/office/drawing/2014/main" id="{47D6DE95-5CFE-FAEF-E80A-C7781A7296CA}"/>
              </a:ext>
            </a:extLst>
          </p:cNvPr>
          <p:cNvSpPr txBox="1">
            <a:spLocks/>
          </p:cNvSpPr>
          <p:nvPr/>
        </p:nvSpPr>
        <p:spPr>
          <a:xfrm>
            <a:off x="177800" y="3453104"/>
            <a:ext cx="4763426" cy="540021"/>
          </a:xfrm>
          <a:prstGeom prst="rect">
            <a:avLst/>
          </a:prstGeom>
        </p:spPr>
        <p:txBody>
          <a:bodyPr/>
          <a:lstStyle>
            <a:lvl1pPr marL="169329" indent="-169329" algn="l" defTabSz="683667" rtl="0" fontAlgn="base">
              <a:spcBef>
                <a:spcPct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12221" indent="-169329" algn="l" defTabSz="683667" rtl="0" fontAlgn="base">
              <a:spcBef>
                <a:spcPct val="0"/>
              </a:spcBef>
              <a:spcAft>
                <a:spcPts val="300"/>
              </a:spcAft>
              <a:buClr>
                <a:schemeClr val="accent1"/>
              </a:buClr>
              <a:buFont typeface=".AppleSystemUIFont"/>
              <a:buChar char="-"/>
              <a:defRPr sz="1733" kern="1200">
                <a:solidFill>
                  <a:schemeClr val="tx1"/>
                </a:solidFill>
                <a:latin typeface="+mn-lt"/>
                <a:ea typeface="+mn-ea"/>
                <a:cs typeface="+mn-cs"/>
              </a:defRPr>
            </a:lvl2pPr>
            <a:lvl3pPr marL="855112" indent="-169329" algn="l" defTabSz="683667" rtl="0" fontAlgn="base">
              <a:spcBef>
                <a:spcPct val="0"/>
              </a:spcBef>
              <a:spcAft>
                <a:spcPts val="3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198003" indent="-169329" algn="l" defTabSz="683667" rtl="0" fontAlgn="base">
              <a:spcBef>
                <a:spcPct val="0"/>
              </a:spcBef>
              <a:spcAft>
                <a:spcPts val="300"/>
              </a:spcAft>
              <a:buClr>
                <a:schemeClr val="accent1"/>
              </a:buClr>
              <a:buFont typeface=".AppleSystemUIFont"/>
              <a:buChar char="-"/>
              <a:defRPr sz="1200" kern="1200">
                <a:solidFill>
                  <a:schemeClr val="tx1"/>
                </a:solidFill>
                <a:latin typeface="+mn-lt"/>
                <a:ea typeface="+mn-ea"/>
                <a:cs typeface="+mn-cs"/>
              </a:defRPr>
            </a:lvl4pPr>
            <a:lvl5pPr marL="1540895" indent="-169329" algn="l" defTabSz="683667" rtl="0" fontAlgn="base">
              <a:spcBef>
                <a:spcPct val="0"/>
              </a:spcBef>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1885810"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434"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eaLnBrk="1" hangingPunct="1"/>
            <a:r>
              <a:rPr lang="en-US" sz="1500" dirty="0"/>
              <a:t>No changes in cumulative treatment‐related serious or fatal AEs occurred since the primary EFS analysis</a:t>
            </a:r>
          </a:p>
        </p:txBody>
      </p:sp>
      <p:graphicFrame>
        <p:nvGraphicFramePr>
          <p:cNvPr id="7" name="Content Placeholder 6">
            <a:extLst>
              <a:ext uri="{FF2B5EF4-FFF2-40B4-BE49-F238E27FC236}">
                <a16:creationId xmlns:a16="http://schemas.microsoft.com/office/drawing/2014/main" id="{4DE9E4D5-A348-F5B0-1213-DF443E9EDA13}"/>
              </a:ext>
            </a:extLst>
          </p:cNvPr>
          <p:cNvGraphicFramePr>
            <a:graphicFrameLocks/>
          </p:cNvGraphicFramePr>
          <p:nvPr>
            <p:extLst>
              <p:ext uri="{D42A27DB-BD31-4B8C-83A1-F6EECF244321}">
                <p14:modId xmlns:p14="http://schemas.microsoft.com/office/powerpoint/2010/main" val="1412494257"/>
              </p:ext>
            </p:extLst>
          </p:nvPr>
        </p:nvGraphicFramePr>
        <p:xfrm>
          <a:off x="5117174" y="960469"/>
          <a:ext cx="3840480" cy="2798064"/>
        </p:xfrm>
        <a:graphic>
          <a:graphicData uri="http://schemas.openxmlformats.org/drawingml/2006/table">
            <a:tbl>
              <a:tblPr firstRow="1" bandRow="1">
                <a:tableStyleId>{9DCAF9ED-07DC-4A11-8D7F-57B35C25682E}</a:tableStyleId>
              </a:tblPr>
              <a:tblGrid>
                <a:gridCol w="2011680">
                  <a:extLst>
                    <a:ext uri="{9D8B030D-6E8A-4147-A177-3AD203B41FA5}">
                      <a16:colId xmlns:a16="http://schemas.microsoft.com/office/drawing/2014/main" val="1916807986"/>
                    </a:ext>
                  </a:extLst>
                </a:gridCol>
                <a:gridCol w="914400">
                  <a:extLst>
                    <a:ext uri="{9D8B030D-6E8A-4147-A177-3AD203B41FA5}">
                      <a16:colId xmlns:a16="http://schemas.microsoft.com/office/drawing/2014/main" val="2150114809"/>
                    </a:ext>
                  </a:extLst>
                </a:gridCol>
                <a:gridCol w="914400">
                  <a:extLst>
                    <a:ext uri="{9D8B030D-6E8A-4147-A177-3AD203B41FA5}">
                      <a16:colId xmlns:a16="http://schemas.microsoft.com/office/drawing/2014/main" val="787356305"/>
                    </a:ext>
                  </a:extLst>
                </a:gridCol>
              </a:tblGrid>
              <a:tr h="457200">
                <a:tc>
                  <a:txBody>
                    <a:bodyPr/>
                    <a:lstStyle/>
                    <a:p>
                      <a:pPr marL="0" marR="0">
                        <a:lnSpc>
                          <a:spcPct val="100000"/>
                        </a:lnSpc>
                        <a:spcBef>
                          <a:spcPts val="0"/>
                        </a:spcBef>
                        <a:spcAft>
                          <a:spcPts val="0"/>
                        </a:spcAft>
                      </a:pPr>
                      <a:r>
                        <a:rPr lang="en-US" sz="1500" dirty="0">
                          <a:effectLst/>
                          <a:latin typeface="+mn-lt"/>
                          <a:ea typeface="Calibri" panose="020F0502020204030204" pitchFamily="34" charset="0"/>
                          <a:cs typeface="Arial" panose="020B0604020202020204" pitchFamily="34" charset="0"/>
                        </a:rPr>
                        <a:t>Reason for Death</a:t>
                      </a:r>
                    </a:p>
                  </a:txBody>
                  <a:tcPr marL="68580" marR="68580" marT="0" marB="0" anchor="ctr"/>
                </a:tc>
                <a:tc>
                  <a:txBody>
                    <a:bodyPr/>
                    <a:lstStyle/>
                    <a:p>
                      <a:pPr marL="0" marR="0" algn="ctr">
                        <a:lnSpc>
                          <a:spcPct val="100000"/>
                        </a:lnSpc>
                        <a:spcBef>
                          <a:spcPts val="0"/>
                        </a:spcBef>
                        <a:spcAft>
                          <a:spcPts val="0"/>
                        </a:spcAft>
                      </a:pPr>
                      <a:r>
                        <a:rPr lang="en-US" sz="1500" b="1" dirty="0">
                          <a:solidFill>
                            <a:schemeClr val="bg1"/>
                          </a:solidFill>
                          <a:effectLst/>
                          <a:latin typeface="+mn-lt"/>
                          <a:ea typeface="Calibri" panose="020F0502020204030204" pitchFamily="34" charset="0"/>
                          <a:cs typeface="Times New Roman" panose="02020603050405020304" pitchFamily="18" charset="0"/>
                        </a:rPr>
                        <a:t>Axi-Cel </a:t>
                      </a:r>
                    </a:p>
                    <a:p>
                      <a:pPr marL="0" marR="0" algn="ctr">
                        <a:lnSpc>
                          <a:spcPct val="100000"/>
                        </a:lnSpc>
                        <a:spcBef>
                          <a:spcPts val="0"/>
                        </a:spcBef>
                        <a:spcAft>
                          <a:spcPts val="0"/>
                        </a:spcAft>
                      </a:pPr>
                      <a:r>
                        <a:rPr lang="en-US" sz="1500" b="1" dirty="0">
                          <a:solidFill>
                            <a:schemeClr val="bg1"/>
                          </a:solidFill>
                          <a:effectLst/>
                          <a:latin typeface="+mn-lt"/>
                          <a:ea typeface="Calibri" panose="020F0502020204030204" pitchFamily="34" charset="0"/>
                          <a:cs typeface="Times New Roman" panose="02020603050405020304" pitchFamily="18" charset="0"/>
                        </a:rPr>
                        <a:t>n=170</a:t>
                      </a:r>
                      <a:endParaRPr lang="en-US" sz="15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c>
                  <a:txBody>
                    <a:bodyPr/>
                    <a:lstStyle/>
                    <a:p>
                      <a:pPr marL="0" marR="0" algn="ctr">
                        <a:lnSpc>
                          <a:spcPct val="100000"/>
                        </a:lnSpc>
                        <a:spcBef>
                          <a:spcPts val="0"/>
                        </a:spcBef>
                        <a:spcAft>
                          <a:spcPts val="0"/>
                        </a:spcAft>
                      </a:pPr>
                      <a:r>
                        <a:rPr lang="en-US" sz="1500" b="1" dirty="0">
                          <a:solidFill>
                            <a:schemeClr val="bg1"/>
                          </a:solidFill>
                          <a:effectLst/>
                          <a:latin typeface="+mn-lt"/>
                          <a:ea typeface="Calibri" panose="020F0502020204030204" pitchFamily="34" charset="0"/>
                          <a:cs typeface="Times New Roman" panose="02020603050405020304" pitchFamily="18" charset="0"/>
                        </a:rPr>
                        <a:t>SOC</a:t>
                      </a:r>
                    </a:p>
                    <a:p>
                      <a:pPr marL="0" marR="0" algn="ctr">
                        <a:lnSpc>
                          <a:spcPct val="100000"/>
                        </a:lnSpc>
                        <a:spcBef>
                          <a:spcPts val="0"/>
                        </a:spcBef>
                        <a:spcAft>
                          <a:spcPts val="0"/>
                        </a:spcAft>
                      </a:pPr>
                      <a:r>
                        <a:rPr lang="en-US" sz="1500" b="1" dirty="0">
                          <a:solidFill>
                            <a:schemeClr val="bg1"/>
                          </a:solidFill>
                          <a:effectLst/>
                          <a:latin typeface="+mn-lt"/>
                          <a:ea typeface="Calibri" panose="020F0502020204030204" pitchFamily="34" charset="0"/>
                          <a:cs typeface="Times New Roman" panose="02020603050405020304" pitchFamily="18" charset="0"/>
                        </a:rPr>
                        <a:t>n=168</a:t>
                      </a:r>
                      <a:endParaRPr lang="en-US" sz="15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2"/>
                      </a:solidFill>
                      <a:prstDash val="solid"/>
                      <a:round/>
                      <a:headEnd type="none" w="med" len="med"/>
                      <a:tailEnd type="none" w="med" len="med"/>
                    </a:lnL>
                    <a:solidFill>
                      <a:schemeClr val="tx2"/>
                    </a:solidFill>
                  </a:tcPr>
                </a:tc>
                <a:extLst>
                  <a:ext uri="{0D108BD9-81ED-4DB2-BD59-A6C34878D82A}">
                    <a16:rowId xmlns:a16="http://schemas.microsoft.com/office/drawing/2014/main" val="3812775402"/>
                  </a:ext>
                </a:extLst>
              </a:tr>
              <a:tr h="274320">
                <a:tc>
                  <a:txBody>
                    <a:bodyPr/>
                    <a:lstStyle/>
                    <a:p>
                      <a:pPr marL="0" marR="0">
                        <a:lnSpc>
                          <a:spcPct val="100000"/>
                        </a:lnSpc>
                        <a:spcBef>
                          <a:spcPts val="0"/>
                        </a:spcBef>
                        <a:spcAft>
                          <a:spcPts val="0"/>
                        </a:spcAft>
                      </a:pPr>
                      <a:r>
                        <a:rPr lang="en-US" sz="1400" b="1" dirty="0">
                          <a:solidFill>
                            <a:schemeClr val="tx1"/>
                          </a:solidFill>
                          <a:effectLst/>
                          <a:latin typeface="+mn-lt"/>
                          <a:ea typeface="Calibri" panose="020F0502020204030204" pitchFamily="34" charset="0"/>
                          <a:cs typeface="Arial" panose="020B0604020202020204" pitchFamily="34" charset="0"/>
                        </a:rPr>
                        <a:t>Progressive disease, n (%)</a:t>
                      </a:r>
                    </a:p>
                  </a:txBody>
                  <a:tcPr marL="68580" marR="18288" marT="18288" marB="18288" anchor="ctr">
                    <a:solidFill>
                      <a:srgbClr val="F2F2F2"/>
                    </a:solidFill>
                  </a:tcPr>
                </a:tc>
                <a:tc>
                  <a:txBody>
                    <a:bodyPr/>
                    <a:lstStyle/>
                    <a:p>
                      <a:pPr marL="0" marR="0" algn="ctr">
                        <a:lnSpc>
                          <a:spcPct val="115000"/>
                        </a:lnSpc>
                        <a:spcBef>
                          <a:spcPts val="600"/>
                        </a:spcBef>
                        <a:spcAft>
                          <a:spcPts val="120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51 (30)</a:t>
                      </a:r>
                    </a:p>
                  </a:txBody>
                  <a:tcPr marL="54769" marR="54769" marT="18288" marB="18288">
                    <a:solidFill>
                      <a:srgbClr val="E0EFF7"/>
                    </a:solidFill>
                  </a:tcPr>
                </a:tc>
                <a:tc>
                  <a:txBody>
                    <a:bodyPr/>
                    <a:lstStyle/>
                    <a:p>
                      <a:pPr marL="0" marR="0" algn="ctr">
                        <a:lnSpc>
                          <a:spcPct val="115000"/>
                        </a:lnSpc>
                        <a:spcBef>
                          <a:spcPts val="600"/>
                        </a:spcBef>
                        <a:spcAft>
                          <a:spcPts val="120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71 (42)</a:t>
                      </a:r>
                    </a:p>
                  </a:txBody>
                  <a:tcPr marL="54769" marR="54769" marT="18288" marB="18288">
                    <a:solidFill>
                      <a:srgbClr val="BF2365">
                        <a:alpha val="20000"/>
                      </a:srgbClr>
                    </a:solidFill>
                  </a:tcPr>
                </a:tc>
                <a:extLst>
                  <a:ext uri="{0D108BD9-81ED-4DB2-BD59-A6C34878D82A}">
                    <a16:rowId xmlns:a16="http://schemas.microsoft.com/office/drawing/2014/main" val="2864729893"/>
                  </a:ext>
                </a:extLst>
              </a:tr>
              <a:tr h="640080">
                <a:tc>
                  <a:txBody>
                    <a:bodyPr/>
                    <a:lstStyle/>
                    <a:p>
                      <a:pPr marL="0" marR="0">
                        <a:lnSpc>
                          <a:spcPct val="100000"/>
                        </a:lnSpc>
                        <a:spcBef>
                          <a:spcPts val="0"/>
                        </a:spcBef>
                        <a:spcAft>
                          <a:spcPts val="0"/>
                        </a:spcAft>
                      </a:pPr>
                      <a:r>
                        <a:rPr lang="en-US" sz="1400" b="1" dirty="0">
                          <a:solidFill>
                            <a:schemeClr val="tx1"/>
                          </a:solidFill>
                          <a:effectLst/>
                          <a:latin typeface="+mn-lt"/>
                          <a:ea typeface="Calibri" panose="020F0502020204030204" pitchFamily="34" charset="0"/>
                          <a:cs typeface="Arial" panose="020B0604020202020204" pitchFamily="34" charset="0"/>
                        </a:rPr>
                        <a:t>Grade 5 AE during protocol-specific reporting period, n (%)</a:t>
                      </a:r>
                    </a:p>
                  </a:txBody>
                  <a:tcPr marL="68580" marR="18288" marT="18288" marB="18288" anchor="ctr">
                    <a:solidFill>
                      <a:srgbClr val="F2F2F2"/>
                    </a:solidFill>
                  </a:tcPr>
                </a:tc>
                <a:tc>
                  <a:txBody>
                    <a:bodyPr/>
                    <a:lstStyle/>
                    <a:p>
                      <a:pPr marL="0" marR="0" algn="ctr">
                        <a:lnSpc>
                          <a:spcPct val="115000"/>
                        </a:lnSpc>
                        <a:spcBef>
                          <a:spcPts val="600"/>
                        </a:spcBef>
                        <a:spcAft>
                          <a:spcPts val="120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8 (5)</a:t>
                      </a:r>
                      <a:r>
                        <a:rPr lang="en-US" sz="1400" baseline="30000" dirty="0">
                          <a:effectLst/>
                          <a:latin typeface="Calibri" panose="020F0502020204030204" pitchFamily="34" charset="0"/>
                          <a:ea typeface="Times New Roman" panose="02020603050405020304" pitchFamily="18" charset="0"/>
                          <a:cs typeface="Calibri" panose="020F0502020204030204" pitchFamily="34" charset="0"/>
                        </a:rPr>
                        <a:t>a</a:t>
                      </a:r>
                    </a:p>
                  </a:txBody>
                  <a:tcPr marL="54769" marR="54769" marT="18288" marB="18288" anchor="ctr">
                    <a:noFill/>
                  </a:tcPr>
                </a:tc>
                <a:tc>
                  <a:txBody>
                    <a:bodyPr/>
                    <a:lstStyle/>
                    <a:p>
                      <a:pPr marL="0" marR="0" algn="ctr">
                        <a:lnSpc>
                          <a:spcPct val="115000"/>
                        </a:lnSpc>
                        <a:spcBef>
                          <a:spcPts val="600"/>
                        </a:spcBef>
                        <a:spcAft>
                          <a:spcPts val="120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2 (1)</a:t>
                      </a:r>
                      <a:r>
                        <a:rPr lang="en-US" sz="1400" baseline="30000" dirty="0">
                          <a:effectLst/>
                          <a:latin typeface="Calibri" panose="020F0502020204030204" pitchFamily="34" charset="0"/>
                          <a:ea typeface="Times New Roman" panose="02020603050405020304" pitchFamily="18" charset="0"/>
                          <a:cs typeface="Calibri" panose="020F0502020204030204" pitchFamily="34" charset="0"/>
                        </a:rPr>
                        <a:t>b</a:t>
                      </a:r>
                    </a:p>
                  </a:txBody>
                  <a:tcPr marL="54769" marR="54769" marT="18288" marB="18288" anchor="ctr">
                    <a:noFill/>
                  </a:tcPr>
                </a:tc>
                <a:extLst>
                  <a:ext uri="{0D108BD9-81ED-4DB2-BD59-A6C34878D82A}">
                    <a16:rowId xmlns:a16="http://schemas.microsoft.com/office/drawing/2014/main" val="578041633"/>
                  </a:ext>
                </a:extLst>
              </a:tr>
              <a:tr h="457200">
                <a:tc>
                  <a:txBody>
                    <a:bodyPr/>
                    <a:lstStyle/>
                    <a:p>
                      <a:pPr marL="0" marR="0">
                        <a:lnSpc>
                          <a:spcPct val="100000"/>
                        </a:lnSpc>
                        <a:spcBef>
                          <a:spcPts val="0"/>
                        </a:spcBef>
                        <a:spcAft>
                          <a:spcPts val="0"/>
                        </a:spcAft>
                      </a:pPr>
                      <a:r>
                        <a:rPr lang="en-US" sz="1400" b="1" dirty="0">
                          <a:solidFill>
                            <a:schemeClr val="tx1"/>
                          </a:solidFill>
                          <a:effectLst/>
                          <a:latin typeface="+mn-lt"/>
                          <a:ea typeface="Calibri" panose="020F0502020204030204" pitchFamily="34" charset="0"/>
                          <a:cs typeface="Arial" panose="020B0604020202020204" pitchFamily="34" charset="0"/>
                        </a:rPr>
                        <a:t>New or secondary malignancy, n (%)</a:t>
                      </a:r>
                    </a:p>
                  </a:txBody>
                  <a:tcPr marL="68580" marR="18288" marT="18288" marB="18288" anchor="ctr">
                    <a:solidFill>
                      <a:srgbClr val="F2F2F2"/>
                    </a:solidFill>
                  </a:tcPr>
                </a:tc>
                <a:tc>
                  <a:txBody>
                    <a:bodyPr/>
                    <a:lstStyle/>
                    <a:p>
                      <a:pPr marL="0" marR="0" algn="ctr">
                        <a:lnSpc>
                          <a:spcPct val="115000"/>
                        </a:lnSpc>
                        <a:spcBef>
                          <a:spcPts val="600"/>
                        </a:spcBef>
                        <a:spcAft>
                          <a:spcPts val="120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2 (1)</a:t>
                      </a:r>
                      <a:r>
                        <a:rPr lang="en-US" sz="1400" baseline="30000" dirty="0">
                          <a:effectLst/>
                          <a:latin typeface="Calibri" panose="020F0502020204030204" pitchFamily="34" charset="0"/>
                          <a:ea typeface="Times New Roman" panose="02020603050405020304" pitchFamily="18" charset="0"/>
                          <a:cs typeface="Calibri" panose="020F0502020204030204" pitchFamily="34" charset="0"/>
                        </a:rPr>
                        <a:t>c</a:t>
                      </a:r>
                    </a:p>
                  </a:txBody>
                  <a:tcPr marL="54769" marR="54769" marT="18288" marB="18288" anchor="ctr">
                    <a:noFill/>
                  </a:tcPr>
                </a:tc>
                <a:tc>
                  <a:txBody>
                    <a:bodyPr/>
                    <a:lstStyle/>
                    <a:p>
                      <a:pPr marL="0" marR="0" algn="ctr">
                        <a:lnSpc>
                          <a:spcPct val="115000"/>
                        </a:lnSpc>
                        <a:spcBef>
                          <a:spcPts val="600"/>
                        </a:spcBef>
                        <a:spcAft>
                          <a:spcPts val="120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0</a:t>
                      </a:r>
                    </a:p>
                  </a:txBody>
                  <a:tcPr marL="54769" marR="54769" marT="18288" marB="18288" anchor="ctr">
                    <a:noFill/>
                  </a:tcPr>
                </a:tc>
                <a:extLst>
                  <a:ext uri="{0D108BD9-81ED-4DB2-BD59-A6C34878D82A}">
                    <a16:rowId xmlns:a16="http://schemas.microsoft.com/office/drawing/2014/main" val="1089702664"/>
                  </a:ext>
                </a:extLst>
              </a:tr>
              <a:tr h="457200">
                <a:tc>
                  <a:txBody>
                    <a:bodyPr/>
                    <a:lstStyle/>
                    <a:p>
                      <a:pPr marL="0" marR="0" lvl="0" indent="0" algn="l" defTabSz="6857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rPr>
                        <a:t>Other reason for death,</a:t>
                      </a:r>
                      <a:r>
                        <a:rPr lang="en-US" sz="1400" b="1" baseline="30000" dirty="0">
                          <a:effectLst/>
                          <a:latin typeface="Calibri" panose="020F0502020204030204" pitchFamily="34" charset="0"/>
                          <a:ea typeface="Times New Roman" panose="02020603050405020304" pitchFamily="18" charset="0"/>
                          <a:cs typeface="Calibri" panose="020F0502020204030204" pitchFamily="34" charset="0"/>
                        </a:rPr>
                        <a:t>d</a:t>
                      </a:r>
                      <a:r>
                        <a:rPr kumimoji="0" lang="en-US" sz="1400" b="1"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rPr>
                        <a:t> n (%)</a:t>
                      </a:r>
                    </a:p>
                  </a:txBody>
                  <a:tcPr marL="68580" marR="18288" marT="18288" marB="18288" anchor="ctr">
                    <a:solidFill>
                      <a:srgbClr val="F2F2F2"/>
                    </a:solidFill>
                  </a:tcPr>
                </a:tc>
                <a:tc>
                  <a:txBody>
                    <a:bodyPr/>
                    <a:lstStyle/>
                    <a:p>
                      <a:pPr marL="0" marR="0" algn="ctr">
                        <a:lnSpc>
                          <a:spcPct val="115000"/>
                        </a:lnSpc>
                        <a:spcBef>
                          <a:spcPts val="600"/>
                        </a:spcBef>
                        <a:spcAft>
                          <a:spcPts val="120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13 (8)</a:t>
                      </a:r>
                      <a:endParaRPr lang="en-US" sz="1400" baseline="30000" dirty="0">
                        <a:effectLst/>
                        <a:latin typeface="Calibri" panose="020F0502020204030204" pitchFamily="34" charset="0"/>
                        <a:ea typeface="Times New Roman" panose="02020603050405020304" pitchFamily="18" charset="0"/>
                        <a:cs typeface="Calibri" panose="020F0502020204030204" pitchFamily="34" charset="0"/>
                      </a:endParaRPr>
                    </a:p>
                  </a:txBody>
                  <a:tcPr marL="54769" marR="54769" marT="18288" marB="18288" anchor="ctr">
                    <a:noFill/>
                  </a:tcPr>
                </a:tc>
                <a:tc>
                  <a:txBody>
                    <a:bodyPr/>
                    <a:lstStyle/>
                    <a:p>
                      <a:pPr marL="0" marR="0" lvl="0" indent="0" algn="ctr" defTabSz="457189" rtl="0" eaLnBrk="1" fontAlgn="auto" latinLnBrk="0" hangingPunct="1">
                        <a:lnSpc>
                          <a:spcPct val="115000"/>
                        </a:lnSpc>
                        <a:spcBef>
                          <a:spcPts val="600"/>
                        </a:spcBef>
                        <a:spcAft>
                          <a:spcPts val="1200"/>
                        </a:spcAft>
                        <a:buClrTx/>
                        <a:buSzTx/>
                        <a:buFontTx/>
                        <a:buNone/>
                        <a:tabLst/>
                        <a:defRPr/>
                      </a:pPr>
                      <a:r>
                        <a:rPr lang="en-US" sz="1400" dirty="0">
                          <a:effectLst/>
                          <a:latin typeface="Calibri" panose="020F0502020204030204" pitchFamily="34" charset="0"/>
                          <a:ea typeface="Times New Roman" panose="02020603050405020304" pitchFamily="18" charset="0"/>
                          <a:cs typeface="Calibri" panose="020F0502020204030204" pitchFamily="34" charset="0"/>
                        </a:rPr>
                        <a:t>18 (11)</a:t>
                      </a:r>
                    </a:p>
                  </a:txBody>
                  <a:tcPr marL="54769" marR="54769" marT="18288" marB="18288" anchor="ctr">
                    <a:noFill/>
                  </a:tcPr>
                </a:tc>
                <a:extLst>
                  <a:ext uri="{0D108BD9-81ED-4DB2-BD59-A6C34878D82A}">
                    <a16:rowId xmlns:a16="http://schemas.microsoft.com/office/drawing/2014/main" val="3539391355"/>
                  </a:ext>
                </a:extLst>
              </a:tr>
              <a:tr h="457200">
                <a:tc>
                  <a:txBody>
                    <a:bodyPr/>
                    <a:lstStyle/>
                    <a:p>
                      <a:pPr marL="0" marR="0" lvl="0" indent="0" algn="l" defTabSz="6857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rPr>
                        <a:t>Definitive therapy-related </a:t>
                      </a:r>
                      <a:r>
                        <a:rPr kumimoji="0" lang="en-US" sz="1400" b="1" i="0" u="none" strike="noStrike" kern="1200" cap="none" spc="0" normalizeH="0" baseline="0" noProof="0" dirty="0" err="1">
                          <a:ln>
                            <a:noFill/>
                          </a:ln>
                          <a:solidFill>
                            <a:srgbClr val="000000"/>
                          </a:solidFill>
                          <a:effectLst/>
                          <a:uLnTx/>
                          <a:uFillTx/>
                          <a:latin typeface="Calibri"/>
                          <a:ea typeface="Calibri" panose="020F0502020204030204" pitchFamily="34" charset="0"/>
                          <a:cs typeface="Arial" panose="020B0604020202020204" pitchFamily="34" charset="0"/>
                        </a:rPr>
                        <a:t>mortality,</a:t>
                      </a:r>
                      <a:r>
                        <a:rPr kumimoji="0" lang="en-US" sz="1400" b="1" i="0" u="none" strike="noStrike" kern="1200" cap="none" spc="0" normalizeH="0" baseline="30000" noProof="0" dirty="0" err="1">
                          <a:ln>
                            <a:noFill/>
                          </a:ln>
                          <a:solidFill>
                            <a:srgbClr val="000000"/>
                          </a:solidFill>
                          <a:effectLst/>
                          <a:uLnTx/>
                          <a:uFillTx/>
                          <a:latin typeface="Calibri"/>
                          <a:ea typeface="Calibri" panose="020F0502020204030204" pitchFamily="34" charset="0"/>
                          <a:cs typeface="Arial" panose="020B0604020202020204" pitchFamily="34" charset="0"/>
                        </a:rPr>
                        <a:t>e</a:t>
                      </a:r>
                      <a:r>
                        <a:rPr kumimoji="0" lang="en-US" sz="1400" b="1"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rPr>
                        <a:t> n/N (%)</a:t>
                      </a:r>
                    </a:p>
                  </a:txBody>
                  <a:tcPr marL="68580" marR="18288" marT="18288" marB="18288" anchor="ctr">
                    <a:solidFill>
                      <a:srgbClr val="F2F2F2"/>
                    </a:solidFill>
                  </a:tcPr>
                </a:tc>
                <a:tc>
                  <a:txBody>
                    <a:bodyPr/>
                    <a:lstStyle/>
                    <a:p>
                      <a:pPr marL="0" marR="0" algn="ctr">
                        <a:lnSpc>
                          <a:spcPct val="115000"/>
                        </a:lnSpc>
                        <a:spcBef>
                          <a:spcPts val="600"/>
                        </a:spcBef>
                        <a:spcAft>
                          <a:spcPts val="120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1/170 (1)</a:t>
                      </a:r>
                      <a:r>
                        <a:rPr lang="en-US" sz="1400" baseline="30000" dirty="0">
                          <a:effectLst/>
                          <a:latin typeface="Calibri" panose="020F0502020204030204" pitchFamily="34" charset="0"/>
                          <a:ea typeface="Times New Roman" panose="02020603050405020304" pitchFamily="18" charset="0"/>
                          <a:cs typeface="Calibri" panose="020F0502020204030204" pitchFamily="34" charset="0"/>
                        </a:rPr>
                        <a:t>f</a:t>
                      </a:r>
                    </a:p>
                  </a:txBody>
                  <a:tcPr marL="54769" marR="54769" marT="18288" marB="18288" anchor="ctr">
                    <a:solidFill>
                      <a:srgbClr val="E0EFF7"/>
                    </a:solidFill>
                  </a:tcPr>
                </a:tc>
                <a:tc>
                  <a:txBody>
                    <a:bodyPr/>
                    <a:lstStyle/>
                    <a:p>
                      <a:pPr marL="0" marR="0" algn="ctr">
                        <a:lnSpc>
                          <a:spcPct val="115000"/>
                        </a:lnSpc>
                        <a:spcBef>
                          <a:spcPts val="600"/>
                        </a:spcBef>
                        <a:spcAft>
                          <a:spcPts val="120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2/64 (3)</a:t>
                      </a:r>
                      <a:r>
                        <a:rPr lang="en-US" sz="1400" baseline="30000" dirty="0">
                          <a:effectLst/>
                          <a:latin typeface="Calibri" panose="020F0502020204030204" pitchFamily="34" charset="0"/>
                          <a:ea typeface="Times New Roman" panose="02020603050405020304" pitchFamily="18" charset="0"/>
                          <a:cs typeface="Calibri" panose="020F0502020204030204" pitchFamily="34" charset="0"/>
                        </a:rPr>
                        <a:t>g</a:t>
                      </a:r>
                    </a:p>
                  </a:txBody>
                  <a:tcPr marL="54769" marR="54769" marT="18288" marB="18288" anchor="ctr">
                    <a:solidFill>
                      <a:srgbClr val="BF2365">
                        <a:alpha val="20000"/>
                      </a:srgbClr>
                    </a:solidFill>
                  </a:tcPr>
                </a:tc>
                <a:extLst>
                  <a:ext uri="{0D108BD9-81ED-4DB2-BD59-A6C34878D82A}">
                    <a16:rowId xmlns:a16="http://schemas.microsoft.com/office/drawing/2014/main" val="410305681"/>
                  </a:ext>
                </a:extLst>
              </a:tr>
            </a:tbl>
          </a:graphicData>
        </a:graphic>
      </p:graphicFrame>
      <p:graphicFrame>
        <p:nvGraphicFramePr>
          <p:cNvPr id="10" name="Content Placeholder 6">
            <a:extLst>
              <a:ext uri="{FF2B5EF4-FFF2-40B4-BE49-F238E27FC236}">
                <a16:creationId xmlns:a16="http://schemas.microsoft.com/office/drawing/2014/main" id="{CCE7D8C0-2B3D-4FE7-4A88-C26355950CA2}"/>
              </a:ext>
            </a:extLst>
          </p:cNvPr>
          <p:cNvGraphicFramePr>
            <a:graphicFrameLocks/>
          </p:cNvGraphicFramePr>
          <p:nvPr>
            <p:extLst>
              <p:ext uri="{D42A27DB-BD31-4B8C-83A1-F6EECF244321}">
                <p14:modId xmlns:p14="http://schemas.microsoft.com/office/powerpoint/2010/main" val="3706923261"/>
              </p:ext>
            </p:extLst>
          </p:nvPr>
        </p:nvGraphicFramePr>
        <p:xfrm>
          <a:off x="186346" y="960469"/>
          <a:ext cx="4754880" cy="2319528"/>
        </p:xfrm>
        <a:graphic>
          <a:graphicData uri="http://schemas.openxmlformats.org/drawingml/2006/table">
            <a:tbl>
              <a:tblPr firstRow="1" bandRow="1">
                <a:tableStyleId>{9DCAF9ED-07DC-4A11-8D7F-57B35C25682E}</a:tableStyleId>
              </a:tblPr>
              <a:tblGrid>
                <a:gridCol w="2011680">
                  <a:extLst>
                    <a:ext uri="{9D8B030D-6E8A-4147-A177-3AD203B41FA5}">
                      <a16:colId xmlns:a16="http://schemas.microsoft.com/office/drawing/2014/main" val="1916807986"/>
                    </a:ext>
                  </a:extLst>
                </a:gridCol>
                <a:gridCol w="685800">
                  <a:extLst>
                    <a:ext uri="{9D8B030D-6E8A-4147-A177-3AD203B41FA5}">
                      <a16:colId xmlns:a16="http://schemas.microsoft.com/office/drawing/2014/main" val="2150114809"/>
                    </a:ext>
                  </a:extLst>
                </a:gridCol>
                <a:gridCol w="685800">
                  <a:extLst>
                    <a:ext uri="{9D8B030D-6E8A-4147-A177-3AD203B41FA5}">
                      <a16:colId xmlns:a16="http://schemas.microsoft.com/office/drawing/2014/main" val="1548837414"/>
                    </a:ext>
                  </a:extLst>
                </a:gridCol>
                <a:gridCol w="685800">
                  <a:extLst>
                    <a:ext uri="{9D8B030D-6E8A-4147-A177-3AD203B41FA5}">
                      <a16:colId xmlns:a16="http://schemas.microsoft.com/office/drawing/2014/main" val="787356305"/>
                    </a:ext>
                  </a:extLst>
                </a:gridCol>
                <a:gridCol w="685800">
                  <a:extLst>
                    <a:ext uri="{9D8B030D-6E8A-4147-A177-3AD203B41FA5}">
                      <a16:colId xmlns:a16="http://schemas.microsoft.com/office/drawing/2014/main" val="3350302991"/>
                    </a:ext>
                  </a:extLst>
                </a:gridCol>
              </a:tblGrid>
              <a:tr h="484632">
                <a:tc rowSpan="2">
                  <a:txBody>
                    <a:bodyPr/>
                    <a:lstStyle/>
                    <a:p>
                      <a:pPr marL="0" marR="0">
                        <a:lnSpc>
                          <a:spcPct val="100000"/>
                        </a:lnSpc>
                        <a:spcBef>
                          <a:spcPts val="0"/>
                        </a:spcBef>
                        <a:spcAft>
                          <a:spcPts val="0"/>
                        </a:spcAft>
                      </a:pPr>
                      <a:r>
                        <a:rPr lang="en-US" sz="1500" dirty="0">
                          <a:effectLst/>
                          <a:latin typeface="+mn-lt"/>
                          <a:ea typeface="Calibri" panose="020F0502020204030204" pitchFamily="34" charset="0"/>
                          <a:cs typeface="Arial" panose="020B0604020202020204" pitchFamily="34" charset="0"/>
                        </a:rPr>
                        <a:t>AEs of Interest, %</a:t>
                      </a:r>
                    </a:p>
                  </a:txBody>
                  <a:tcPr marL="68580" marR="68580" marT="0" marB="0" anchor="ctr"/>
                </a:tc>
                <a:tc gridSpan="2">
                  <a:txBody>
                    <a:bodyPr/>
                    <a:lstStyle/>
                    <a:p>
                      <a:pPr marL="0" marR="0" algn="ctr">
                        <a:lnSpc>
                          <a:spcPct val="100000"/>
                        </a:lnSpc>
                        <a:spcBef>
                          <a:spcPts val="0"/>
                        </a:spcBef>
                        <a:spcAft>
                          <a:spcPts val="0"/>
                        </a:spcAft>
                      </a:pPr>
                      <a:r>
                        <a:rPr lang="en-US" sz="1500" b="1" dirty="0">
                          <a:solidFill>
                            <a:schemeClr val="bg1"/>
                          </a:solidFill>
                          <a:effectLst/>
                          <a:latin typeface="+mn-lt"/>
                          <a:ea typeface="Calibri" panose="020F0502020204030204" pitchFamily="34" charset="0"/>
                          <a:cs typeface="Times New Roman" panose="02020603050405020304" pitchFamily="18" charset="0"/>
                        </a:rPr>
                        <a:t>Axi-Cel </a:t>
                      </a:r>
                    </a:p>
                    <a:p>
                      <a:pPr marL="0" marR="0" algn="ctr">
                        <a:lnSpc>
                          <a:spcPct val="100000"/>
                        </a:lnSpc>
                        <a:spcBef>
                          <a:spcPts val="0"/>
                        </a:spcBef>
                        <a:spcAft>
                          <a:spcPts val="0"/>
                        </a:spcAft>
                      </a:pPr>
                      <a:r>
                        <a:rPr lang="en-US" sz="1500" b="1" dirty="0">
                          <a:solidFill>
                            <a:schemeClr val="bg1"/>
                          </a:solidFill>
                          <a:effectLst/>
                          <a:latin typeface="+mn-lt"/>
                          <a:ea typeface="Calibri" panose="020F0502020204030204" pitchFamily="34" charset="0"/>
                          <a:cs typeface="Times New Roman" panose="02020603050405020304" pitchFamily="18" charset="0"/>
                        </a:rPr>
                        <a:t>n=170</a:t>
                      </a:r>
                      <a:endParaRPr lang="en-US" sz="15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9525" cap="flat" cmpd="sng" algn="ctr">
                      <a:solidFill>
                        <a:schemeClr val="accent2">
                          <a:lumMod val="40000"/>
                          <a:lumOff val="6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solidFill>
                      <a:schemeClr val="tx2"/>
                    </a:solidFill>
                  </a:tcPr>
                </a:tc>
                <a:tc hMerge="1">
                  <a:txBody>
                    <a:bodyPr/>
                    <a:lstStyle/>
                    <a:p>
                      <a:pPr marL="0" marR="0" algn="ctr">
                        <a:lnSpc>
                          <a:spcPct val="100000"/>
                        </a:lnSpc>
                        <a:spcBef>
                          <a:spcPts val="0"/>
                        </a:spcBef>
                        <a:spcAft>
                          <a:spcPts val="0"/>
                        </a:spcAft>
                      </a:pPr>
                      <a:endParaRPr lang="en-US" sz="15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2"/>
                      </a:solidFill>
                      <a:prstDash val="solid"/>
                      <a:round/>
                      <a:headEnd type="none" w="med" len="med"/>
                      <a:tailEnd type="none" w="med" len="med"/>
                    </a:lnT>
                    <a:solidFill>
                      <a:schemeClr val="tx2"/>
                    </a:solidFill>
                  </a:tcPr>
                </a:tc>
                <a:tc gridSpan="2">
                  <a:txBody>
                    <a:bodyPr/>
                    <a:lstStyle/>
                    <a:p>
                      <a:pPr marL="0" marR="0" algn="ctr">
                        <a:lnSpc>
                          <a:spcPct val="100000"/>
                        </a:lnSpc>
                        <a:spcBef>
                          <a:spcPts val="0"/>
                        </a:spcBef>
                        <a:spcAft>
                          <a:spcPts val="0"/>
                        </a:spcAft>
                      </a:pPr>
                      <a:r>
                        <a:rPr lang="en-US" sz="1500" b="1" dirty="0">
                          <a:solidFill>
                            <a:schemeClr val="bg1"/>
                          </a:solidFill>
                          <a:effectLst/>
                          <a:latin typeface="+mn-lt"/>
                          <a:ea typeface="Calibri" panose="020F0502020204030204" pitchFamily="34" charset="0"/>
                          <a:cs typeface="Times New Roman" panose="02020603050405020304" pitchFamily="18" charset="0"/>
                        </a:rPr>
                        <a:t>SOC</a:t>
                      </a:r>
                    </a:p>
                    <a:p>
                      <a:pPr marL="0" marR="0" algn="ctr">
                        <a:lnSpc>
                          <a:spcPct val="100000"/>
                        </a:lnSpc>
                        <a:spcBef>
                          <a:spcPts val="0"/>
                        </a:spcBef>
                        <a:spcAft>
                          <a:spcPts val="0"/>
                        </a:spcAft>
                      </a:pPr>
                      <a:r>
                        <a:rPr lang="en-US" sz="1500" b="1" dirty="0">
                          <a:solidFill>
                            <a:schemeClr val="bg1"/>
                          </a:solidFill>
                          <a:effectLst/>
                          <a:latin typeface="+mn-lt"/>
                          <a:ea typeface="Calibri" panose="020F0502020204030204" pitchFamily="34" charset="0"/>
                          <a:cs typeface="Times New Roman" panose="02020603050405020304" pitchFamily="18" charset="0"/>
                        </a:rPr>
                        <a:t>n=168</a:t>
                      </a:r>
                      <a:endParaRPr lang="en-US" sz="15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accent2">
                          <a:lumMod val="40000"/>
                          <a:lumOff val="60000"/>
                        </a:schemeClr>
                      </a:solidFill>
                      <a:prstDash val="solid"/>
                      <a:round/>
                      <a:headEnd type="none" w="med" len="med"/>
                      <a:tailEnd type="none" w="med" len="med"/>
                    </a:lnL>
                    <a:lnT w="12700" cap="flat" cmpd="sng" algn="ctr">
                      <a:solidFill>
                        <a:schemeClr val="tx2"/>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solidFill>
                      <a:schemeClr val="tx2"/>
                    </a:solidFill>
                  </a:tcPr>
                </a:tc>
                <a:tc hMerge="1">
                  <a:txBody>
                    <a:bodyPr/>
                    <a:lstStyle/>
                    <a:p>
                      <a:pPr marL="0" marR="0" algn="ctr">
                        <a:lnSpc>
                          <a:spcPct val="100000"/>
                        </a:lnSpc>
                        <a:spcBef>
                          <a:spcPts val="0"/>
                        </a:spcBef>
                        <a:spcAft>
                          <a:spcPts val="0"/>
                        </a:spcAft>
                      </a:pPr>
                      <a:endParaRPr lang="en-US" sz="15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2"/>
                      </a:solidFill>
                      <a:prstDash val="solid"/>
                      <a:round/>
                      <a:headEnd type="none" w="med" len="med"/>
                      <a:tailEnd type="none" w="med" len="med"/>
                    </a:lnT>
                    <a:solidFill>
                      <a:schemeClr val="tx2"/>
                    </a:solidFill>
                  </a:tcPr>
                </a:tc>
                <a:extLst>
                  <a:ext uri="{0D108BD9-81ED-4DB2-BD59-A6C34878D82A}">
                    <a16:rowId xmlns:a16="http://schemas.microsoft.com/office/drawing/2014/main" val="3812775402"/>
                  </a:ext>
                </a:extLst>
              </a:tr>
              <a:tr h="274320">
                <a:tc vMerge="1">
                  <a:txBody>
                    <a:bodyPr/>
                    <a:lstStyle/>
                    <a:p>
                      <a:pPr marL="0" marR="0">
                        <a:lnSpc>
                          <a:spcPct val="100000"/>
                        </a:lnSpc>
                        <a:spcBef>
                          <a:spcPts val="0"/>
                        </a:spcBef>
                        <a:spcAft>
                          <a:spcPts val="0"/>
                        </a:spcAft>
                      </a:pPr>
                      <a:endParaRPr lang="en-US" sz="1300" b="1" dirty="0">
                        <a:solidFill>
                          <a:schemeClr val="tx1"/>
                        </a:solidFill>
                        <a:effectLst/>
                        <a:latin typeface="+mn-lt"/>
                        <a:ea typeface="Calibri" panose="020F0502020204030204" pitchFamily="34" charset="0"/>
                        <a:cs typeface="Arial" panose="020B0604020202020204" pitchFamily="34" charset="0"/>
                      </a:endParaRPr>
                    </a:p>
                  </a:txBody>
                  <a:tcPr marL="73152" marR="18288" marT="18288" marB="18288" anchor="ctr">
                    <a:noFill/>
                  </a:tcPr>
                </a:tc>
                <a:tc>
                  <a:txBody>
                    <a:bodyPr/>
                    <a:lstStyle/>
                    <a:p>
                      <a:pPr marL="0" marR="0" algn="ctr">
                        <a:lnSpc>
                          <a:spcPct val="100000"/>
                        </a:lnSpc>
                        <a:spcBef>
                          <a:spcPts val="0"/>
                        </a:spcBef>
                        <a:spcAft>
                          <a:spcPts val="0"/>
                        </a:spcAft>
                      </a:pPr>
                      <a:r>
                        <a:rPr lang="en-US"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Any Grade</a:t>
                      </a:r>
                    </a:p>
                  </a:txBody>
                  <a:tcPr marL="73152" marR="18288" marT="18288" marB="18288" anchor="ctr">
                    <a:lnR w="9525" cap="flat" cmpd="sng" algn="ctr">
                      <a:solidFill>
                        <a:schemeClr val="accent2">
                          <a:lumMod val="40000"/>
                          <a:lumOff val="60000"/>
                        </a:schemeClr>
                      </a:solidFill>
                      <a:prstDash val="solid"/>
                      <a:round/>
                      <a:headEnd type="none" w="med" len="med"/>
                      <a:tailEnd type="none" w="med" len="med"/>
                    </a:lnR>
                    <a:lnT w="9525" cap="flat" cmpd="sng" algn="ctr">
                      <a:solidFill>
                        <a:schemeClr val="accent2">
                          <a:lumMod val="40000"/>
                          <a:lumOff val="60000"/>
                        </a:schemeClr>
                      </a:solidFill>
                      <a:prstDash val="solid"/>
                      <a:round/>
                      <a:headEnd type="none" w="med" len="med"/>
                      <a:tailEnd type="none" w="med" len="med"/>
                    </a:lnT>
                    <a:solidFill>
                      <a:srgbClr val="3060AD"/>
                    </a:solidFill>
                  </a:tcPr>
                </a:tc>
                <a:tc>
                  <a:txBody>
                    <a:bodyPr/>
                    <a:lstStyle/>
                    <a:p>
                      <a:pPr marL="0" marR="0" algn="ctr">
                        <a:lnSpc>
                          <a:spcPct val="100000"/>
                        </a:lnSpc>
                        <a:spcBef>
                          <a:spcPts val="0"/>
                        </a:spcBef>
                        <a:spcAft>
                          <a:spcPts val="0"/>
                        </a:spcAft>
                      </a:pPr>
                      <a:r>
                        <a:rPr lang="en-US"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Grade ≥3</a:t>
                      </a:r>
                    </a:p>
                  </a:txBody>
                  <a:tcPr marL="73152" marR="18288" marT="18288" marB="18288" anchor="ctr">
                    <a:lnL w="9525" cap="flat" cmpd="sng" algn="ctr">
                      <a:solidFill>
                        <a:schemeClr val="accent2">
                          <a:lumMod val="40000"/>
                          <a:lumOff val="60000"/>
                        </a:schemeClr>
                      </a:solidFill>
                      <a:prstDash val="solid"/>
                      <a:round/>
                      <a:headEnd type="none" w="med" len="med"/>
                      <a:tailEnd type="none" w="med" len="med"/>
                    </a:lnL>
                    <a:lnR w="9525" cap="flat" cmpd="sng" algn="ctr">
                      <a:solidFill>
                        <a:schemeClr val="accent2">
                          <a:lumMod val="40000"/>
                          <a:lumOff val="60000"/>
                        </a:schemeClr>
                      </a:solidFill>
                      <a:prstDash val="solid"/>
                      <a:round/>
                      <a:headEnd type="none" w="med" len="med"/>
                      <a:tailEnd type="none" w="med" len="med"/>
                    </a:lnR>
                    <a:lnT w="9525" cap="flat" cmpd="sng" algn="ctr">
                      <a:solidFill>
                        <a:schemeClr val="accent2">
                          <a:lumMod val="40000"/>
                          <a:lumOff val="60000"/>
                        </a:schemeClr>
                      </a:solidFill>
                      <a:prstDash val="solid"/>
                      <a:round/>
                      <a:headEnd type="none" w="med" len="med"/>
                      <a:tailEnd type="none" w="med" len="med"/>
                    </a:lnT>
                    <a:solidFill>
                      <a:srgbClr val="3060AD"/>
                    </a:solidFill>
                  </a:tcPr>
                </a:tc>
                <a:tc>
                  <a:txBody>
                    <a:bodyPr/>
                    <a:lstStyle/>
                    <a:p>
                      <a:pPr marL="0" marR="0" algn="ctr">
                        <a:lnSpc>
                          <a:spcPct val="100000"/>
                        </a:lnSpc>
                        <a:spcBef>
                          <a:spcPts val="0"/>
                        </a:spcBef>
                        <a:spcAft>
                          <a:spcPts val="0"/>
                        </a:spcAft>
                      </a:pPr>
                      <a:r>
                        <a:rPr lang="en-US"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Any Grade</a:t>
                      </a:r>
                    </a:p>
                  </a:txBody>
                  <a:tcPr marL="73152" marR="18288" marT="18288" marB="18288" anchor="ctr">
                    <a:lnL w="9525" cap="flat" cmpd="sng" algn="ctr">
                      <a:solidFill>
                        <a:schemeClr val="accent2">
                          <a:lumMod val="40000"/>
                          <a:lumOff val="60000"/>
                        </a:schemeClr>
                      </a:solidFill>
                      <a:prstDash val="solid"/>
                      <a:round/>
                      <a:headEnd type="none" w="med" len="med"/>
                      <a:tailEnd type="none" w="med" len="med"/>
                    </a:lnL>
                    <a:lnR w="9525" cap="flat" cmpd="sng" algn="ctr">
                      <a:solidFill>
                        <a:schemeClr val="accent2">
                          <a:lumMod val="40000"/>
                          <a:lumOff val="60000"/>
                        </a:schemeClr>
                      </a:solidFill>
                      <a:prstDash val="solid"/>
                      <a:round/>
                      <a:headEnd type="none" w="med" len="med"/>
                      <a:tailEnd type="none" w="med" len="med"/>
                    </a:lnR>
                    <a:lnT w="9525" cap="flat" cmpd="sng" algn="ctr">
                      <a:solidFill>
                        <a:schemeClr val="accent2">
                          <a:lumMod val="40000"/>
                          <a:lumOff val="60000"/>
                        </a:schemeClr>
                      </a:solidFill>
                      <a:prstDash val="solid"/>
                      <a:round/>
                      <a:headEnd type="none" w="med" len="med"/>
                      <a:tailEnd type="none" w="med" len="med"/>
                    </a:lnT>
                    <a:solidFill>
                      <a:srgbClr val="3060AD"/>
                    </a:solidFill>
                  </a:tcPr>
                </a:tc>
                <a:tc>
                  <a:txBody>
                    <a:bodyPr/>
                    <a:lstStyle/>
                    <a:p>
                      <a:pPr marL="0" marR="0" algn="ctr">
                        <a:lnSpc>
                          <a:spcPct val="100000"/>
                        </a:lnSpc>
                        <a:spcBef>
                          <a:spcPts val="0"/>
                        </a:spcBef>
                        <a:spcAft>
                          <a:spcPts val="0"/>
                        </a:spcAft>
                      </a:pPr>
                      <a:r>
                        <a:rPr lang="en-US"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Grade ≥3</a:t>
                      </a:r>
                    </a:p>
                  </a:txBody>
                  <a:tcPr marL="73152" marR="18288" marT="18288" marB="18288" anchor="ctr">
                    <a:lnL w="9525" cap="flat" cmpd="sng" algn="ctr">
                      <a:solidFill>
                        <a:schemeClr val="accent2">
                          <a:lumMod val="40000"/>
                          <a:lumOff val="60000"/>
                        </a:schemeClr>
                      </a:solidFill>
                      <a:prstDash val="solid"/>
                      <a:round/>
                      <a:headEnd type="none" w="med" len="med"/>
                      <a:tailEnd type="none" w="med" len="med"/>
                    </a:lnL>
                    <a:lnT w="9525" cap="flat" cmpd="sng" algn="ctr">
                      <a:solidFill>
                        <a:schemeClr val="accent2">
                          <a:lumMod val="40000"/>
                          <a:lumOff val="60000"/>
                        </a:schemeClr>
                      </a:solidFill>
                      <a:prstDash val="solid"/>
                      <a:round/>
                      <a:headEnd type="none" w="med" len="med"/>
                      <a:tailEnd type="none" w="med" len="med"/>
                    </a:lnT>
                    <a:solidFill>
                      <a:srgbClr val="3060AD"/>
                    </a:solidFill>
                  </a:tcPr>
                </a:tc>
                <a:extLst>
                  <a:ext uri="{0D108BD9-81ED-4DB2-BD59-A6C34878D82A}">
                    <a16:rowId xmlns:a16="http://schemas.microsoft.com/office/drawing/2014/main" val="786827531"/>
                  </a:ext>
                </a:extLst>
              </a:tr>
              <a:tr h="274320">
                <a:tc>
                  <a:txBody>
                    <a:bodyPr/>
                    <a:lstStyle/>
                    <a:p>
                      <a:pPr marL="0" marR="0">
                        <a:lnSpc>
                          <a:spcPct val="100000"/>
                        </a:lnSpc>
                        <a:spcBef>
                          <a:spcPts val="0"/>
                        </a:spcBef>
                        <a:spcAft>
                          <a:spcPts val="0"/>
                        </a:spcAft>
                      </a:pPr>
                      <a:r>
                        <a:rPr lang="en-US" sz="1400" b="1" dirty="0">
                          <a:solidFill>
                            <a:schemeClr val="tx1"/>
                          </a:solidFill>
                          <a:effectLst/>
                          <a:latin typeface="+mn-lt"/>
                          <a:ea typeface="Calibri" panose="020F0502020204030204" pitchFamily="34" charset="0"/>
                          <a:cs typeface="Arial" panose="020B0604020202020204" pitchFamily="34" charset="0"/>
                        </a:rPr>
                        <a:t>CRS</a:t>
                      </a:r>
                    </a:p>
                  </a:txBody>
                  <a:tcPr marL="73152" marR="18288" marT="18288" marB="18288" anchor="ctr">
                    <a:solidFill>
                      <a:srgbClr val="F2F2F2"/>
                    </a:solidFill>
                  </a:tcP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92% </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73152" marR="18288" marT="18288" marB="18288" anchor="ctr">
                    <a:noFill/>
                  </a:tcP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6%</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73152" marR="18288" marT="18288" marB="18288" anchor="ctr">
                    <a:noFill/>
                  </a:tcP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73152" marR="18288" marT="18288" marB="18288" anchor="ctr">
                    <a:noFill/>
                  </a:tcP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73152" marR="18288" marT="18288" marB="18288" anchor="ctr">
                    <a:noFill/>
                  </a:tcPr>
                </a:tc>
                <a:extLst>
                  <a:ext uri="{0D108BD9-81ED-4DB2-BD59-A6C34878D82A}">
                    <a16:rowId xmlns:a16="http://schemas.microsoft.com/office/drawing/2014/main" val="2864729893"/>
                  </a:ext>
                </a:extLst>
              </a:tr>
              <a:tr h="274320">
                <a:tc>
                  <a:txBody>
                    <a:bodyPr/>
                    <a:lstStyle/>
                    <a:p>
                      <a:pPr marL="0" marR="0">
                        <a:lnSpc>
                          <a:spcPct val="100000"/>
                        </a:lnSpc>
                        <a:spcBef>
                          <a:spcPts val="0"/>
                        </a:spcBef>
                        <a:spcAft>
                          <a:spcPts val="0"/>
                        </a:spcAft>
                      </a:pPr>
                      <a:r>
                        <a:rPr lang="en-US" sz="1400" b="1" dirty="0">
                          <a:solidFill>
                            <a:schemeClr val="tx1"/>
                          </a:solidFill>
                          <a:effectLst/>
                          <a:latin typeface="+mn-lt"/>
                          <a:ea typeface="Calibri" panose="020F0502020204030204" pitchFamily="34" charset="0"/>
                          <a:cs typeface="Arial" panose="020B0604020202020204" pitchFamily="34" charset="0"/>
                        </a:rPr>
                        <a:t>Neurologic event</a:t>
                      </a:r>
                    </a:p>
                  </a:txBody>
                  <a:tcPr marL="73152" marR="18288" marT="18288" marB="18288" anchor="ctr">
                    <a:solidFill>
                      <a:srgbClr val="F2F2F2"/>
                    </a:solidFill>
                  </a:tcPr>
                </a:tc>
                <a:tc>
                  <a:txBody>
                    <a:bodyPr/>
                    <a:lstStyle/>
                    <a:p>
                      <a:pPr marL="0" marR="0" algn="ctr">
                        <a:lnSpc>
                          <a:spcPct val="100000"/>
                        </a:lnSpc>
                        <a:spcBef>
                          <a:spcPts val="0"/>
                        </a:spcBef>
                        <a:spcAft>
                          <a:spcPts val="0"/>
                        </a:spcAft>
                      </a:pPr>
                      <a:r>
                        <a:rPr lang="en-US" sz="1400" b="0" dirty="0">
                          <a:effectLst/>
                          <a:latin typeface="Calibri" panose="020F0502020204030204" pitchFamily="34" charset="0"/>
                          <a:cs typeface="Calibri" panose="020F0502020204030204" pitchFamily="34" charset="0"/>
                        </a:rPr>
                        <a:t>61</a:t>
                      </a:r>
                      <a:r>
                        <a:rPr lang="en-US" sz="1400" dirty="0">
                          <a:effectLst/>
                          <a:latin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73152" marR="18288" marT="18288" marB="18288" anchor="ctr">
                    <a:noFill/>
                  </a:tcP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21%</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73152" marR="18288" marT="18288" marB="18288" anchor="ctr">
                    <a:noFill/>
                  </a:tcP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20%</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73152" marR="18288" marT="18288" marB="18288" anchor="ctr">
                    <a:noFill/>
                  </a:tcP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1%</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73152" marR="18288" marT="18288" marB="18288" anchor="ctr">
                    <a:noFill/>
                  </a:tcPr>
                </a:tc>
                <a:extLst>
                  <a:ext uri="{0D108BD9-81ED-4DB2-BD59-A6C34878D82A}">
                    <a16:rowId xmlns:a16="http://schemas.microsoft.com/office/drawing/2014/main" val="578041633"/>
                  </a:ext>
                </a:extLst>
              </a:tr>
              <a:tr h="274320">
                <a:tc>
                  <a:txBody>
                    <a:bodyPr/>
                    <a:lstStyle/>
                    <a:p>
                      <a:pPr marL="0" marR="0">
                        <a:lnSpc>
                          <a:spcPct val="100000"/>
                        </a:lnSpc>
                        <a:spcBef>
                          <a:spcPts val="0"/>
                        </a:spcBef>
                        <a:spcAft>
                          <a:spcPts val="0"/>
                        </a:spcAft>
                      </a:pPr>
                      <a:r>
                        <a:rPr lang="en-US" sz="1400" b="1" dirty="0">
                          <a:solidFill>
                            <a:schemeClr val="tx1"/>
                          </a:solidFill>
                          <a:effectLst/>
                          <a:latin typeface="+mn-lt"/>
                          <a:ea typeface="Calibri" panose="020F0502020204030204" pitchFamily="34" charset="0"/>
                          <a:cs typeface="Arial" panose="020B0604020202020204" pitchFamily="34" charset="0"/>
                        </a:rPr>
                        <a:t>Hypogammaglobulinemia </a:t>
                      </a:r>
                    </a:p>
                  </a:txBody>
                  <a:tcPr marL="73152" marR="18288" marT="18288" marB="18288" anchor="ctr">
                    <a:solidFill>
                      <a:srgbClr val="F2F2F2"/>
                    </a:solidFill>
                  </a:tcPr>
                </a:tc>
                <a:tc>
                  <a:txBody>
                    <a:bodyPr/>
                    <a:lstStyle/>
                    <a:p>
                      <a:pPr marL="0" marR="0" algn="ctr">
                        <a:lnSpc>
                          <a:spcPct val="100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11%</a:t>
                      </a:r>
                    </a:p>
                  </a:txBody>
                  <a:tcPr marL="73152" marR="18288" marT="18288" marB="18288" anchor="ctr">
                    <a:noFill/>
                  </a:tcPr>
                </a:tc>
                <a:tc>
                  <a:txBody>
                    <a:bodyPr/>
                    <a:lstStyle/>
                    <a:p>
                      <a:pPr marL="0" marR="0" algn="ctr">
                        <a:lnSpc>
                          <a:spcPct val="100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0%</a:t>
                      </a:r>
                    </a:p>
                  </a:txBody>
                  <a:tcPr marL="73152" marR="18288" marT="18288" marB="18288" anchor="ctr">
                    <a:noFill/>
                  </a:tcPr>
                </a:tc>
                <a:tc>
                  <a:txBody>
                    <a:bodyPr/>
                    <a:lstStyle/>
                    <a:p>
                      <a:pPr marL="0" marR="0" algn="ctr">
                        <a:lnSpc>
                          <a:spcPct val="100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1% </a:t>
                      </a:r>
                    </a:p>
                  </a:txBody>
                  <a:tcPr marL="73152" marR="18288" marT="18288" marB="18288" anchor="ctr">
                    <a:noFill/>
                  </a:tcPr>
                </a:tc>
                <a:tc>
                  <a:txBody>
                    <a:bodyPr/>
                    <a:lstStyle/>
                    <a:p>
                      <a:pPr marL="0" marR="0" algn="ctr">
                        <a:lnSpc>
                          <a:spcPct val="100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0%</a:t>
                      </a:r>
                    </a:p>
                  </a:txBody>
                  <a:tcPr marL="73152" marR="18288" marT="18288" marB="18288" anchor="ctr">
                    <a:noFill/>
                  </a:tcPr>
                </a:tc>
                <a:extLst>
                  <a:ext uri="{0D108BD9-81ED-4DB2-BD59-A6C34878D82A}">
                    <a16:rowId xmlns:a16="http://schemas.microsoft.com/office/drawing/2014/main" val="1089702664"/>
                  </a:ext>
                </a:extLst>
              </a:tr>
              <a:tr h="274320">
                <a:tc>
                  <a:txBody>
                    <a:bodyPr/>
                    <a:lstStyle/>
                    <a:p>
                      <a:pPr marL="0" marR="0" lvl="0" indent="0" algn="l" defTabSz="6857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rPr>
                        <a:t>Cytopenia</a:t>
                      </a:r>
                    </a:p>
                  </a:txBody>
                  <a:tcPr marL="73152" marR="18288" marT="18288" marB="18288" anchor="ctr">
                    <a:solidFill>
                      <a:srgbClr val="F2F2F2"/>
                    </a:solidFill>
                  </a:tcPr>
                </a:tc>
                <a:tc>
                  <a:txBody>
                    <a:bodyPr/>
                    <a:lstStyle/>
                    <a:p>
                      <a:pPr marL="0" marR="0" algn="ctr">
                        <a:lnSpc>
                          <a:spcPct val="100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80%</a:t>
                      </a:r>
                    </a:p>
                  </a:txBody>
                  <a:tcPr marL="73152" marR="18288" marT="18288" marB="18288" anchor="ctr">
                    <a:noFill/>
                  </a:tcPr>
                </a:tc>
                <a:tc>
                  <a:txBody>
                    <a:bodyPr/>
                    <a:lstStyle/>
                    <a:p>
                      <a:pPr marL="0" marR="0" algn="ctr">
                        <a:lnSpc>
                          <a:spcPct val="100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75%</a:t>
                      </a:r>
                    </a:p>
                  </a:txBody>
                  <a:tcPr marL="73152" marR="18288" marT="18288" marB="18288" anchor="ctr">
                    <a:no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Times New Roman" panose="02020603050405020304" pitchFamily="18" charset="0"/>
                          <a:cs typeface="Calibri" panose="020F0502020204030204" pitchFamily="34" charset="0"/>
                        </a:rPr>
                        <a:t>80%</a:t>
                      </a:r>
                    </a:p>
                  </a:txBody>
                  <a:tcPr marL="73152" marR="18288" marT="18288" marB="18288" anchor="ctr">
                    <a:no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Times New Roman" panose="02020603050405020304" pitchFamily="18" charset="0"/>
                          <a:cs typeface="Calibri" panose="020F0502020204030204" pitchFamily="34" charset="0"/>
                        </a:rPr>
                        <a:t>75%</a:t>
                      </a:r>
                    </a:p>
                  </a:txBody>
                  <a:tcPr marL="73152" marR="18288" marT="18288" marB="18288" anchor="ctr">
                    <a:noFill/>
                  </a:tcPr>
                </a:tc>
                <a:extLst>
                  <a:ext uri="{0D108BD9-81ED-4DB2-BD59-A6C34878D82A}">
                    <a16:rowId xmlns:a16="http://schemas.microsoft.com/office/drawing/2014/main" val="3539391355"/>
                  </a:ext>
                </a:extLst>
              </a:tr>
              <a:tr h="274320">
                <a:tc>
                  <a:txBody>
                    <a:bodyPr/>
                    <a:lstStyle/>
                    <a:p>
                      <a:pPr marL="0" marR="0" lvl="0" indent="0" algn="l" defTabSz="6857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rPr>
                        <a:t>Infections</a:t>
                      </a:r>
                    </a:p>
                  </a:txBody>
                  <a:tcPr marL="73152" marR="18288" marT="18288" marB="18288" anchor="ctr">
                    <a:solidFill>
                      <a:srgbClr val="F2F2F2"/>
                    </a:solidFill>
                  </a:tcPr>
                </a:tc>
                <a:tc>
                  <a:txBody>
                    <a:bodyPr/>
                    <a:lstStyle/>
                    <a:p>
                      <a:pPr marL="0" marR="0" algn="ctr">
                        <a:lnSpc>
                          <a:spcPct val="100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45%</a:t>
                      </a:r>
                    </a:p>
                  </a:txBody>
                  <a:tcPr marL="73152" marR="18288" marT="18288" marB="18288" anchor="ctr">
                    <a:noFill/>
                  </a:tcPr>
                </a:tc>
                <a:tc>
                  <a:txBody>
                    <a:bodyPr/>
                    <a:lstStyle/>
                    <a:p>
                      <a:pPr marL="0" marR="0" algn="ctr">
                        <a:lnSpc>
                          <a:spcPct val="100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16%</a:t>
                      </a:r>
                    </a:p>
                  </a:txBody>
                  <a:tcPr marL="73152" marR="18288" marT="18288" marB="18288" anchor="ctr">
                    <a:noFill/>
                  </a:tcPr>
                </a:tc>
                <a:tc>
                  <a:txBody>
                    <a:bodyPr/>
                    <a:lstStyle/>
                    <a:p>
                      <a:pPr marL="0" marR="0" algn="ctr">
                        <a:lnSpc>
                          <a:spcPct val="100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32%</a:t>
                      </a:r>
                    </a:p>
                  </a:txBody>
                  <a:tcPr marL="73152" marR="18288" marT="18288" marB="18288" anchor="ctr">
                    <a:noFill/>
                  </a:tcPr>
                </a:tc>
                <a:tc>
                  <a:txBody>
                    <a:bodyPr/>
                    <a:lstStyle/>
                    <a:p>
                      <a:pPr marL="0" marR="0" algn="ctr">
                        <a:lnSpc>
                          <a:spcPct val="100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12%</a:t>
                      </a:r>
                    </a:p>
                  </a:txBody>
                  <a:tcPr marL="73152" marR="18288" marT="18288" marB="18288" anchor="ctr">
                    <a:noFill/>
                  </a:tcPr>
                </a:tc>
                <a:extLst>
                  <a:ext uri="{0D108BD9-81ED-4DB2-BD59-A6C34878D82A}">
                    <a16:rowId xmlns:a16="http://schemas.microsoft.com/office/drawing/2014/main" val="410305681"/>
                  </a:ext>
                </a:extLst>
              </a:tr>
            </a:tbl>
          </a:graphicData>
        </a:graphic>
      </p:graphicFrame>
    </p:spTree>
    <p:extLst>
      <p:ext uri="{BB962C8B-B14F-4D97-AF65-F5344CB8AC3E}">
        <p14:creationId xmlns:p14="http://schemas.microsoft.com/office/powerpoint/2010/main" val="2356061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34C5-3872-4D57-B4E7-6D18778D01EF}"/>
              </a:ext>
            </a:extLst>
          </p:cNvPr>
          <p:cNvSpPr>
            <a:spLocks noGrp="1"/>
          </p:cNvSpPr>
          <p:nvPr>
            <p:ph type="title"/>
          </p:nvPr>
        </p:nvSpPr>
        <p:spPr/>
        <p:txBody>
          <a:bodyPr tIns="182880"/>
          <a:lstStyle/>
          <a:p>
            <a:r>
              <a:rPr lang="en-US" dirty="0"/>
              <a:t>Prior Paradigm: Chemotherapy Followed by HDT-ASCT</a:t>
            </a:r>
          </a:p>
        </p:txBody>
      </p:sp>
      <p:sp>
        <p:nvSpPr>
          <p:cNvPr id="4" name="Footer Placeholder 3">
            <a:extLst>
              <a:ext uri="{FF2B5EF4-FFF2-40B4-BE49-F238E27FC236}">
                <a16:creationId xmlns:a16="http://schemas.microsoft.com/office/drawing/2014/main" id="{4FC94234-1FDC-4A44-B3D6-099D1A464A2F}"/>
              </a:ext>
            </a:extLst>
          </p:cNvPr>
          <p:cNvSpPr>
            <a:spLocks noGrp="1"/>
          </p:cNvSpPr>
          <p:nvPr>
            <p:ph type="ftr" sz="quarter" idx="10"/>
          </p:nvPr>
        </p:nvSpPr>
        <p:spPr>
          <a:xfrm>
            <a:off x="0" y="4282436"/>
            <a:ext cx="9144000" cy="669414"/>
          </a:xfrm>
        </p:spPr>
        <p:txBody>
          <a:bodyPr/>
          <a:lstStyle/>
          <a:p>
            <a:r>
              <a:rPr lang="en-US" noProof="0" dirty="0"/>
              <a:t>Figure adapted with permission from Friedberg JW. </a:t>
            </a:r>
            <a:r>
              <a:rPr lang="en-US" i="1" noProof="0" dirty="0"/>
              <a:t>Hematology Am Soc </a:t>
            </a:r>
            <a:r>
              <a:rPr lang="en-US" i="1" noProof="0" dirty="0" err="1"/>
              <a:t>Hematol</a:t>
            </a:r>
            <a:r>
              <a:rPr lang="en-US" i="1" noProof="0" dirty="0"/>
              <a:t> Educ Program</a:t>
            </a:r>
            <a:r>
              <a:rPr lang="en-US" noProof="0" dirty="0"/>
              <a:t>. 2011;2011:498-505</a:t>
            </a:r>
            <a:r>
              <a:rPr lang="en-US" dirty="0"/>
              <a:t>.</a:t>
            </a:r>
          </a:p>
          <a:p>
            <a:r>
              <a:rPr lang="en-US" dirty="0"/>
              <a:t>Zahid U, et al. </a:t>
            </a:r>
            <a:r>
              <a:rPr lang="en-US" i="1" dirty="0" err="1"/>
              <a:t>Curr</a:t>
            </a:r>
            <a:r>
              <a:rPr lang="en-US" i="1" dirty="0"/>
              <a:t> </a:t>
            </a:r>
            <a:r>
              <a:rPr lang="en-US" i="1" dirty="0" err="1"/>
              <a:t>Hematol</a:t>
            </a:r>
            <a:r>
              <a:rPr lang="en-US" i="1" dirty="0"/>
              <a:t> </a:t>
            </a:r>
            <a:r>
              <a:rPr lang="en-US" i="1" dirty="0" err="1"/>
              <a:t>Malig</a:t>
            </a:r>
            <a:r>
              <a:rPr lang="en-US" i="1" dirty="0"/>
              <a:t> Rep</a:t>
            </a:r>
            <a:r>
              <a:rPr lang="en-US" dirty="0"/>
              <a:t>. 2017;12:217-226; Philip T, et al. </a:t>
            </a:r>
            <a:r>
              <a:rPr lang="en-US" i="1" dirty="0"/>
              <a:t>N Eng J Med. </a:t>
            </a:r>
            <a:r>
              <a:rPr lang="en-US" dirty="0"/>
              <a:t>1995;333:1540-1555; </a:t>
            </a:r>
            <a:r>
              <a:rPr lang="en-US" dirty="0" err="1"/>
              <a:t>Gisselbrecht</a:t>
            </a:r>
            <a:r>
              <a:rPr lang="en-US" dirty="0"/>
              <a:t> C, et al. </a:t>
            </a:r>
            <a:r>
              <a:rPr lang="en-US" i="1" dirty="0"/>
              <a:t>J Clin Oncol</a:t>
            </a:r>
            <a:r>
              <a:rPr lang="en-US" dirty="0"/>
              <a:t>. 2010;28:4184-4190; Van Den Neste E, et al. </a:t>
            </a:r>
            <a:r>
              <a:rPr lang="en-US" i="1" dirty="0"/>
              <a:t>Bone Marrow Transplant</a:t>
            </a:r>
            <a:r>
              <a:rPr lang="en-US" dirty="0"/>
              <a:t>. 2016;51:51-57; van Imhoff GW, et al. </a:t>
            </a:r>
            <a:r>
              <a:rPr lang="en-US" i="1" dirty="0"/>
              <a:t>J Clin Oncol</a:t>
            </a:r>
            <a:r>
              <a:rPr lang="en-US" dirty="0"/>
              <a:t>. 2017;35:544-551.</a:t>
            </a:r>
          </a:p>
          <a:p>
            <a:r>
              <a:rPr lang="en-US" dirty="0" err="1"/>
              <a:t>ASCT</a:t>
            </a:r>
            <a:r>
              <a:rPr lang="en-US" dirty="0"/>
              <a:t>, autologous stem cell transplantation; CIT, chemoimmunotherapy; DLBCL, diffuse large B-cell lymphoma; HDT-ASCT, high-dose therapy with autologous stem cell transplantation; LBCL, large B-cell lymphoma; R-CHOP, rituximab, cyclophosphamide, doxorubicin, vincristine, and prednisone; R/R, relapsed/refractory.</a:t>
            </a:r>
          </a:p>
        </p:txBody>
      </p:sp>
      <p:sp>
        <p:nvSpPr>
          <p:cNvPr id="5" name="Slide Number Placeholder 4">
            <a:extLst>
              <a:ext uri="{FF2B5EF4-FFF2-40B4-BE49-F238E27FC236}">
                <a16:creationId xmlns:a16="http://schemas.microsoft.com/office/drawing/2014/main" id="{E677588F-5E5F-4E96-A02F-69B70BBAFC9E}"/>
              </a:ext>
            </a:extLst>
          </p:cNvPr>
          <p:cNvSpPr>
            <a:spLocks noGrp="1"/>
          </p:cNvSpPr>
          <p:nvPr>
            <p:ph type="sldNum" sz="quarter" idx="11"/>
          </p:nvPr>
        </p:nvSpPr>
        <p:spPr/>
        <p:txBody>
          <a:bodyPr/>
          <a:lstStyle/>
          <a:p>
            <a:fld id="{5C56CD90-8224-413F-A5C5-11C249D26586}" type="slidenum">
              <a:rPr lang="en-US" smtClean="0"/>
              <a:pPr/>
              <a:t>2</a:t>
            </a:fld>
            <a:endParaRPr lang="en-US" dirty="0"/>
          </a:p>
        </p:txBody>
      </p:sp>
      <p:sp>
        <p:nvSpPr>
          <p:cNvPr id="10" name="Text Box 6">
            <a:extLst>
              <a:ext uri="{FF2B5EF4-FFF2-40B4-BE49-F238E27FC236}">
                <a16:creationId xmlns:a16="http://schemas.microsoft.com/office/drawing/2014/main" id="{04E1B290-6AEC-E809-58A6-0898BEC9EC1E}"/>
              </a:ext>
            </a:extLst>
          </p:cNvPr>
          <p:cNvSpPr txBox="1">
            <a:spLocks noChangeArrowheads="1"/>
          </p:cNvSpPr>
          <p:nvPr/>
        </p:nvSpPr>
        <p:spPr bwMode="auto">
          <a:xfrm flipH="1">
            <a:off x="5025137" y="901206"/>
            <a:ext cx="1188720" cy="457200"/>
          </a:xfrm>
          <a:prstGeom prst="rect">
            <a:avLst/>
          </a:prstGeom>
          <a:solidFill>
            <a:schemeClr val="bg1"/>
          </a:solidFill>
          <a:ln w="12700">
            <a:solidFill>
              <a:schemeClr val="tx1"/>
            </a:solidFill>
            <a:miter lim="800000"/>
            <a:headEnd/>
            <a:tailEnd/>
          </a:ln>
        </p:spPr>
        <p:txBody>
          <a:bodyPr rot="0" vert="horz" wrap="square" lIns="9144" tIns="27432" rIns="9144" bIns="27432" anchor="ctr" anchorCtr="0" upright="1">
            <a:spAutoFit/>
          </a:bodyPr>
          <a:lstStyle/>
          <a:p>
            <a:pPr algn="ctr">
              <a:lnSpc>
                <a:spcPct val="90000"/>
              </a:lnSpc>
            </a:pPr>
            <a:r>
              <a:rPr lang="en-US" sz="1400" dirty="0">
                <a:latin typeface="+mn-lt"/>
                <a:ea typeface="Arial Unicode MS" panose="020B0604020202020204" pitchFamily="34" charset="-128"/>
              </a:rPr>
              <a:t>300 Patients With DLBCL</a:t>
            </a:r>
          </a:p>
        </p:txBody>
      </p:sp>
      <p:sp>
        <p:nvSpPr>
          <p:cNvPr id="11" name="Text Box 6">
            <a:extLst>
              <a:ext uri="{FF2B5EF4-FFF2-40B4-BE49-F238E27FC236}">
                <a16:creationId xmlns:a16="http://schemas.microsoft.com/office/drawing/2014/main" id="{BC9E2E5F-CB1F-E0E6-3EBA-094A2AB3CC10}"/>
              </a:ext>
            </a:extLst>
          </p:cNvPr>
          <p:cNvSpPr txBox="1">
            <a:spLocks noChangeArrowheads="1"/>
          </p:cNvSpPr>
          <p:nvPr/>
        </p:nvSpPr>
        <p:spPr bwMode="auto">
          <a:xfrm flipH="1">
            <a:off x="3984002" y="1534556"/>
            <a:ext cx="1188720" cy="443198"/>
          </a:xfrm>
          <a:prstGeom prst="rect">
            <a:avLst/>
          </a:prstGeom>
          <a:solidFill>
            <a:schemeClr val="bg1"/>
          </a:solidFill>
          <a:ln w="12700">
            <a:solidFill>
              <a:schemeClr val="tx1"/>
            </a:solidFill>
            <a:miter lim="800000"/>
            <a:headEnd/>
            <a:tailEnd/>
          </a:ln>
        </p:spPr>
        <p:txBody>
          <a:bodyPr rot="0" vert="horz" wrap="square" lIns="9144" tIns="27432" rIns="9144" bIns="27432" anchor="ctr" anchorCtr="0" upright="1">
            <a:spAutoFit/>
          </a:bodyPr>
          <a:lstStyle/>
          <a:p>
            <a:pPr algn="ctr">
              <a:lnSpc>
                <a:spcPct val="90000"/>
              </a:lnSpc>
            </a:pPr>
            <a:r>
              <a:rPr lang="en-US" sz="1400" dirty="0">
                <a:latin typeface="+mn-lt"/>
                <a:ea typeface="Arial Unicode MS" panose="020B0604020202020204" pitchFamily="34" charset="-128"/>
              </a:rPr>
              <a:t>200 Cured With R-CHOP</a:t>
            </a:r>
          </a:p>
        </p:txBody>
      </p:sp>
      <p:sp>
        <p:nvSpPr>
          <p:cNvPr id="12" name="Text Box 6">
            <a:extLst>
              <a:ext uri="{FF2B5EF4-FFF2-40B4-BE49-F238E27FC236}">
                <a16:creationId xmlns:a16="http://schemas.microsoft.com/office/drawing/2014/main" id="{E629E651-5227-D545-7028-EF79D8A1F15B}"/>
              </a:ext>
            </a:extLst>
          </p:cNvPr>
          <p:cNvSpPr txBox="1">
            <a:spLocks noChangeArrowheads="1"/>
          </p:cNvSpPr>
          <p:nvPr/>
        </p:nvSpPr>
        <p:spPr bwMode="auto">
          <a:xfrm flipH="1">
            <a:off x="6066272" y="1534556"/>
            <a:ext cx="1188720" cy="443198"/>
          </a:xfrm>
          <a:prstGeom prst="rect">
            <a:avLst/>
          </a:prstGeom>
          <a:solidFill>
            <a:schemeClr val="bg1"/>
          </a:solidFill>
          <a:ln w="38100">
            <a:solidFill>
              <a:srgbClr val="BF2265"/>
            </a:solidFill>
            <a:miter lim="800000"/>
            <a:headEnd/>
            <a:tailEnd/>
          </a:ln>
        </p:spPr>
        <p:txBody>
          <a:bodyPr rot="0" vert="horz" wrap="square" lIns="9144" tIns="27432" rIns="9144" bIns="27432" anchor="ctr" anchorCtr="0" upright="1">
            <a:spAutoFit/>
          </a:bodyPr>
          <a:lstStyle/>
          <a:p>
            <a:pPr algn="ctr">
              <a:lnSpc>
                <a:spcPct val="90000"/>
              </a:lnSpc>
            </a:pPr>
            <a:r>
              <a:rPr lang="en-US" sz="1400" dirty="0">
                <a:latin typeface="+mn-lt"/>
                <a:ea typeface="Arial Unicode MS" panose="020B0604020202020204" pitchFamily="34" charset="-128"/>
              </a:rPr>
              <a:t>100 With R/R DLBCL</a:t>
            </a:r>
          </a:p>
        </p:txBody>
      </p:sp>
      <p:sp>
        <p:nvSpPr>
          <p:cNvPr id="13" name="Text Box 6">
            <a:extLst>
              <a:ext uri="{FF2B5EF4-FFF2-40B4-BE49-F238E27FC236}">
                <a16:creationId xmlns:a16="http://schemas.microsoft.com/office/drawing/2014/main" id="{F6C79D89-27CB-E09A-8C39-012152B0D568}"/>
              </a:ext>
            </a:extLst>
          </p:cNvPr>
          <p:cNvSpPr txBox="1">
            <a:spLocks noChangeArrowheads="1"/>
          </p:cNvSpPr>
          <p:nvPr/>
        </p:nvSpPr>
        <p:spPr bwMode="auto">
          <a:xfrm flipH="1">
            <a:off x="4615834" y="2153904"/>
            <a:ext cx="1188720" cy="443198"/>
          </a:xfrm>
          <a:prstGeom prst="rect">
            <a:avLst/>
          </a:prstGeom>
          <a:solidFill>
            <a:schemeClr val="bg1"/>
          </a:solidFill>
          <a:ln w="12700">
            <a:solidFill>
              <a:schemeClr val="tx1"/>
            </a:solidFill>
            <a:miter lim="800000"/>
            <a:headEnd/>
            <a:tailEnd/>
          </a:ln>
        </p:spPr>
        <p:txBody>
          <a:bodyPr rot="0" vert="horz" wrap="square" lIns="9144" tIns="27432" rIns="9144" bIns="27432" anchor="ctr" anchorCtr="0" upright="1">
            <a:spAutoFit/>
          </a:bodyPr>
          <a:lstStyle/>
          <a:p>
            <a:pPr algn="ctr">
              <a:lnSpc>
                <a:spcPct val="90000"/>
              </a:lnSpc>
            </a:pPr>
            <a:r>
              <a:rPr lang="en-US" sz="1400" dirty="0">
                <a:latin typeface="+mn-lt"/>
                <a:ea typeface="Arial Unicode MS" panose="020B0604020202020204" pitchFamily="34" charset="-128"/>
              </a:rPr>
              <a:t>50 Transplant Ineligible</a:t>
            </a:r>
          </a:p>
        </p:txBody>
      </p:sp>
      <p:sp>
        <p:nvSpPr>
          <p:cNvPr id="14" name="Text Box 6">
            <a:extLst>
              <a:ext uri="{FF2B5EF4-FFF2-40B4-BE49-F238E27FC236}">
                <a16:creationId xmlns:a16="http://schemas.microsoft.com/office/drawing/2014/main" id="{E4770117-4CF3-6F9C-1BAF-21DD9E10C524}"/>
              </a:ext>
            </a:extLst>
          </p:cNvPr>
          <p:cNvSpPr txBox="1">
            <a:spLocks noChangeArrowheads="1"/>
          </p:cNvSpPr>
          <p:nvPr/>
        </p:nvSpPr>
        <p:spPr bwMode="auto">
          <a:xfrm flipH="1">
            <a:off x="6066272" y="2153904"/>
            <a:ext cx="1188720" cy="443198"/>
          </a:xfrm>
          <a:prstGeom prst="rect">
            <a:avLst/>
          </a:prstGeom>
          <a:solidFill>
            <a:schemeClr val="bg1"/>
          </a:solidFill>
          <a:ln w="38100">
            <a:solidFill>
              <a:srgbClr val="BF2265"/>
            </a:solidFill>
            <a:miter lim="800000"/>
            <a:headEnd/>
            <a:tailEnd/>
          </a:ln>
        </p:spPr>
        <p:txBody>
          <a:bodyPr rot="0" vert="horz" wrap="square" lIns="9144" tIns="27432" rIns="9144" bIns="27432" anchor="ctr" anchorCtr="0" upright="1">
            <a:spAutoFit/>
          </a:bodyPr>
          <a:lstStyle/>
          <a:p>
            <a:pPr algn="ctr">
              <a:lnSpc>
                <a:spcPct val="90000"/>
              </a:lnSpc>
            </a:pPr>
            <a:r>
              <a:rPr lang="en-US" sz="1400" dirty="0">
                <a:latin typeface="+mn-lt"/>
                <a:ea typeface="Arial Unicode MS" panose="020B0604020202020204" pitchFamily="34" charset="-128"/>
              </a:rPr>
              <a:t>50 Transplant Eligible</a:t>
            </a:r>
          </a:p>
        </p:txBody>
      </p:sp>
      <p:sp>
        <p:nvSpPr>
          <p:cNvPr id="15" name="Text Box 6">
            <a:extLst>
              <a:ext uri="{FF2B5EF4-FFF2-40B4-BE49-F238E27FC236}">
                <a16:creationId xmlns:a16="http://schemas.microsoft.com/office/drawing/2014/main" id="{8A98AB4E-9F3C-94D3-7ECC-DF661C5E16DD}"/>
              </a:ext>
            </a:extLst>
          </p:cNvPr>
          <p:cNvSpPr txBox="1">
            <a:spLocks noChangeArrowheads="1"/>
          </p:cNvSpPr>
          <p:nvPr/>
        </p:nvSpPr>
        <p:spPr bwMode="auto">
          <a:xfrm flipH="1">
            <a:off x="4615834" y="2773252"/>
            <a:ext cx="1188720" cy="443198"/>
          </a:xfrm>
          <a:prstGeom prst="rect">
            <a:avLst/>
          </a:prstGeom>
          <a:solidFill>
            <a:schemeClr val="bg1"/>
          </a:solidFill>
          <a:ln w="12700">
            <a:solidFill>
              <a:schemeClr val="tx1"/>
            </a:solidFill>
            <a:miter lim="800000"/>
            <a:headEnd/>
            <a:tailEnd/>
          </a:ln>
        </p:spPr>
        <p:txBody>
          <a:bodyPr rot="0" vert="horz" wrap="square" lIns="9144" tIns="27432" rIns="9144" bIns="27432" anchor="ctr" anchorCtr="0" upright="1">
            <a:spAutoFit/>
          </a:bodyPr>
          <a:lstStyle/>
          <a:p>
            <a:pPr algn="ctr">
              <a:lnSpc>
                <a:spcPct val="90000"/>
              </a:lnSpc>
            </a:pPr>
            <a:r>
              <a:rPr lang="en-US" sz="1400" dirty="0">
                <a:latin typeface="+mn-lt"/>
                <a:ea typeface="Arial Unicode MS" panose="020B0604020202020204" pitchFamily="34" charset="-128"/>
              </a:rPr>
              <a:t>Death From Lymphoma</a:t>
            </a:r>
          </a:p>
        </p:txBody>
      </p:sp>
      <p:sp>
        <p:nvSpPr>
          <p:cNvPr id="16" name="Text Box 6">
            <a:extLst>
              <a:ext uri="{FF2B5EF4-FFF2-40B4-BE49-F238E27FC236}">
                <a16:creationId xmlns:a16="http://schemas.microsoft.com/office/drawing/2014/main" id="{245EC545-ABD7-2638-D16C-2564C11FF8EE}"/>
              </a:ext>
            </a:extLst>
          </p:cNvPr>
          <p:cNvSpPr txBox="1">
            <a:spLocks noChangeArrowheads="1"/>
          </p:cNvSpPr>
          <p:nvPr/>
        </p:nvSpPr>
        <p:spPr bwMode="auto">
          <a:xfrm flipH="1">
            <a:off x="6066272" y="2773252"/>
            <a:ext cx="1188720" cy="830997"/>
          </a:xfrm>
          <a:prstGeom prst="rect">
            <a:avLst/>
          </a:prstGeom>
          <a:solidFill>
            <a:schemeClr val="bg1"/>
          </a:solidFill>
          <a:ln w="38100">
            <a:solidFill>
              <a:srgbClr val="BF2265"/>
            </a:solidFill>
            <a:miter lim="800000"/>
            <a:headEnd/>
            <a:tailEnd/>
          </a:ln>
        </p:spPr>
        <p:txBody>
          <a:bodyPr rot="0" vert="horz" wrap="square" lIns="9144" tIns="27432" rIns="9144" bIns="27432" anchor="ctr" anchorCtr="0" upright="1">
            <a:spAutoFit/>
          </a:bodyPr>
          <a:lstStyle/>
          <a:p>
            <a:pPr algn="ctr">
              <a:lnSpc>
                <a:spcPct val="90000"/>
              </a:lnSpc>
            </a:pPr>
            <a:r>
              <a:rPr lang="en-US" sz="1400" dirty="0">
                <a:latin typeface="+mn-lt"/>
                <a:ea typeface="Arial Unicode MS" panose="020B0604020202020204" pitchFamily="34" charset="-128"/>
              </a:rPr>
              <a:t>25 Respond to Salvage CIT and Proceed to ASCT</a:t>
            </a:r>
          </a:p>
        </p:txBody>
      </p:sp>
      <p:sp>
        <p:nvSpPr>
          <p:cNvPr id="17" name="Text Box 6">
            <a:extLst>
              <a:ext uri="{FF2B5EF4-FFF2-40B4-BE49-F238E27FC236}">
                <a16:creationId xmlns:a16="http://schemas.microsoft.com/office/drawing/2014/main" id="{AC35069C-2E32-5138-982B-3B248CD1E7D7}"/>
              </a:ext>
            </a:extLst>
          </p:cNvPr>
          <p:cNvSpPr txBox="1">
            <a:spLocks noChangeArrowheads="1"/>
          </p:cNvSpPr>
          <p:nvPr/>
        </p:nvSpPr>
        <p:spPr bwMode="auto">
          <a:xfrm flipH="1">
            <a:off x="6066272" y="3780398"/>
            <a:ext cx="1188720" cy="443198"/>
          </a:xfrm>
          <a:prstGeom prst="rect">
            <a:avLst/>
          </a:prstGeom>
          <a:solidFill>
            <a:schemeClr val="bg1"/>
          </a:solidFill>
          <a:ln w="38100">
            <a:solidFill>
              <a:srgbClr val="BF2265"/>
            </a:solidFill>
            <a:miter lim="800000"/>
            <a:headEnd/>
            <a:tailEnd/>
          </a:ln>
        </p:spPr>
        <p:txBody>
          <a:bodyPr rot="0" vert="horz" wrap="square" lIns="9144" tIns="27432" rIns="9144" bIns="27432" anchor="ctr" anchorCtr="0" upright="1">
            <a:spAutoFit/>
          </a:bodyPr>
          <a:lstStyle/>
          <a:p>
            <a:pPr algn="ctr">
              <a:lnSpc>
                <a:spcPct val="90000"/>
              </a:lnSpc>
            </a:pPr>
            <a:r>
              <a:rPr lang="en-US" sz="1400" dirty="0">
                <a:latin typeface="+mn-lt"/>
                <a:ea typeface="Arial Unicode MS" panose="020B0604020202020204" pitchFamily="34" charset="-128"/>
              </a:rPr>
              <a:t>10 Patients Cured</a:t>
            </a:r>
          </a:p>
        </p:txBody>
      </p:sp>
      <p:cxnSp>
        <p:nvCxnSpPr>
          <p:cNvPr id="18" name="Straight Arrow Connector 17">
            <a:extLst>
              <a:ext uri="{FF2B5EF4-FFF2-40B4-BE49-F238E27FC236}">
                <a16:creationId xmlns:a16="http://schemas.microsoft.com/office/drawing/2014/main" id="{ECB1E5B2-034E-D38A-FA7E-5DC9CA85BBDA}"/>
              </a:ext>
            </a:extLst>
          </p:cNvPr>
          <p:cNvCxnSpPr>
            <a:cxnSpLocks/>
            <a:stCxn id="10" idx="2"/>
            <a:endCxn id="11" idx="0"/>
          </p:cNvCxnSpPr>
          <p:nvPr/>
        </p:nvCxnSpPr>
        <p:spPr>
          <a:xfrm flipH="1">
            <a:off x="4578362" y="1358406"/>
            <a:ext cx="1041135" cy="1761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1D5C706-FAE0-4864-9167-0264FE884FF6}"/>
              </a:ext>
            </a:extLst>
          </p:cNvPr>
          <p:cNvCxnSpPr>
            <a:cxnSpLocks/>
            <a:stCxn id="10" idx="2"/>
            <a:endCxn id="12" idx="0"/>
          </p:cNvCxnSpPr>
          <p:nvPr/>
        </p:nvCxnSpPr>
        <p:spPr>
          <a:xfrm>
            <a:off x="5619497" y="1358406"/>
            <a:ext cx="1041135" cy="1761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263C70A-72B5-1CC8-0838-8B0FCB95014A}"/>
              </a:ext>
            </a:extLst>
          </p:cNvPr>
          <p:cNvCxnSpPr>
            <a:cxnSpLocks/>
            <a:stCxn id="12" idx="2"/>
            <a:endCxn id="13" idx="0"/>
          </p:cNvCxnSpPr>
          <p:nvPr/>
        </p:nvCxnSpPr>
        <p:spPr>
          <a:xfrm flipH="1">
            <a:off x="5210194" y="1977754"/>
            <a:ext cx="1450438" cy="1761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DDB27FD-2CCE-C305-71FA-58A4790B6C74}"/>
              </a:ext>
            </a:extLst>
          </p:cNvPr>
          <p:cNvCxnSpPr>
            <a:stCxn id="12" idx="2"/>
            <a:endCxn id="14" idx="0"/>
          </p:cNvCxnSpPr>
          <p:nvPr/>
        </p:nvCxnSpPr>
        <p:spPr>
          <a:xfrm>
            <a:off x="6660632" y="1977754"/>
            <a:ext cx="0" cy="1761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B4D18CD-3764-E046-47C4-FB54FA63E7BA}"/>
              </a:ext>
            </a:extLst>
          </p:cNvPr>
          <p:cNvCxnSpPr>
            <a:cxnSpLocks/>
            <a:stCxn id="13" idx="2"/>
            <a:endCxn id="15" idx="0"/>
          </p:cNvCxnSpPr>
          <p:nvPr/>
        </p:nvCxnSpPr>
        <p:spPr>
          <a:xfrm>
            <a:off x="5210194" y="2597102"/>
            <a:ext cx="0" cy="1761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CE7F9E0-1A96-75A1-71D4-25388131CD20}"/>
              </a:ext>
            </a:extLst>
          </p:cNvPr>
          <p:cNvCxnSpPr>
            <a:cxnSpLocks/>
            <a:stCxn id="14" idx="2"/>
            <a:endCxn id="16" idx="0"/>
          </p:cNvCxnSpPr>
          <p:nvPr/>
        </p:nvCxnSpPr>
        <p:spPr>
          <a:xfrm>
            <a:off x="6660632" y="2597102"/>
            <a:ext cx="0" cy="1761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C424FBD-3095-995D-F0A3-DA75CDDF7BE9}"/>
              </a:ext>
            </a:extLst>
          </p:cNvPr>
          <p:cNvCxnSpPr>
            <a:cxnSpLocks/>
            <a:stCxn id="16" idx="2"/>
            <a:endCxn id="17" idx="0"/>
          </p:cNvCxnSpPr>
          <p:nvPr/>
        </p:nvCxnSpPr>
        <p:spPr>
          <a:xfrm>
            <a:off x="6660632" y="3604249"/>
            <a:ext cx="0" cy="17614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ight Brace 43">
            <a:extLst>
              <a:ext uri="{FF2B5EF4-FFF2-40B4-BE49-F238E27FC236}">
                <a16:creationId xmlns:a16="http://schemas.microsoft.com/office/drawing/2014/main" id="{2A52E9BF-EE58-8A52-DA8B-9A43E3415EAA}"/>
              </a:ext>
            </a:extLst>
          </p:cNvPr>
          <p:cNvSpPr/>
          <p:nvPr/>
        </p:nvSpPr>
        <p:spPr>
          <a:xfrm>
            <a:off x="7300419" y="1544257"/>
            <a:ext cx="274320" cy="2736376"/>
          </a:xfrm>
          <a:prstGeom prst="rightBrace">
            <a:avLst/>
          </a:prstGeom>
          <a:ln w="19050">
            <a:solidFill>
              <a:srgbClr val="BF22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 Box 4">
            <a:extLst>
              <a:ext uri="{FF2B5EF4-FFF2-40B4-BE49-F238E27FC236}">
                <a16:creationId xmlns:a16="http://schemas.microsoft.com/office/drawing/2014/main" id="{4C50E857-75DB-A4D1-2C81-9EF2D4C20748}"/>
              </a:ext>
            </a:extLst>
          </p:cNvPr>
          <p:cNvSpPr txBox="1">
            <a:spLocks noChangeArrowheads="1"/>
          </p:cNvSpPr>
          <p:nvPr/>
        </p:nvSpPr>
        <p:spPr bwMode="auto">
          <a:xfrm flipH="1">
            <a:off x="7606387" y="2177453"/>
            <a:ext cx="1434152" cy="1469984"/>
          </a:xfrm>
          <a:prstGeom prst="rect">
            <a:avLst/>
          </a:prstGeom>
          <a:noFill/>
          <a:ln w="12700">
            <a:noFill/>
            <a:miter lim="800000"/>
            <a:headEnd/>
            <a:tailEnd/>
          </a:ln>
        </p:spPr>
        <p:txBody>
          <a:bodyPr rot="0" vert="horz" wrap="square" lIns="9144" tIns="9144" rIns="9144" bIns="9144" anchor="ctr" anchorCtr="0" upright="1"/>
          <a:lstStyle/>
          <a:p>
            <a:pPr algn="ctr">
              <a:lnSpc>
                <a:spcPct val="90000"/>
              </a:lnSpc>
            </a:pPr>
            <a:r>
              <a:rPr lang="en-US" sz="1600" b="1" dirty="0">
                <a:latin typeface="+mn-lt"/>
                <a:ea typeface="Arial Unicode MS" panose="020B0604020202020204" pitchFamily="34" charset="-128"/>
              </a:rPr>
              <a:t>Only 10% of Patients Cured With Chemotherapy Followed by HDT-ASCT</a:t>
            </a:r>
          </a:p>
        </p:txBody>
      </p:sp>
      <p:sp>
        <p:nvSpPr>
          <p:cNvPr id="8" name="Content Placeholder 2">
            <a:extLst>
              <a:ext uri="{FF2B5EF4-FFF2-40B4-BE49-F238E27FC236}">
                <a16:creationId xmlns:a16="http://schemas.microsoft.com/office/drawing/2014/main" id="{71FAA779-4BE6-B589-2055-23DEDFD265BD}"/>
              </a:ext>
            </a:extLst>
          </p:cNvPr>
          <p:cNvSpPr txBox="1">
            <a:spLocks/>
          </p:cNvSpPr>
          <p:nvPr/>
        </p:nvSpPr>
        <p:spPr>
          <a:xfrm>
            <a:off x="177800" y="894292"/>
            <a:ext cx="3463129" cy="3354916"/>
          </a:xfrm>
          <a:prstGeom prst="rect">
            <a:avLst/>
          </a:prstGeom>
        </p:spPr>
        <p:txBody>
          <a:bodyPr vert="horz" lIns="0" tIns="0" rIns="0" bIns="0" rtlCol="0" anchor="t" anchorCtr="0">
            <a:noAutofit/>
          </a:bodyPr>
          <a:lstStyle>
            <a:lvl1pPr marL="169329" indent="-169329" algn="l" defTabSz="683667" rtl="0" fontAlgn="base">
              <a:spcBef>
                <a:spcPct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12221" indent="-169329" algn="l" defTabSz="683667" rtl="0" fontAlgn="base">
              <a:spcBef>
                <a:spcPct val="0"/>
              </a:spcBef>
              <a:spcAft>
                <a:spcPts val="300"/>
              </a:spcAft>
              <a:buClr>
                <a:schemeClr val="accent1"/>
              </a:buClr>
              <a:buFont typeface=".AppleSystemUIFont"/>
              <a:buChar char="-"/>
              <a:defRPr sz="1733" kern="1200">
                <a:solidFill>
                  <a:schemeClr val="tx1"/>
                </a:solidFill>
                <a:latin typeface="+mn-lt"/>
                <a:ea typeface="+mn-ea"/>
                <a:cs typeface="+mn-cs"/>
              </a:defRPr>
            </a:lvl2pPr>
            <a:lvl3pPr marL="855112" indent="-169329" algn="l" defTabSz="683667" rtl="0" fontAlgn="base">
              <a:spcBef>
                <a:spcPct val="0"/>
              </a:spcBef>
              <a:spcAft>
                <a:spcPts val="3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198003" indent="-169329" algn="l" defTabSz="683667" rtl="0" fontAlgn="base">
              <a:spcBef>
                <a:spcPct val="0"/>
              </a:spcBef>
              <a:spcAft>
                <a:spcPts val="300"/>
              </a:spcAft>
              <a:buClr>
                <a:schemeClr val="accent1"/>
              </a:buClr>
              <a:buFont typeface=".AppleSystemUIFont"/>
              <a:buChar char="-"/>
              <a:defRPr sz="1200" kern="1200">
                <a:solidFill>
                  <a:schemeClr val="tx1"/>
                </a:solidFill>
                <a:latin typeface="+mn-lt"/>
                <a:ea typeface="+mn-ea"/>
                <a:cs typeface="+mn-cs"/>
              </a:defRPr>
            </a:lvl4pPr>
            <a:lvl5pPr marL="1540895" indent="-169329" algn="l" defTabSz="683667" rtl="0" fontAlgn="base">
              <a:spcBef>
                <a:spcPct val="0"/>
              </a:spcBef>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1885810"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434"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eaLnBrk="1" hangingPunct="1">
              <a:spcAft>
                <a:spcPts val="2500"/>
              </a:spcAft>
            </a:pPr>
            <a:r>
              <a:rPr lang="en-US" dirty="0"/>
              <a:t>For nearly 30 years, treatment for patients with refractory or relapsed Diffuse Large B-cell Lymphoma in the second-line curative setting was chemotherapy followed by HDT-ASCT</a:t>
            </a:r>
            <a:endParaRPr lang="en-US" baseline="30000" dirty="0"/>
          </a:p>
          <a:p>
            <a:pPr eaLnBrk="1" hangingPunct="1">
              <a:spcAft>
                <a:spcPts val="2500"/>
              </a:spcAft>
            </a:pPr>
            <a:r>
              <a:rPr lang="en-US" dirty="0"/>
              <a:t>Most patients could not receive HDT-ASCT, and their prognosis was poor</a:t>
            </a:r>
            <a:endParaRPr lang="en-US" baseline="30000" dirty="0"/>
          </a:p>
          <a:p>
            <a:pPr marL="0" indent="0" eaLnBrk="1" hangingPunct="1">
              <a:spcAft>
                <a:spcPts val="2500"/>
              </a:spcAft>
              <a:buFont typeface="Arial" panose="020B0604020202020204" pitchFamily="34" charset="0"/>
              <a:buNone/>
            </a:pPr>
            <a:endParaRPr lang="en-US" dirty="0"/>
          </a:p>
        </p:txBody>
      </p:sp>
    </p:spTree>
    <p:extLst>
      <p:ext uri="{BB962C8B-B14F-4D97-AF65-F5344CB8AC3E}">
        <p14:creationId xmlns:p14="http://schemas.microsoft.com/office/powerpoint/2010/main" val="270924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5AF5-5A96-125B-C869-78CD477C9CD5}"/>
              </a:ext>
            </a:extLst>
          </p:cNvPr>
          <p:cNvSpPr>
            <a:spLocks noGrp="1"/>
          </p:cNvSpPr>
          <p:nvPr>
            <p:ph type="title"/>
          </p:nvPr>
        </p:nvSpPr>
        <p:spPr/>
        <p:txBody>
          <a:bodyPr/>
          <a:lstStyle/>
          <a:p>
            <a:r>
              <a:rPr lang="en-US" dirty="0"/>
              <a:t>Paradigm Shift: Axi-</a:t>
            </a:r>
            <a:r>
              <a:rPr lang="en-US" dirty="0" err="1"/>
              <a:t>Cel</a:t>
            </a:r>
            <a:r>
              <a:rPr lang="en-US" dirty="0"/>
              <a:t> Improves Overall Survival in 2L LBCL</a:t>
            </a:r>
          </a:p>
        </p:txBody>
      </p:sp>
      <p:sp>
        <p:nvSpPr>
          <p:cNvPr id="3" name="Content Placeholder 2">
            <a:extLst>
              <a:ext uri="{FF2B5EF4-FFF2-40B4-BE49-F238E27FC236}">
                <a16:creationId xmlns:a16="http://schemas.microsoft.com/office/drawing/2014/main" id="{0712E27A-D0CA-0A12-3FE4-7C6DA80D82F4}"/>
              </a:ext>
            </a:extLst>
          </p:cNvPr>
          <p:cNvSpPr>
            <a:spLocks noGrp="1"/>
          </p:cNvSpPr>
          <p:nvPr>
            <p:ph idx="1"/>
          </p:nvPr>
        </p:nvSpPr>
        <p:spPr>
          <a:xfrm>
            <a:off x="177800" y="868681"/>
            <a:ext cx="8788400" cy="2720906"/>
          </a:xfrm>
        </p:spPr>
        <p:txBody>
          <a:bodyPr/>
          <a:lstStyle/>
          <a:p>
            <a:pPr>
              <a:spcAft>
                <a:spcPts val="1500"/>
              </a:spcAft>
            </a:pPr>
            <a:r>
              <a:rPr lang="en-US" dirty="0"/>
              <a:t>Axi-cel improves overall survival in 2L for early R/R LBCL vs previous paradigm</a:t>
            </a:r>
          </a:p>
          <a:p>
            <a:pPr lvl="1">
              <a:spcAft>
                <a:spcPts val="1500"/>
              </a:spcAft>
            </a:pPr>
            <a:r>
              <a:rPr lang="en-US" sz="2000" dirty="0"/>
              <a:t>Risk of death reduced by 27.4% with axi-cel vs chemotherapy and HDT-ASCT, despite 57% subsequent cellular immunotherapy after standard of care</a:t>
            </a:r>
          </a:p>
          <a:p>
            <a:pPr lvl="1">
              <a:spcAft>
                <a:spcPts val="1500"/>
              </a:spcAft>
            </a:pPr>
            <a:r>
              <a:rPr lang="en-US" sz="2000" dirty="0"/>
              <a:t>Overall survival benefit was similar across key patient subgroups</a:t>
            </a:r>
          </a:p>
          <a:p>
            <a:pPr>
              <a:spcAft>
                <a:spcPts val="1500"/>
              </a:spcAft>
            </a:pPr>
            <a:r>
              <a:rPr lang="en-US" dirty="0"/>
              <a:t>With median follow-up of 47.2 months, data are consistent with curative therapy</a:t>
            </a:r>
          </a:p>
          <a:p>
            <a:pPr>
              <a:spcAft>
                <a:spcPts val="1500"/>
              </a:spcAft>
            </a:pPr>
            <a:r>
              <a:rPr lang="en-US" dirty="0"/>
              <a:t>First trial in nearly 30 years in 2L to significantly improve overall survival </a:t>
            </a:r>
            <a:endParaRPr lang="en-US" dirty="0">
              <a:highlight>
                <a:srgbClr val="00FFFF"/>
              </a:highlight>
            </a:endParaRPr>
          </a:p>
        </p:txBody>
      </p:sp>
      <p:sp>
        <p:nvSpPr>
          <p:cNvPr id="4" name="Footer Placeholder 3">
            <a:extLst>
              <a:ext uri="{FF2B5EF4-FFF2-40B4-BE49-F238E27FC236}">
                <a16:creationId xmlns:a16="http://schemas.microsoft.com/office/drawing/2014/main" id="{03500B0B-95A7-1D23-C7E8-66A9D0A6CA62}"/>
              </a:ext>
            </a:extLst>
          </p:cNvPr>
          <p:cNvSpPr>
            <a:spLocks noGrp="1"/>
          </p:cNvSpPr>
          <p:nvPr>
            <p:ph type="ftr" sz="quarter" idx="10"/>
          </p:nvPr>
        </p:nvSpPr>
        <p:spPr>
          <a:xfrm>
            <a:off x="0" y="4628685"/>
            <a:ext cx="9144000" cy="323165"/>
          </a:xfrm>
        </p:spPr>
        <p:txBody>
          <a:bodyPr/>
          <a:lstStyle/>
          <a:p>
            <a:r>
              <a:rPr lang="en-US" dirty="0"/>
              <a:t>The previous paradigm consisted of chemotherapy followed by HDT-ASCT in responding patients (Philip T, et al. </a:t>
            </a:r>
            <a:r>
              <a:rPr lang="en-US" i="1" dirty="0"/>
              <a:t>N </a:t>
            </a:r>
            <a:r>
              <a:rPr lang="en-US" i="1" dirty="0" err="1"/>
              <a:t>Engl</a:t>
            </a:r>
            <a:r>
              <a:rPr lang="en-US" i="1" dirty="0"/>
              <a:t> J Med. </a:t>
            </a:r>
            <a:r>
              <a:rPr lang="en-US" dirty="0"/>
              <a:t>1995;333:1540-1545).</a:t>
            </a:r>
          </a:p>
          <a:p>
            <a:r>
              <a:rPr lang="en-US" dirty="0"/>
              <a:t>2L, second line; </a:t>
            </a:r>
            <a:r>
              <a:rPr lang="en-US" dirty="0" err="1"/>
              <a:t>axi-cel</a:t>
            </a:r>
            <a:r>
              <a:rPr lang="en-US" dirty="0"/>
              <a:t>, </a:t>
            </a:r>
            <a:r>
              <a:rPr lang="en-US" dirty="0" err="1"/>
              <a:t>axicabtagene</a:t>
            </a:r>
            <a:r>
              <a:rPr lang="en-US" dirty="0"/>
              <a:t> </a:t>
            </a:r>
            <a:r>
              <a:rPr lang="en-US" dirty="0" err="1"/>
              <a:t>ciloleucel</a:t>
            </a:r>
            <a:r>
              <a:rPr lang="en-US" dirty="0"/>
              <a:t>; HDT-ASCT, high-dose therapy with autologous stem cell transplantation; LBCL, large B-cell lymphoma; R/R, relapsed/refractory; SOC, standard of care. </a:t>
            </a:r>
          </a:p>
        </p:txBody>
      </p:sp>
      <p:sp>
        <p:nvSpPr>
          <p:cNvPr id="5" name="Slide Number Placeholder 4">
            <a:extLst>
              <a:ext uri="{FF2B5EF4-FFF2-40B4-BE49-F238E27FC236}">
                <a16:creationId xmlns:a16="http://schemas.microsoft.com/office/drawing/2014/main" id="{3A1A850F-B15E-FE03-CF14-730B8B82C439}"/>
              </a:ext>
            </a:extLst>
          </p:cNvPr>
          <p:cNvSpPr>
            <a:spLocks noGrp="1"/>
          </p:cNvSpPr>
          <p:nvPr>
            <p:ph type="sldNum" sz="quarter" idx="11"/>
          </p:nvPr>
        </p:nvSpPr>
        <p:spPr/>
        <p:txBody>
          <a:bodyPr/>
          <a:lstStyle/>
          <a:p>
            <a:fld id="{5C56CD90-8224-413F-A5C5-11C249D26586}" type="slidenum">
              <a:rPr lang="en-US" smtClean="0"/>
              <a:pPr/>
              <a:t>20</a:t>
            </a:fld>
            <a:endParaRPr lang="en-US" dirty="0"/>
          </a:p>
        </p:txBody>
      </p:sp>
      <p:sp>
        <p:nvSpPr>
          <p:cNvPr id="7" name="Rectangle: Rounded Corners 6">
            <a:extLst>
              <a:ext uri="{FF2B5EF4-FFF2-40B4-BE49-F238E27FC236}">
                <a16:creationId xmlns:a16="http://schemas.microsoft.com/office/drawing/2014/main" id="{BA5859CA-3F5A-4E33-D505-CA967C2EC046}"/>
              </a:ext>
            </a:extLst>
          </p:cNvPr>
          <p:cNvSpPr/>
          <p:nvPr/>
        </p:nvSpPr>
        <p:spPr>
          <a:xfrm>
            <a:off x="177800" y="3692355"/>
            <a:ext cx="8788400" cy="718146"/>
          </a:xfrm>
          <a:prstGeom prst="roundRect">
            <a:avLst/>
          </a:prstGeom>
          <a:solidFill>
            <a:srgbClr val="DFE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500"/>
              </a:spcAft>
            </a:pPr>
            <a:r>
              <a:rPr lang="en-US" sz="2000" b="1" dirty="0">
                <a:solidFill>
                  <a:schemeClr val="tx1"/>
                </a:solidFill>
              </a:rPr>
              <a:t>ZUMA-7 confirms axi-cel is a second‐line standard of care for patients with refractory or early relapsed large B-cell lymphoma based on superior survival</a:t>
            </a:r>
          </a:p>
        </p:txBody>
      </p:sp>
    </p:spTree>
    <p:extLst>
      <p:ext uri="{BB962C8B-B14F-4D97-AF65-F5344CB8AC3E}">
        <p14:creationId xmlns:p14="http://schemas.microsoft.com/office/powerpoint/2010/main" val="167345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E8A7-92AB-A40C-517F-12DEF4E023D2}"/>
              </a:ext>
            </a:extLst>
          </p:cNvPr>
          <p:cNvSpPr>
            <a:spLocks noGrp="1"/>
          </p:cNvSpPr>
          <p:nvPr>
            <p:ph type="title"/>
          </p:nvPr>
        </p:nvSpPr>
        <p:spPr/>
        <p:txBody>
          <a:bodyPr tIns="182880"/>
          <a:lstStyle/>
          <a:p>
            <a:r>
              <a:rPr lang="en-US" dirty="0"/>
              <a:t>Paradigm Shift: Axi-Cel As Second-Line Standard of Care</a:t>
            </a:r>
            <a:br>
              <a:rPr lang="en-US" dirty="0"/>
            </a:br>
            <a:r>
              <a:rPr lang="en-US" sz="2400" dirty="0"/>
              <a:t>The New LBCL Algorithm</a:t>
            </a:r>
            <a:endParaRPr lang="en-US" dirty="0"/>
          </a:p>
        </p:txBody>
      </p:sp>
      <p:sp>
        <p:nvSpPr>
          <p:cNvPr id="4" name="Footer Placeholder 3">
            <a:extLst>
              <a:ext uri="{FF2B5EF4-FFF2-40B4-BE49-F238E27FC236}">
                <a16:creationId xmlns:a16="http://schemas.microsoft.com/office/drawing/2014/main" id="{78B49E71-DE8E-14B7-B948-B8CEE102061F}"/>
              </a:ext>
            </a:extLst>
          </p:cNvPr>
          <p:cNvSpPr>
            <a:spLocks noGrp="1"/>
          </p:cNvSpPr>
          <p:nvPr>
            <p:ph type="ftr" sz="quarter" idx="10"/>
          </p:nvPr>
        </p:nvSpPr>
        <p:spPr>
          <a:xfrm>
            <a:off x="0" y="4444019"/>
            <a:ext cx="9144000" cy="507831"/>
          </a:xfrm>
        </p:spPr>
        <p:txBody>
          <a:bodyPr/>
          <a:lstStyle/>
          <a:p>
            <a:pPr>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Figure adapted with permission from Westin and </a:t>
            </a:r>
            <a:r>
              <a:rPr kumimoji="0" lang="en-US" sz="1200" b="0" i="0" u="none" strike="noStrike" kern="1200" cap="none" spc="0" normalizeH="0" baseline="0" noProof="0" dirty="0" err="1">
                <a:ln>
                  <a:noFill/>
                </a:ln>
                <a:solidFill>
                  <a:srgbClr val="000000"/>
                </a:solidFill>
                <a:effectLst/>
                <a:uLnTx/>
                <a:uFillTx/>
                <a:latin typeface="Calibri"/>
                <a:ea typeface="+mn-ea"/>
                <a:cs typeface="+mn-cs"/>
              </a:rPr>
              <a:t>Sehn</a:t>
            </a:r>
            <a:r>
              <a:rPr lang="en-US" sz="1200" dirty="0">
                <a:solidFill>
                  <a:srgbClr val="000000"/>
                </a:solidFill>
                <a:latin typeface="Calibri"/>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a:t>
            </a:r>
            <a:r>
              <a:rPr kumimoji="0" lang="en-US" sz="1200" b="0" i="1" u="none" strike="noStrike" kern="1200" cap="none" spc="0" normalizeH="0" baseline="0" noProof="0" dirty="0">
                <a:ln>
                  <a:noFill/>
                </a:ln>
                <a:solidFill>
                  <a:srgbClr val="000000"/>
                </a:solidFill>
                <a:effectLst/>
                <a:uLnTx/>
                <a:uFillTx/>
                <a:latin typeface="Calibri"/>
                <a:ea typeface="+mn-ea"/>
                <a:cs typeface="+mn-cs"/>
              </a:rPr>
              <a:t>Blood</a:t>
            </a:r>
            <a:r>
              <a:rPr kumimoji="0" lang="en-US" sz="1200" b="0" i="0" u="none" strike="noStrike" kern="1200" cap="none" spc="0" normalizeH="0" baseline="0" noProof="0" dirty="0">
                <a:ln>
                  <a:noFill/>
                </a:ln>
                <a:solidFill>
                  <a:srgbClr val="000000"/>
                </a:solidFill>
                <a:effectLst/>
                <a:uLnTx/>
                <a:uFillTx/>
                <a:latin typeface="Calibri"/>
                <a:ea typeface="+mn-ea"/>
                <a:cs typeface="+mn-cs"/>
              </a:rPr>
              <a:t>. 2022;139:2737-2746.</a:t>
            </a:r>
          </a:p>
          <a:p>
            <a:pPr>
              <a:defRPr/>
            </a:pPr>
            <a:r>
              <a:rPr lang="en-US" dirty="0"/>
              <a:t>1L, first line; 2L, second line; 3L, third line; ASCT, autologous stem cell transplantation; axi-cel, axicabtagene ciloleucel; BR, bendamustine rituximab; CAR, chimeric antigen receptor; chemo, chemotherapy; LBCL, large B-cell lymphoma; OS, overall survival; XRT, radiation therapy.</a:t>
            </a:r>
          </a:p>
        </p:txBody>
      </p:sp>
      <p:sp>
        <p:nvSpPr>
          <p:cNvPr id="5" name="Slide Number Placeholder 4">
            <a:extLst>
              <a:ext uri="{FF2B5EF4-FFF2-40B4-BE49-F238E27FC236}">
                <a16:creationId xmlns:a16="http://schemas.microsoft.com/office/drawing/2014/main" id="{65524284-5AA4-203F-795D-ACDE321D322B}"/>
              </a:ext>
            </a:extLst>
          </p:cNvPr>
          <p:cNvSpPr>
            <a:spLocks noGrp="1"/>
          </p:cNvSpPr>
          <p:nvPr>
            <p:ph type="sldNum" sz="quarter" idx="11"/>
          </p:nvPr>
        </p:nvSpPr>
        <p:spPr/>
        <p:txBody>
          <a:bodyPr/>
          <a:lstStyle/>
          <a:p>
            <a:pPr>
              <a:defRPr/>
            </a:pPr>
            <a:fld id="{5C56CD90-8224-413F-A5C5-11C249D26586}" type="slidenum">
              <a:rPr lang="en-US" smtClean="0"/>
              <a:pPr>
                <a:defRPr/>
              </a:pPr>
              <a:t>21</a:t>
            </a:fld>
            <a:endParaRPr lang="en-US" dirty="0"/>
          </a:p>
        </p:txBody>
      </p:sp>
      <p:sp>
        <p:nvSpPr>
          <p:cNvPr id="7" name="Text Box 4">
            <a:extLst>
              <a:ext uri="{FF2B5EF4-FFF2-40B4-BE49-F238E27FC236}">
                <a16:creationId xmlns:a16="http://schemas.microsoft.com/office/drawing/2014/main" id="{B8099BF4-AA00-2DAF-4958-D4FAC0AA49D3}"/>
              </a:ext>
            </a:extLst>
          </p:cNvPr>
          <p:cNvSpPr txBox="1">
            <a:spLocks noChangeArrowheads="1"/>
          </p:cNvSpPr>
          <p:nvPr/>
        </p:nvSpPr>
        <p:spPr bwMode="auto">
          <a:xfrm>
            <a:off x="3429000" y="862854"/>
            <a:ext cx="2286000" cy="365760"/>
          </a:xfrm>
          <a:prstGeom prst="rect">
            <a:avLst/>
          </a:prstGeom>
          <a:solidFill>
            <a:srgbClr val="DFEEF7"/>
          </a:solidFill>
          <a:ln w="19050">
            <a:solidFill>
              <a:srgbClr val="000000"/>
            </a:solidFill>
            <a:miter lim="800000"/>
            <a:headEnd/>
            <a:tailEnd/>
          </a:ln>
        </p:spPr>
        <p:txBody>
          <a:bodyPr rot="0" vert="horz" wrap="square" anchor="ctr" anchorCtr="0" upright="1"/>
          <a:lstStyle/>
          <a:p>
            <a:pPr algn="ctr"/>
            <a:r>
              <a:rPr lang="en-US" sz="1600" b="1" dirty="0">
                <a:solidFill>
                  <a:srgbClr val="000000"/>
                </a:solidFill>
                <a:latin typeface="+mn-lt"/>
                <a:ea typeface="Arial Unicode MS" panose="020B0604020202020204" pitchFamily="34" charset="-128"/>
              </a:rPr>
              <a:t>Time From </a:t>
            </a:r>
            <a:r>
              <a:rPr lang="en-US" sz="1600" b="1" dirty="0" err="1">
                <a:solidFill>
                  <a:srgbClr val="000000"/>
                </a:solidFill>
                <a:latin typeface="+mn-lt"/>
                <a:ea typeface="Arial Unicode MS" panose="020B0604020202020204" pitchFamily="34" charset="-128"/>
              </a:rPr>
              <a:t>1L</a:t>
            </a:r>
            <a:r>
              <a:rPr lang="en-US" sz="1600" b="1" dirty="0">
                <a:solidFill>
                  <a:srgbClr val="000000"/>
                </a:solidFill>
                <a:latin typeface="+mn-lt"/>
                <a:ea typeface="Arial Unicode MS" panose="020B0604020202020204" pitchFamily="34" charset="-128"/>
              </a:rPr>
              <a:t> Therapy</a:t>
            </a:r>
          </a:p>
        </p:txBody>
      </p:sp>
      <p:sp>
        <p:nvSpPr>
          <p:cNvPr id="9" name="Text Box 4">
            <a:extLst>
              <a:ext uri="{FF2B5EF4-FFF2-40B4-BE49-F238E27FC236}">
                <a16:creationId xmlns:a16="http://schemas.microsoft.com/office/drawing/2014/main" id="{5DCBD0B7-C535-C1B9-9B71-E866F6D733F2}"/>
              </a:ext>
            </a:extLst>
          </p:cNvPr>
          <p:cNvSpPr txBox="1">
            <a:spLocks noChangeArrowheads="1"/>
          </p:cNvSpPr>
          <p:nvPr/>
        </p:nvSpPr>
        <p:spPr bwMode="auto">
          <a:xfrm>
            <a:off x="6011992" y="1544101"/>
            <a:ext cx="2834640" cy="365760"/>
          </a:xfrm>
          <a:prstGeom prst="rect">
            <a:avLst/>
          </a:prstGeom>
          <a:solidFill>
            <a:srgbClr val="DFEEF7"/>
          </a:solidFill>
          <a:ln w="19050">
            <a:solidFill>
              <a:srgbClr val="000000"/>
            </a:solidFill>
            <a:miter lim="800000"/>
            <a:headEnd/>
            <a:tailEnd/>
          </a:ln>
        </p:spPr>
        <p:txBody>
          <a:bodyPr rot="0" vert="horz" wrap="square" anchor="ctr" anchorCtr="0" upright="1"/>
          <a:lstStyle/>
          <a:p>
            <a:pPr algn="ctr"/>
            <a:r>
              <a:rPr lang="en-US" sz="1600" b="1" dirty="0">
                <a:solidFill>
                  <a:srgbClr val="000000"/>
                </a:solidFill>
                <a:latin typeface="+mn-lt"/>
                <a:ea typeface="Arial Unicode MS" panose="020B0604020202020204" pitchFamily="34" charset="-128"/>
              </a:rPr>
              <a:t>Eligible for </a:t>
            </a:r>
            <a:r>
              <a:rPr lang="en-US" sz="1600" b="1" dirty="0" err="1">
                <a:solidFill>
                  <a:srgbClr val="000000"/>
                </a:solidFill>
                <a:latin typeface="+mn-lt"/>
                <a:ea typeface="Arial Unicode MS" panose="020B0604020202020204" pitchFamily="34" charset="-128"/>
              </a:rPr>
              <a:t>ASCT</a:t>
            </a:r>
            <a:r>
              <a:rPr lang="en-US" sz="1600" b="1" dirty="0">
                <a:solidFill>
                  <a:srgbClr val="000000"/>
                </a:solidFill>
                <a:latin typeface="+mn-lt"/>
                <a:ea typeface="Arial Unicode MS" panose="020B0604020202020204" pitchFamily="34" charset="-128"/>
              </a:rPr>
              <a:t>?</a:t>
            </a:r>
          </a:p>
        </p:txBody>
      </p:sp>
      <p:sp>
        <p:nvSpPr>
          <p:cNvPr id="11" name="Text Box 4">
            <a:extLst>
              <a:ext uri="{FF2B5EF4-FFF2-40B4-BE49-F238E27FC236}">
                <a16:creationId xmlns:a16="http://schemas.microsoft.com/office/drawing/2014/main" id="{131493BB-7F01-A28C-3DE0-3A451D842FD6}"/>
              </a:ext>
            </a:extLst>
          </p:cNvPr>
          <p:cNvSpPr txBox="1">
            <a:spLocks noChangeArrowheads="1"/>
          </p:cNvSpPr>
          <p:nvPr/>
        </p:nvSpPr>
        <p:spPr bwMode="auto">
          <a:xfrm>
            <a:off x="6286312" y="2377496"/>
            <a:ext cx="2286000" cy="502920"/>
          </a:xfrm>
          <a:prstGeom prst="rect">
            <a:avLst/>
          </a:prstGeom>
          <a:solidFill>
            <a:srgbClr val="DFEEF7"/>
          </a:solidFill>
          <a:ln w="19050">
            <a:solidFill>
              <a:srgbClr val="000000"/>
            </a:solidFill>
            <a:miter lim="800000"/>
            <a:headEnd/>
            <a:tailEnd/>
          </a:ln>
        </p:spPr>
        <p:txBody>
          <a:bodyPr rot="0" vert="horz" wrap="square" anchor="ctr" anchorCtr="0" upright="1"/>
          <a:lstStyle/>
          <a:p>
            <a:pPr algn="ctr"/>
            <a:r>
              <a:rPr lang="en-US" sz="1600" b="1" dirty="0" err="1">
                <a:solidFill>
                  <a:srgbClr val="000000"/>
                </a:solidFill>
                <a:latin typeface="+mn-lt"/>
                <a:ea typeface="Arial Unicode MS" panose="020B0604020202020204" pitchFamily="34" charset="-128"/>
              </a:rPr>
              <a:t>2L</a:t>
            </a:r>
            <a:r>
              <a:rPr lang="en-US" sz="1600" b="1" dirty="0">
                <a:solidFill>
                  <a:srgbClr val="000000"/>
                </a:solidFill>
                <a:latin typeface="+mn-lt"/>
                <a:ea typeface="Arial Unicode MS" panose="020B0604020202020204" pitchFamily="34" charset="-128"/>
              </a:rPr>
              <a:t> Salvage</a:t>
            </a:r>
          </a:p>
          <a:p>
            <a:pPr algn="ctr"/>
            <a:r>
              <a:rPr lang="en-US" sz="1600" b="1" dirty="0">
                <a:solidFill>
                  <a:srgbClr val="000000"/>
                </a:solidFill>
                <a:latin typeface="+mn-lt"/>
                <a:ea typeface="Arial Unicode MS" panose="020B0604020202020204" pitchFamily="34" charset="-128"/>
              </a:rPr>
              <a:t>± </a:t>
            </a:r>
            <a:r>
              <a:rPr lang="en-US" sz="1600" b="1" dirty="0" err="1">
                <a:solidFill>
                  <a:srgbClr val="000000"/>
                </a:solidFill>
                <a:latin typeface="+mn-lt"/>
                <a:ea typeface="Arial Unicode MS" panose="020B0604020202020204" pitchFamily="34" charset="-128"/>
              </a:rPr>
              <a:t>ASCT</a:t>
            </a:r>
            <a:endParaRPr lang="en-US" sz="1600" b="1" dirty="0">
              <a:solidFill>
                <a:srgbClr val="000000"/>
              </a:solidFill>
              <a:latin typeface="+mn-lt"/>
              <a:ea typeface="Arial Unicode MS" panose="020B0604020202020204" pitchFamily="34" charset="-128"/>
            </a:endParaRPr>
          </a:p>
        </p:txBody>
      </p:sp>
      <p:sp>
        <p:nvSpPr>
          <p:cNvPr id="12" name="Text Box 4">
            <a:extLst>
              <a:ext uri="{FF2B5EF4-FFF2-40B4-BE49-F238E27FC236}">
                <a16:creationId xmlns:a16="http://schemas.microsoft.com/office/drawing/2014/main" id="{B591029A-6227-1B8D-7397-B003A040C193}"/>
              </a:ext>
            </a:extLst>
          </p:cNvPr>
          <p:cNvSpPr txBox="1">
            <a:spLocks noChangeArrowheads="1"/>
          </p:cNvSpPr>
          <p:nvPr/>
        </p:nvSpPr>
        <p:spPr bwMode="auto">
          <a:xfrm>
            <a:off x="1028888" y="3965074"/>
            <a:ext cx="1371600" cy="502920"/>
          </a:xfrm>
          <a:prstGeom prst="rect">
            <a:avLst/>
          </a:prstGeom>
          <a:solidFill>
            <a:srgbClr val="DFEEF7"/>
          </a:solidFill>
          <a:ln w="19050">
            <a:solidFill>
              <a:srgbClr val="000000"/>
            </a:solidFill>
            <a:miter lim="800000"/>
            <a:headEnd/>
            <a:tailEnd/>
          </a:ln>
        </p:spPr>
        <p:txBody>
          <a:bodyPr rot="0" vert="horz" wrap="square" anchor="ctr" anchorCtr="0" upright="1"/>
          <a:lstStyle/>
          <a:p>
            <a:pPr algn="ctr"/>
            <a:r>
              <a:rPr lang="en-US" sz="1600" b="1" dirty="0">
                <a:solidFill>
                  <a:srgbClr val="000000"/>
                </a:solidFill>
                <a:latin typeface="+mn-lt"/>
                <a:ea typeface="Arial Unicode MS" panose="020B0604020202020204" pitchFamily="34" charset="-128"/>
              </a:rPr>
              <a:t>Cure</a:t>
            </a:r>
          </a:p>
        </p:txBody>
      </p:sp>
      <p:sp>
        <p:nvSpPr>
          <p:cNvPr id="13" name="Text Box 4">
            <a:extLst>
              <a:ext uri="{FF2B5EF4-FFF2-40B4-BE49-F238E27FC236}">
                <a16:creationId xmlns:a16="http://schemas.microsoft.com/office/drawing/2014/main" id="{47790C3D-B72A-B575-A8CA-A181E56CD955}"/>
              </a:ext>
            </a:extLst>
          </p:cNvPr>
          <p:cNvSpPr txBox="1">
            <a:spLocks noChangeArrowheads="1"/>
          </p:cNvSpPr>
          <p:nvPr/>
        </p:nvSpPr>
        <p:spPr bwMode="auto">
          <a:xfrm>
            <a:off x="6743512" y="3965074"/>
            <a:ext cx="1371600" cy="502920"/>
          </a:xfrm>
          <a:prstGeom prst="rect">
            <a:avLst/>
          </a:prstGeom>
          <a:solidFill>
            <a:srgbClr val="DFEEF7"/>
          </a:solidFill>
          <a:ln w="19050">
            <a:solidFill>
              <a:srgbClr val="000000"/>
            </a:solidFill>
            <a:miter lim="800000"/>
            <a:headEnd/>
            <a:tailEnd/>
          </a:ln>
        </p:spPr>
        <p:txBody>
          <a:bodyPr rot="0" vert="horz" wrap="square" anchor="ctr" anchorCtr="0" upright="1"/>
          <a:lstStyle/>
          <a:p>
            <a:pPr algn="ctr"/>
            <a:r>
              <a:rPr lang="en-US" sz="1600" b="1" dirty="0">
                <a:solidFill>
                  <a:srgbClr val="000000"/>
                </a:solidFill>
                <a:latin typeface="+mn-lt"/>
                <a:ea typeface="Arial Unicode MS" panose="020B0604020202020204" pitchFamily="34" charset="-128"/>
              </a:rPr>
              <a:t>Cure</a:t>
            </a:r>
          </a:p>
        </p:txBody>
      </p:sp>
      <p:sp>
        <p:nvSpPr>
          <p:cNvPr id="14" name="Text Box 4">
            <a:extLst>
              <a:ext uri="{FF2B5EF4-FFF2-40B4-BE49-F238E27FC236}">
                <a16:creationId xmlns:a16="http://schemas.microsoft.com/office/drawing/2014/main" id="{A9226510-69C2-7B52-A31F-DD9D81F1220F}"/>
              </a:ext>
            </a:extLst>
          </p:cNvPr>
          <p:cNvSpPr txBox="1">
            <a:spLocks noChangeArrowheads="1"/>
          </p:cNvSpPr>
          <p:nvPr/>
        </p:nvSpPr>
        <p:spPr bwMode="auto">
          <a:xfrm>
            <a:off x="3349080" y="2377496"/>
            <a:ext cx="2445833" cy="1722028"/>
          </a:xfrm>
          <a:prstGeom prst="rect">
            <a:avLst/>
          </a:prstGeom>
          <a:solidFill>
            <a:srgbClr val="DFEEF7"/>
          </a:solidFill>
          <a:ln w="19050">
            <a:solidFill>
              <a:srgbClr val="000000"/>
            </a:solidFill>
            <a:miter lim="800000"/>
            <a:headEnd/>
            <a:tailEnd/>
          </a:ln>
        </p:spPr>
        <p:txBody>
          <a:bodyPr rot="0" vert="horz" wrap="square" rIns="45720" anchor="ctr" anchorCtr="0" upright="1"/>
          <a:lstStyle/>
          <a:p>
            <a:pPr algn="ctr"/>
            <a:r>
              <a:rPr lang="en-US" sz="1600" b="1" dirty="0">
                <a:solidFill>
                  <a:srgbClr val="000000"/>
                </a:solidFill>
                <a:latin typeface="+mn-lt"/>
                <a:ea typeface="Arial Unicode MS" panose="020B0604020202020204" pitchFamily="34" charset="-128"/>
              </a:rPr>
              <a:t>2 or </a:t>
            </a:r>
            <a:r>
              <a:rPr lang="en-US" sz="1600" b="1" dirty="0" err="1">
                <a:solidFill>
                  <a:srgbClr val="000000"/>
                </a:solidFill>
                <a:latin typeface="+mn-lt"/>
                <a:ea typeface="Arial Unicode MS" panose="020B0604020202020204" pitchFamily="34" charset="-128"/>
              </a:rPr>
              <a:t>3L</a:t>
            </a:r>
            <a:r>
              <a:rPr lang="en-US" sz="1600" b="1" dirty="0">
                <a:solidFill>
                  <a:srgbClr val="000000"/>
                </a:solidFill>
                <a:latin typeface="+mn-lt"/>
                <a:ea typeface="Arial Unicode MS" panose="020B0604020202020204" pitchFamily="34" charset="-128"/>
              </a:rPr>
              <a:t>+ Therapy Options</a:t>
            </a:r>
          </a:p>
          <a:p>
            <a:pPr marL="182880" indent="-182880">
              <a:buFont typeface="Arial" panose="020B0604020202020204" pitchFamily="34" charset="0"/>
              <a:buChar char="•"/>
            </a:pPr>
            <a:r>
              <a:rPr lang="en-US" sz="1200" dirty="0">
                <a:solidFill>
                  <a:srgbClr val="000000"/>
                </a:solidFill>
                <a:latin typeface="+mn-lt"/>
                <a:ea typeface="Arial Unicode MS" panose="020B0604020202020204" pitchFamily="34" charset="-128"/>
              </a:rPr>
              <a:t>Investigational agent/regimen</a:t>
            </a:r>
          </a:p>
          <a:p>
            <a:pPr marL="182880" indent="-182880">
              <a:buFont typeface="Arial" panose="020B0604020202020204" pitchFamily="34" charset="0"/>
              <a:buChar char="•"/>
            </a:pPr>
            <a:r>
              <a:rPr lang="en-US" sz="1200" dirty="0">
                <a:solidFill>
                  <a:srgbClr val="000000"/>
                </a:solidFill>
                <a:latin typeface="+mn-lt"/>
                <a:ea typeface="Arial Unicode MS" panose="020B0604020202020204" pitchFamily="34" charset="-128"/>
              </a:rPr>
              <a:t>Immunochemotherapy</a:t>
            </a:r>
          </a:p>
          <a:p>
            <a:pPr marL="182880" indent="-182880">
              <a:buFont typeface="Arial" panose="020B0604020202020204" pitchFamily="34" charset="0"/>
              <a:buChar char="•"/>
            </a:pPr>
            <a:r>
              <a:rPr lang="en-US" sz="1200" dirty="0">
                <a:solidFill>
                  <a:srgbClr val="000000"/>
                </a:solidFill>
                <a:latin typeface="+mn-lt"/>
                <a:ea typeface="Arial Unicode MS" panose="020B0604020202020204" pitchFamily="34" charset="-128"/>
              </a:rPr>
              <a:t>CAR T-cell therapy</a:t>
            </a:r>
          </a:p>
          <a:p>
            <a:pPr marL="182880" indent="-182880">
              <a:buFont typeface="Arial" panose="020B0604020202020204" pitchFamily="34" charset="0"/>
              <a:buChar char="•"/>
            </a:pPr>
            <a:r>
              <a:rPr lang="en-US" sz="1200" dirty="0" err="1">
                <a:solidFill>
                  <a:srgbClr val="000000"/>
                </a:solidFill>
                <a:latin typeface="+mn-lt"/>
                <a:ea typeface="Arial Unicode MS" panose="020B0604020202020204" pitchFamily="34" charset="-128"/>
              </a:rPr>
              <a:t>Polatuzumab</a:t>
            </a:r>
            <a:r>
              <a:rPr lang="en-US" sz="1200" dirty="0">
                <a:solidFill>
                  <a:srgbClr val="000000"/>
                </a:solidFill>
                <a:latin typeface="+mn-lt"/>
                <a:ea typeface="Arial Unicode MS" panose="020B0604020202020204" pitchFamily="34" charset="-128"/>
              </a:rPr>
              <a:t> </a:t>
            </a:r>
            <a:r>
              <a:rPr lang="en-US" sz="1200" dirty="0" err="1">
                <a:solidFill>
                  <a:srgbClr val="000000"/>
                </a:solidFill>
                <a:latin typeface="+mn-lt"/>
                <a:ea typeface="Arial Unicode MS" panose="020B0604020202020204" pitchFamily="34" charset="-128"/>
              </a:rPr>
              <a:t>vedotin</a:t>
            </a:r>
            <a:r>
              <a:rPr lang="en-US" sz="1200" dirty="0">
                <a:solidFill>
                  <a:srgbClr val="000000"/>
                </a:solidFill>
                <a:latin typeface="+mn-lt"/>
                <a:ea typeface="Arial Unicode MS" panose="020B0604020202020204" pitchFamily="34" charset="-128"/>
              </a:rPr>
              <a:t> + BR</a:t>
            </a:r>
          </a:p>
          <a:p>
            <a:pPr marL="182880" indent="-182880">
              <a:buFont typeface="Arial" panose="020B0604020202020204" pitchFamily="34" charset="0"/>
              <a:buChar char="•"/>
            </a:pPr>
            <a:r>
              <a:rPr lang="en-US" sz="1200" dirty="0">
                <a:solidFill>
                  <a:srgbClr val="000000"/>
                </a:solidFill>
                <a:latin typeface="+mn-lt"/>
                <a:ea typeface="Arial Unicode MS" panose="020B0604020202020204" pitchFamily="34" charset="-128"/>
              </a:rPr>
              <a:t>Selinexor</a:t>
            </a:r>
          </a:p>
          <a:p>
            <a:pPr marL="182880" indent="-182880">
              <a:buFont typeface="Arial" panose="020B0604020202020204" pitchFamily="34" charset="0"/>
              <a:buChar char="•"/>
            </a:pPr>
            <a:r>
              <a:rPr lang="en-US" sz="1200" dirty="0" err="1">
                <a:solidFill>
                  <a:srgbClr val="000000"/>
                </a:solidFill>
                <a:latin typeface="+mn-lt"/>
                <a:ea typeface="Arial Unicode MS" panose="020B0604020202020204" pitchFamily="34" charset="-128"/>
              </a:rPr>
              <a:t>Tafasitamab</a:t>
            </a:r>
            <a:r>
              <a:rPr lang="en-US" sz="1200" dirty="0">
                <a:solidFill>
                  <a:srgbClr val="000000"/>
                </a:solidFill>
                <a:latin typeface="+mn-lt"/>
                <a:ea typeface="Arial Unicode MS" panose="020B0604020202020204" pitchFamily="34" charset="-128"/>
              </a:rPr>
              <a:t> + lenalidomide</a:t>
            </a:r>
          </a:p>
          <a:p>
            <a:pPr marL="182880" indent="-182880">
              <a:buFont typeface="Arial" panose="020B0604020202020204" pitchFamily="34" charset="0"/>
              <a:buChar char="•"/>
            </a:pPr>
            <a:r>
              <a:rPr lang="en-US" sz="1200" dirty="0" err="1">
                <a:solidFill>
                  <a:srgbClr val="000000"/>
                </a:solidFill>
                <a:latin typeface="+mn-lt"/>
                <a:ea typeface="Arial Unicode MS" panose="020B0604020202020204" pitchFamily="34" charset="-128"/>
              </a:rPr>
              <a:t>Loncastuximab</a:t>
            </a:r>
            <a:r>
              <a:rPr lang="en-US" sz="1200" dirty="0">
                <a:solidFill>
                  <a:srgbClr val="000000"/>
                </a:solidFill>
                <a:latin typeface="+mn-lt"/>
                <a:ea typeface="Arial Unicode MS" panose="020B0604020202020204" pitchFamily="34" charset="-128"/>
              </a:rPr>
              <a:t> </a:t>
            </a:r>
            <a:r>
              <a:rPr lang="en-US" sz="1200" dirty="0" err="1">
                <a:solidFill>
                  <a:srgbClr val="000000"/>
                </a:solidFill>
                <a:latin typeface="+mn-lt"/>
                <a:ea typeface="Arial Unicode MS" panose="020B0604020202020204" pitchFamily="34" charset="-128"/>
              </a:rPr>
              <a:t>tesirine</a:t>
            </a:r>
            <a:endParaRPr lang="en-US" sz="1200" dirty="0">
              <a:solidFill>
                <a:srgbClr val="000000"/>
              </a:solidFill>
              <a:latin typeface="+mn-lt"/>
              <a:ea typeface="Arial Unicode MS" panose="020B0604020202020204" pitchFamily="34" charset="-128"/>
            </a:endParaRPr>
          </a:p>
          <a:p>
            <a:pPr marL="182880" indent="-182880">
              <a:buFont typeface="Arial" panose="020B0604020202020204" pitchFamily="34" charset="0"/>
              <a:buChar char="•"/>
            </a:pPr>
            <a:r>
              <a:rPr lang="en-US" sz="1200" dirty="0">
                <a:solidFill>
                  <a:srgbClr val="000000"/>
                </a:solidFill>
                <a:latin typeface="+mn-lt"/>
                <a:ea typeface="Arial Unicode MS" panose="020B0604020202020204" pitchFamily="34" charset="-128"/>
              </a:rPr>
              <a:t>Best supportive care or </a:t>
            </a:r>
            <a:r>
              <a:rPr lang="en-US" sz="1200" dirty="0" err="1">
                <a:solidFill>
                  <a:srgbClr val="000000"/>
                </a:solidFill>
                <a:latin typeface="+mn-lt"/>
                <a:ea typeface="Arial Unicode MS" panose="020B0604020202020204" pitchFamily="34" charset="-128"/>
              </a:rPr>
              <a:t>XRT</a:t>
            </a:r>
            <a:endParaRPr lang="en-US" sz="1200" dirty="0">
              <a:solidFill>
                <a:srgbClr val="000000"/>
              </a:solidFill>
              <a:latin typeface="+mn-lt"/>
              <a:ea typeface="Arial Unicode MS" panose="020B0604020202020204" pitchFamily="34" charset="-128"/>
            </a:endParaRPr>
          </a:p>
        </p:txBody>
      </p:sp>
      <p:cxnSp>
        <p:nvCxnSpPr>
          <p:cNvPr id="17" name="Connector: Elbow 16">
            <a:extLst>
              <a:ext uri="{FF2B5EF4-FFF2-40B4-BE49-F238E27FC236}">
                <a16:creationId xmlns:a16="http://schemas.microsoft.com/office/drawing/2014/main" id="{FD4F2C62-6F7A-62C6-01D7-BCCB83F0D188}"/>
              </a:ext>
            </a:extLst>
          </p:cNvPr>
          <p:cNvCxnSpPr>
            <a:stCxn id="7" idx="1"/>
            <a:endCxn id="8" idx="0"/>
          </p:cNvCxnSpPr>
          <p:nvPr/>
        </p:nvCxnSpPr>
        <p:spPr>
          <a:xfrm rot="10800000" flipV="1">
            <a:off x="1714688" y="1045733"/>
            <a:ext cx="1714312" cy="498367"/>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36DB0FEE-D35B-49BA-A24C-4E3775AF6B06}"/>
              </a:ext>
            </a:extLst>
          </p:cNvPr>
          <p:cNvCxnSpPr>
            <a:stCxn id="7" idx="3"/>
            <a:endCxn id="9" idx="0"/>
          </p:cNvCxnSpPr>
          <p:nvPr/>
        </p:nvCxnSpPr>
        <p:spPr>
          <a:xfrm>
            <a:off x="5715000" y="1045734"/>
            <a:ext cx="1714312" cy="498367"/>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4558624-5598-30D0-797C-080126F229E5}"/>
              </a:ext>
            </a:extLst>
          </p:cNvPr>
          <p:cNvSpPr txBox="1"/>
          <p:nvPr/>
        </p:nvSpPr>
        <p:spPr>
          <a:xfrm>
            <a:off x="1728127" y="1030130"/>
            <a:ext cx="1208921" cy="307777"/>
          </a:xfrm>
          <a:prstGeom prst="rect">
            <a:avLst/>
          </a:prstGeom>
          <a:noFill/>
        </p:spPr>
        <p:txBody>
          <a:bodyPr wrap="none" rtlCol="0">
            <a:spAutoFit/>
          </a:bodyPr>
          <a:lstStyle/>
          <a:p>
            <a:r>
              <a:rPr lang="en-US" sz="1400" dirty="0"/>
              <a:t>≤1 Year: ≈75%</a:t>
            </a:r>
          </a:p>
        </p:txBody>
      </p:sp>
      <p:sp>
        <p:nvSpPr>
          <p:cNvPr id="21" name="TextBox 20">
            <a:extLst>
              <a:ext uri="{FF2B5EF4-FFF2-40B4-BE49-F238E27FC236}">
                <a16:creationId xmlns:a16="http://schemas.microsoft.com/office/drawing/2014/main" id="{A35D4240-242B-C1D2-6857-589DAA1A4765}"/>
              </a:ext>
            </a:extLst>
          </p:cNvPr>
          <p:cNvSpPr txBox="1"/>
          <p:nvPr/>
        </p:nvSpPr>
        <p:spPr>
          <a:xfrm>
            <a:off x="6220391" y="1056456"/>
            <a:ext cx="1208921" cy="307777"/>
          </a:xfrm>
          <a:prstGeom prst="rect">
            <a:avLst/>
          </a:prstGeom>
          <a:noFill/>
        </p:spPr>
        <p:txBody>
          <a:bodyPr wrap="none" rtlCol="0">
            <a:spAutoFit/>
          </a:bodyPr>
          <a:lstStyle/>
          <a:p>
            <a:r>
              <a:rPr lang="en-US" sz="1400" dirty="0"/>
              <a:t>&gt;1 Year: ≈25%</a:t>
            </a:r>
          </a:p>
        </p:txBody>
      </p:sp>
      <p:cxnSp>
        <p:nvCxnSpPr>
          <p:cNvPr id="24" name="Straight Arrow Connector 23">
            <a:extLst>
              <a:ext uri="{FF2B5EF4-FFF2-40B4-BE49-F238E27FC236}">
                <a16:creationId xmlns:a16="http://schemas.microsoft.com/office/drawing/2014/main" id="{41B496EC-A398-F293-0EB9-7D0D3E81F7DC}"/>
              </a:ext>
            </a:extLst>
          </p:cNvPr>
          <p:cNvCxnSpPr>
            <a:stCxn id="8" idx="2"/>
            <a:endCxn id="10" idx="0"/>
          </p:cNvCxnSpPr>
          <p:nvPr/>
        </p:nvCxnSpPr>
        <p:spPr>
          <a:xfrm>
            <a:off x="1714688" y="1909861"/>
            <a:ext cx="0" cy="4676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2841D87-16A4-541A-8D63-6135B91E3E5C}"/>
              </a:ext>
            </a:extLst>
          </p:cNvPr>
          <p:cNvCxnSpPr>
            <a:stCxn id="10" idx="2"/>
            <a:endCxn id="12" idx="0"/>
          </p:cNvCxnSpPr>
          <p:nvPr/>
        </p:nvCxnSpPr>
        <p:spPr>
          <a:xfrm>
            <a:off x="1714688" y="2880416"/>
            <a:ext cx="0" cy="10846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B5336DC-192D-E2CA-0C68-79B697738026}"/>
              </a:ext>
            </a:extLst>
          </p:cNvPr>
          <p:cNvCxnSpPr>
            <a:stCxn id="9" idx="2"/>
            <a:endCxn id="11" idx="0"/>
          </p:cNvCxnSpPr>
          <p:nvPr/>
        </p:nvCxnSpPr>
        <p:spPr>
          <a:xfrm>
            <a:off x="7429312" y="1909861"/>
            <a:ext cx="0" cy="4676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34B434D-39A2-A9D0-FC24-856C9379C3BF}"/>
              </a:ext>
            </a:extLst>
          </p:cNvPr>
          <p:cNvCxnSpPr>
            <a:stCxn id="11" idx="2"/>
            <a:endCxn id="13" idx="0"/>
          </p:cNvCxnSpPr>
          <p:nvPr/>
        </p:nvCxnSpPr>
        <p:spPr>
          <a:xfrm>
            <a:off x="7429312" y="2880416"/>
            <a:ext cx="0" cy="10846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FD72E2A2-B724-1D6A-FAD8-6E67831BA466}"/>
              </a:ext>
            </a:extLst>
          </p:cNvPr>
          <p:cNvCxnSpPr>
            <a:cxnSpLocks/>
            <a:stCxn id="9" idx="1"/>
            <a:endCxn id="14" idx="0"/>
          </p:cNvCxnSpPr>
          <p:nvPr/>
        </p:nvCxnSpPr>
        <p:spPr>
          <a:xfrm rot="10800000" flipV="1">
            <a:off x="4571998" y="1726980"/>
            <a:ext cx="1439995" cy="650515"/>
          </a:xfrm>
          <a:prstGeom prst="bentConnector2">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F11A7744-E94E-0D64-E933-ECD3E6BC693C}"/>
              </a:ext>
            </a:extLst>
          </p:cNvPr>
          <p:cNvCxnSpPr>
            <a:cxnSpLocks/>
            <a:stCxn id="8" idx="3"/>
            <a:endCxn id="14" idx="0"/>
          </p:cNvCxnSpPr>
          <p:nvPr/>
        </p:nvCxnSpPr>
        <p:spPr>
          <a:xfrm>
            <a:off x="3132008" y="1726981"/>
            <a:ext cx="1439989" cy="650515"/>
          </a:xfrm>
          <a:prstGeom prst="bentConnector2">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1F24449D-6604-32DE-103C-C20B859597CF}"/>
              </a:ext>
            </a:extLst>
          </p:cNvPr>
          <p:cNvCxnSpPr>
            <a:cxnSpLocks/>
          </p:cNvCxnSpPr>
          <p:nvPr/>
        </p:nvCxnSpPr>
        <p:spPr>
          <a:xfrm rot="10800000" flipV="1">
            <a:off x="5794914" y="2880416"/>
            <a:ext cx="709681" cy="358094"/>
          </a:xfrm>
          <a:prstGeom prst="bentConnector3">
            <a:avLst>
              <a:gd name="adj1" fmla="val 7389"/>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5E1CDA7B-12F0-6A3A-0968-B3E12A0338C5}"/>
              </a:ext>
            </a:extLst>
          </p:cNvPr>
          <p:cNvCxnSpPr>
            <a:cxnSpLocks/>
          </p:cNvCxnSpPr>
          <p:nvPr/>
        </p:nvCxnSpPr>
        <p:spPr>
          <a:xfrm rot="10800000" flipH="1" flipV="1">
            <a:off x="2626906" y="2880416"/>
            <a:ext cx="709681" cy="358094"/>
          </a:xfrm>
          <a:prstGeom prst="bentConnector3">
            <a:avLst>
              <a:gd name="adj1" fmla="val 7389"/>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82785E9-02AE-7058-3D7B-948C2144D01C}"/>
              </a:ext>
            </a:extLst>
          </p:cNvPr>
          <p:cNvSpPr/>
          <p:nvPr/>
        </p:nvSpPr>
        <p:spPr>
          <a:xfrm>
            <a:off x="2626905" y="1540445"/>
            <a:ext cx="6517095" cy="2935224"/>
          </a:xfrm>
          <a:prstGeom prst="rect">
            <a:avLst/>
          </a:prstGeom>
          <a:solidFill>
            <a:schemeClr val="bg1">
              <a:alpha val="4850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Box 4">
            <a:extLst>
              <a:ext uri="{FF2B5EF4-FFF2-40B4-BE49-F238E27FC236}">
                <a16:creationId xmlns:a16="http://schemas.microsoft.com/office/drawing/2014/main" id="{63719198-E066-8168-1B97-A20889519C60}"/>
              </a:ext>
            </a:extLst>
          </p:cNvPr>
          <p:cNvSpPr txBox="1">
            <a:spLocks noChangeArrowheads="1"/>
          </p:cNvSpPr>
          <p:nvPr/>
        </p:nvSpPr>
        <p:spPr bwMode="auto">
          <a:xfrm>
            <a:off x="571688" y="2377496"/>
            <a:ext cx="2286000" cy="502920"/>
          </a:xfrm>
          <a:prstGeom prst="rect">
            <a:avLst/>
          </a:prstGeom>
          <a:solidFill>
            <a:srgbClr val="DFEEF7"/>
          </a:solidFill>
          <a:ln w="19050">
            <a:solidFill>
              <a:srgbClr val="000000"/>
            </a:solidFill>
            <a:miter lim="800000"/>
            <a:headEnd/>
            <a:tailEnd/>
          </a:ln>
        </p:spPr>
        <p:txBody>
          <a:bodyPr rot="0" vert="horz" wrap="square" anchor="ctr" anchorCtr="0" upright="1"/>
          <a:lstStyle/>
          <a:p>
            <a:pPr algn="ctr"/>
            <a:r>
              <a:rPr lang="en-US" sz="1600" b="1" dirty="0">
                <a:solidFill>
                  <a:srgbClr val="000000"/>
                </a:solidFill>
                <a:latin typeface="+mn-lt"/>
                <a:ea typeface="Arial Unicode MS" panose="020B0604020202020204" pitchFamily="34" charset="-128"/>
              </a:rPr>
              <a:t>CAR T-cell Therapy Approved in 2L</a:t>
            </a:r>
          </a:p>
        </p:txBody>
      </p:sp>
      <p:cxnSp>
        <p:nvCxnSpPr>
          <p:cNvPr id="56" name="Straight Connector 55">
            <a:extLst>
              <a:ext uri="{FF2B5EF4-FFF2-40B4-BE49-F238E27FC236}">
                <a16:creationId xmlns:a16="http://schemas.microsoft.com/office/drawing/2014/main" id="{E3AA9277-A595-7173-519E-F586DC694A0A}"/>
              </a:ext>
            </a:extLst>
          </p:cNvPr>
          <p:cNvCxnSpPr>
            <a:cxnSpLocks/>
          </p:cNvCxnSpPr>
          <p:nvPr/>
        </p:nvCxnSpPr>
        <p:spPr>
          <a:xfrm flipH="1">
            <a:off x="502016" y="2911738"/>
            <a:ext cx="19531" cy="179197"/>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9D0EA61-79A8-3158-6D02-BC7A37F8407B}"/>
              </a:ext>
            </a:extLst>
          </p:cNvPr>
          <p:cNvCxnSpPr>
            <a:cxnSpLocks/>
          </p:cNvCxnSpPr>
          <p:nvPr/>
        </p:nvCxnSpPr>
        <p:spPr>
          <a:xfrm flipH="1" flipV="1">
            <a:off x="2857688" y="2925690"/>
            <a:ext cx="19721" cy="165245"/>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53" name="Text Box 4">
            <a:extLst>
              <a:ext uri="{FF2B5EF4-FFF2-40B4-BE49-F238E27FC236}">
                <a16:creationId xmlns:a16="http://schemas.microsoft.com/office/drawing/2014/main" id="{765CDC5F-0FDB-63FD-738B-C4EF45329767}"/>
              </a:ext>
            </a:extLst>
          </p:cNvPr>
          <p:cNvSpPr txBox="1">
            <a:spLocks noChangeArrowheads="1"/>
          </p:cNvSpPr>
          <p:nvPr/>
        </p:nvSpPr>
        <p:spPr bwMode="auto">
          <a:xfrm>
            <a:off x="502016" y="3090935"/>
            <a:ext cx="2365360" cy="616121"/>
          </a:xfrm>
          <a:prstGeom prst="rect">
            <a:avLst/>
          </a:prstGeom>
          <a:solidFill>
            <a:schemeClr val="accent3">
              <a:lumMod val="20000"/>
              <a:lumOff val="80000"/>
            </a:schemeClr>
          </a:solidFill>
          <a:ln w="57150">
            <a:solidFill>
              <a:schemeClr val="accent3"/>
            </a:solidFill>
            <a:miter lim="800000"/>
            <a:headEnd/>
            <a:tailEnd/>
          </a:ln>
        </p:spPr>
        <p:txBody>
          <a:bodyPr rot="0" vert="horz" wrap="square" anchor="ctr" anchorCtr="0" upright="1"/>
          <a:lstStyle/>
          <a:p>
            <a:pPr algn="ctr"/>
            <a:r>
              <a:rPr lang="en-US" b="1" dirty="0">
                <a:solidFill>
                  <a:srgbClr val="000000"/>
                </a:solidFill>
                <a:latin typeface="+mn-lt"/>
                <a:ea typeface="Arial Unicode MS" panose="020B0604020202020204" pitchFamily="34" charset="-128"/>
              </a:rPr>
              <a:t>Axi-</a:t>
            </a:r>
            <a:r>
              <a:rPr lang="en-US" b="1" dirty="0" err="1">
                <a:solidFill>
                  <a:srgbClr val="000000"/>
                </a:solidFill>
                <a:latin typeface="+mn-lt"/>
                <a:ea typeface="Arial Unicode MS" panose="020B0604020202020204" pitchFamily="34" charset="-128"/>
              </a:rPr>
              <a:t>Cel</a:t>
            </a:r>
            <a:r>
              <a:rPr lang="en-US" b="1" dirty="0">
                <a:solidFill>
                  <a:srgbClr val="000000"/>
                </a:solidFill>
                <a:latin typeface="+mn-lt"/>
                <a:ea typeface="Arial Unicode MS" panose="020B0604020202020204" pitchFamily="34" charset="-128"/>
              </a:rPr>
              <a:t> Improves OS </a:t>
            </a:r>
          </a:p>
          <a:p>
            <a:pPr algn="ctr"/>
            <a:r>
              <a:rPr lang="en-US" b="1" dirty="0">
                <a:solidFill>
                  <a:srgbClr val="000000"/>
                </a:solidFill>
                <a:latin typeface="+mn-lt"/>
                <a:ea typeface="Arial Unicode MS" panose="020B0604020202020204" pitchFamily="34" charset="-128"/>
              </a:rPr>
              <a:t>Over 2L Chemo ± ASCT</a:t>
            </a:r>
          </a:p>
        </p:txBody>
      </p:sp>
      <p:sp>
        <p:nvSpPr>
          <p:cNvPr id="54" name="Text Box 4">
            <a:extLst>
              <a:ext uri="{FF2B5EF4-FFF2-40B4-BE49-F238E27FC236}">
                <a16:creationId xmlns:a16="http://schemas.microsoft.com/office/drawing/2014/main" id="{8A415E4A-52F6-C6A5-ADA5-1E9CA6A1861E}"/>
              </a:ext>
            </a:extLst>
          </p:cNvPr>
          <p:cNvSpPr txBox="1">
            <a:spLocks noChangeArrowheads="1"/>
          </p:cNvSpPr>
          <p:nvPr/>
        </p:nvSpPr>
        <p:spPr bwMode="auto">
          <a:xfrm>
            <a:off x="551968" y="2377497"/>
            <a:ext cx="2286000" cy="518580"/>
          </a:xfrm>
          <a:prstGeom prst="rect">
            <a:avLst/>
          </a:prstGeom>
          <a:noFill/>
          <a:ln w="57150">
            <a:solidFill>
              <a:schemeClr val="accent3"/>
            </a:solidFill>
            <a:miter lim="800000"/>
            <a:headEnd/>
            <a:tailEnd/>
          </a:ln>
        </p:spPr>
        <p:txBody>
          <a:bodyPr rot="0" vert="horz" wrap="square" anchor="ctr" anchorCtr="0" upright="1"/>
          <a:lstStyle/>
          <a:p>
            <a:pPr algn="ctr"/>
            <a:endParaRPr lang="en-US" sz="1600" b="1" dirty="0">
              <a:solidFill>
                <a:srgbClr val="000000"/>
              </a:solidFill>
              <a:latin typeface="+mn-lt"/>
              <a:ea typeface="Arial Unicode MS" panose="020B0604020202020204" pitchFamily="34" charset="-128"/>
            </a:endParaRPr>
          </a:p>
        </p:txBody>
      </p:sp>
      <p:sp>
        <p:nvSpPr>
          <p:cNvPr id="8" name="Text Box 4">
            <a:extLst>
              <a:ext uri="{FF2B5EF4-FFF2-40B4-BE49-F238E27FC236}">
                <a16:creationId xmlns:a16="http://schemas.microsoft.com/office/drawing/2014/main" id="{E958CD0A-7CF4-998C-3FF9-4CE2B9D24047}"/>
              </a:ext>
            </a:extLst>
          </p:cNvPr>
          <p:cNvSpPr txBox="1">
            <a:spLocks noChangeArrowheads="1"/>
          </p:cNvSpPr>
          <p:nvPr/>
        </p:nvSpPr>
        <p:spPr bwMode="auto">
          <a:xfrm>
            <a:off x="297368" y="1544101"/>
            <a:ext cx="2834640" cy="365760"/>
          </a:xfrm>
          <a:prstGeom prst="rect">
            <a:avLst/>
          </a:prstGeom>
          <a:solidFill>
            <a:srgbClr val="DFEEF7"/>
          </a:solidFill>
          <a:ln w="19050">
            <a:solidFill>
              <a:srgbClr val="000000"/>
            </a:solidFill>
            <a:miter lim="800000"/>
            <a:headEnd/>
            <a:tailEnd/>
          </a:ln>
        </p:spPr>
        <p:txBody>
          <a:bodyPr rot="0" vert="horz" wrap="square" anchor="ctr" anchorCtr="0" upright="1"/>
          <a:lstStyle/>
          <a:p>
            <a:pPr algn="ctr"/>
            <a:r>
              <a:rPr lang="en-US" sz="1600" b="1" dirty="0">
                <a:solidFill>
                  <a:srgbClr val="000000"/>
                </a:solidFill>
                <a:latin typeface="+mn-lt"/>
                <a:ea typeface="Arial Unicode MS" panose="020B0604020202020204" pitchFamily="34" charset="-128"/>
              </a:rPr>
              <a:t>Eligible for CAR T-Cell Therapy?</a:t>
            </a:r>
          </a:p>
        </p:txBody>
      </p:sp>
    </p:spTree>
    <p:extLst>
      <p:ext uri="{BB962C8B-B14F-4D97-AF65-F5344CB8AC3E}">
        <p14:creationId xmlns:p14="http://schemas.microsoft.com/office/powerpoint/2010/main" val="9768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A7352E-B4B7-25A3-C5AE-1EAC46FA3951}"/>
              </a:ext>
            </a:extLst>
          </p:cNvPr>
          <p:cNvSpPr>
            <a:spLocks noGrp="1"/>
          </p:cNvSpPr>
          <p:nvPr>
            <p:ph type="sldNum" sz="quarter" idx="11"/>
          </p:nvPr>
        </p:nvSpPr>
        <p:spPr/>
        <p:txBody>
          <a:bodyPr/>
          <a:lstStyle/>
          <a:p>
            <a:pPr>
              <a:defRPr/>
            </a:pPr>
            <a:fld id="{876D11F4-78B8-4BD0-8C58-DD5E7C415213}" type="slidenum">
              <a:rPr lang="en-US" smtClean="0"/>
              <a:pPr>
                <a:defRPr/>
              </a:pPr>
              <a:t>22</a:t>
            </a:fld>
            <a:endParaRPr lang="en-US" dirty="0"/>
          </a:p>
        </p:txBody>
      </p:sp>
      <p:sp>
        <p:nvSpPr>
          <p:cNvPr id="3" name="Title 2">
            <a:extLst>
              <a:ext uri="{FF2B5EF4-FFF2-40B4-BE49-F238E27FC236}">
                <a16:creationId xmlns:a16="http://schemas.microsoft.com/office/drawing/2014/main" id="{0FB7DE63-6DB3-E8AA-0E00-ACE175ABA3D0}"/>
              </a:ext>
            </a:extLst>
          </p:cNvPr>
          <p:cNvSpPr>
            <a:spLocks noGrp="1"/>
          </p:cNvSpPr>
          <p:nvPr>
            <p:ph type="title"/>
          </p:nvPr>
        </p:nvSpPr>
        <p:spPr/>
        <p:txBody>
          <a:bodyPr/>
          <a:lstStyle/>
          <a:p>
            <a:endParaRPr lang="en-US" dirty="0"/>
          </a:p>
        </p:txBody>
      </p:sp>
      <p:sp>
        <p:nvSpPr>
          <p:cNvPr id="4" name="Footer Placeholder 3">
            <a:extLst>
              <a:ext uri="{FF2B5EF4-FFF2-40B4-BE49-F238E27FC236}">
                <a16:creationId xmlns:a16="http://schemas.microsoft.com/office/drawing/2014/main" id="{BE6CF661-7602-7D96-D172-48C77FCBB0AE}"/>
              </a:ext>
            </a:extLst>
          </p:cNvPr>
          <p:cNvSpPr>
            <a:spLocks noGrp="1"/>
          </p:cNvSpPr>
          <p:nvPr>
            <p:ph type="ftr" sz="quarter" idx="12"/>
          </p:nvPr>
        </p:nvSpPr>
        <p:spPr/>
        <p:txBody>
          <a:bodyPr/>
          <a:lstStyle/>
          <a:p>
            <a:pPr>
              <a:defRPr/>
            </a:pPr>
            <a:endParaRPr lang="en-US" dirty="0"/>
          </a:p>
        </p:txBody>
      </p:sp>
      <p:pic>
        <p:nvPicPr>
          <p:cNvPr id="7" name="Picture 6">
            <a:extLst>
              <a:ext uri="{FF2B5EF4-FFF2-40B4-BE49-F238E27FC236}">
                <a16:creationId xmlns:a16="http://schemas.microsoft.com/office/drawing/2014/main" id="{8F8EA140-240C-BA25-96CE-62B6B456C4C9}"/>
              </a:ext>
            </a:extLst>
          </p:cNvPr>
          <p:cNvPicPr>
            <a:picLocks noChangeAspect="1"/>
          </p:cNvPicPr>
          <p:nvPr/>
        </p:nvPicPr>
        <p:blipFill>
          <a:blip r:embed="rId2"/>
          <a:stretch>
            <a:fillRect/>
          </a:stretch>
        </p:blipFill>
        <p:spPr>
          <a:xfrm>
            <a:off x="-21304" y="-19968"/>
            <a:ext cx="9186608" cy="5183436"/>
          </a:xfrm>
          <a:prstGeom prst="rect">
            <a:avLst/>
          </a:prstGeom>
        </p:spPr>
      </p:pic>
    </p:spTree>
    <p:extLst>
      <p:ext uri="{BB962C8B-B14F-4D97-AF65-F5344CB8AC3E}">
        <p14:creationId xmlns:p14="http://schemas.microsoft.com/office/powerpoint/2010/main" val="365383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8163BD-70D2-7AB9-ABE9-FC3E42E391F3}"/>
              </a:ext>
            </a:extLst>
          </p:cNvPr>
          <p:cNvSpPr>
            <a:spLocks noGrp="1"/>
          </p:cNvSpPr>
          <p:nvPr>
            <p:ph type="sldNum" sz="quarter" idx="11"/>
          </p:nvPr>
        </p:nvSpPr>
        <p:spPr/>
        <p:txBody>
          <a:bodyPr/>
          <a:lstStyle/>
          <a:p>
            <a:pPr>
              <a:defRPr/>
            </a:pPr>
            <a:fld id="{876D11F4-78B8-4BD0-8C58-DD5E7C415213}" type="slidenum">
              <a:rPr lang="en-US" smtClean="0"/>
              <a:pPr>
                <a:defRPr/>
              </a:pPr>
              <a:t>23</a:t>
            </a:fld>
            <a:endParaRPr lang="en-US" dirty="0"/>
          </a:p>
        </p:txBody>
      </p:sp>
      <p:sp>
        <p:nvSpPr>
          <p:cNvPr id="8" name="Rectangle 7">
            <a:extLst>
              <a:ext uri="{FF2B5EF4-FFF2-40B4-BE49-F238E27FC236}">
                <a16:creationId xmlns:a16="http://schemas.microsoft.com/office/drawing/2014/main" id="{951284F9-C4E5-BD03-8A89-F36BFCB3345E}"/>
              </a:ext>
            </a:extLst>
          </p:cNvPr>
          <p:cNvSpPr/>
          <p:nvPr/>
        </p:nvSpPr>
        <p:spPr>
          <a:xfrm>
            <a:off x="0" y="4061791"/>
            <a:ext cx="9144000" cy="10817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card&#10;&#10;Description automatically generated with low confidence">
            <a:extLst>
              <a:ext uri="{FF2B5EF4-FFF2-40B4-BE49-F238E27FC236}">
                <a16:creationId xmlns:a16="http://schemas.microsoft.com/office/drawing/2014/main" id="{B222AB55-AFCE-D0DB-91A2-F0D7F83CEDC1}"/>
              </a:ext>
            </a:extLst>
          </p:cNvPr>
          <p:cNvPicPr>
            <a:picLocks noChangeAspect="1"/>
          </p:cNvPicPr>
          <p:nvPr/>
        </p:nvPicPr>
        <p:blipFill rotWithShape="1">
          <a:blip r:embed="rId2"/>
          <a:srcRect b="17523"/>
          <a:stretch/>
        </p:blipFill>
        <p:spPr>
          <a:xfrm>
            <a:off x="508085" y="102870"/>
            <a:ext cx="8127830" cy="4937760"/>
          </a:xfrm>
          <a:prstGeom prst="rect">
            <a:avLst/>
          </a:prstGeom>
        </p:spPr>
      </p:pic>
    </p:spTree>
    <p:extLst>
      <p:ext uri="{BB962C8B-B14F-4D97-AF65-F5344CB8AC3E}">
        <p14:creationId xmlns:p14="http://schemas.microsoft.com/office/powerpoint/2010/main" val="410798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3E9C05-BDEE-2309-388A-F5CCE407A39A}"/>
              </a:ext>
            </a:extLst>
          </p:cNvPr>
          <p:cNvSpPr>
            <a:spLocks noGrp="1"/>
          </p:cNvSpPr>
          <p:nvPr>
            <p:ph type="sldNum" sz="quarter" idx="11"/>
          </p:nvPr>
        </p:nvSpPr>
        <p:spPr/>
        <p:txBody>
          <a:bodyPr/>
          <a:lstStyle/>
          <a:p>
            <a:fld id="{876D11F4-78B8-4BD0-8C58-DD5E7C415213}" type="slidenum">
              <a:rPr lang="en-US" smtClean="0"/>
              <a:pPr/>
              <a:t>24</a:t>
            </a:fld>
            <a:endParaRPr lang="en-US" dirty="0"/>
          </a:p>
        </p:txBody>
      </p:sp>
      <p:sp>
        <p:nvSpPr>
          <p:cNvPr id="3" name="Title 2">
            <a:extLst>
              <a:ext uri="{FF2B5EF4-FFF2-40B4-BE49-F238E27FC236}">
                <a16:creationId xmlns:a16="http://schemas.microsoft.com/office/drawing/2014/main" id="{5051245C-2C76-5865-6E94-C2C3613DC496}"/>
              </a:ext>
            </a:extLst>
          </p:cNvPr>
          <p:cNvSpPr>
            <a:spLocks noGrp="1"/>
          </p:cNvSpPr>
          <p:nvPr>
            <p:ph type="title"/>
          </p:nvPr>
        </p:nvSpPr>
        <p:spPr/>
        <p:txBody>
          <a:bodyPr/>
          <a:lstStyle/>
          <a:p>
            <a:r>
              <a:rPr lang="en-US" dirty="0"/>
              <a:t>Acknowledgments</a:t>
            </a:r>
          </a:p>
        </p:txBody>
      </p:sp>
      <p:sp>
        <p:nvSpPr>
          <p:cNvPr id="17" name="Content Placeholder 2">
            <a:extLst>
              <a:ext uri="{FF2B5EF4-FFF2-40B4-BE49-F238E27FC236}">
                <a16:creationId xmlns:a16="http://schemas.microsoft.com/office/drawing/2014/main" id="{F93D6C98-76C8-868D-0958-577FC30A90A1}"/>
              </a:ext>
            </a:extLst>
          </p:cNvPr>
          <p:cNvSpPr txBox="1">
            <a:spLocks/>
          </p:cNvSpPr>
          <p:nvPr/>
        </p:nvSpPr>
        <p:spPr>
          <a:xfrm>
            <a:off x="177800" y="868680"/>
            <a:ext cx="3466253" cy="3879427"/>
          </a:xfrm>
          <a:prstGeom prst="rect">
            <a:avLst/>
          </a:prstGeom>
        </p:spPr>
        <p:txBody>
          <a:bodyPr/>
          <a:lstStyle>
            <a:lvl1pPr marL="169329" indent="-169329" algn="l" defTabSz="683667" rtl="0" fontAlgn="base">
              <a:spcBef>
                <a:spcPct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12221" indent="-169329" algn="l" defTabSz="683667" rtl="0" fontAlgn="base">
              <a:spcBef>
                <a:spcPct val="0"/>
              </a:spcBef>
              <a:spcAft>
                <a:spcPts val="300"/>
              </a:spcAft>
              <a:buClr>
                <a:schemeClr val="accent1"/>
              </a:buClr>
              <a:buFont typeface=".AppleSystemUIFont"/>
              <a:buChar char="-"/>
              <a:defRPr sz="1733" kern="1200">
                <a:solidFill>
                  <a:schemeClr val="tx1"/>
                </a:solidFill>
                <a:latin typeface="+mn-lt"/>
                <a:ea typeface="+mn-ea"/>
                <a:cs typeface="+mn-cs"/>
              </a:defRPr>
            </a:lvl2pPr>
            <a:lvl3pPr marL="855112" indent="-169329" algn="l" defTabSz="683667" rtl="0" fontAlgn="base">
              <a:spcBef>
                <a:spcPct val="0"/>
              </a:spcBef>
              <a:spcAft>
                <a:spcPts val="3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198003" indent="-169329" algn="l" defTabSz="683667" rtl="0" fontAlgn="base">
              <a:spcBef>
                <a:spcPct val="0"/>
              </a:spcBef>
              <a:spcAft>
                <a:spcPts val="300"/>
              </a:spcAft>
              <a:buClr>
                <a:schemeClr val="accent1"/>
              </a:buClr>
              <a:buFont typeface=".AppleSystemUIFont"/>
              <a:buChar char="-"/>
              <a:defRPr sz="1200" kern="1200">
                <a:solidFill>
                  <a:schemeClr val="tx1"/>
                </a:solidFill>
                <a:latin typeface="+mn-lt"/>
                <a:ea typeface="+mn-ea"/>
                <a:cs typeface="+mn-cs"/>
              </a:defRPr>
            </a:lvl4pPr>
            <a:lvl5pPr marL="1540895" indent="-169329" algn="l" defTabSz="683667" rtl="0" fontAlgn="base">
              <a:spcBef>
                <a:spcPct val="0"/>
              </a:spcBef>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1885810"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434"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eaLnBrk="1" hangingPunct="1">
              <a:spcAft>
                <a:spcPts val="500"/>
              </a:spcAft>
            </a:pPr>
            <a:r>
              <a:rPr lang="en-US" sz="1600" dirty="0"/>
              <a:t>The volunteers, families, friends, and caregivers</a:t>
            </a:r>
          </a:p>
          <a:p>
            <a:pPr eaLnBrk="1" hangingPunct="1">
              <a:spcAft>
                <a:spcPts val="500"/>
              </a:spcAft>
            </a:pPr>
            <a:r>
              <a:rPr lang="en-US" sz="1600" dirty="0"/>
              <a:t>The entire ZUMA-7 study team of investigators, coordinators, and health care staff at each study site</a:t>
            </a:r>
          </a:p>
          <a:p>
            <a:pPr eaLnBrk="1" hangingPunct="1">
              <a:spcAft>
                <a:spcPts val="500"/>
              </a:spcAft>
            </a:pPr>
            <a:r>
              <a:rPr lang="en-US" sz="1600" dirty="0"/>
              <a:t>Medical writing support was provided by Patricia Johansen, PhD, of Kite, and Ashley Skorusa, PhD, Alberto Moldón, PhD, and Robert Rydzewski, MS, of Nexus Global Group Science LLC, funded by Kite</a:t>
            </a:r>
          </a:p>
          <a:p>
            <a:pPr eaLnBrk="1" hangingPunct="1">
              <a:spcAft>
                <a:spcPts val="500"/>
              </a:spcAft>
            </a:pPr>
            <a:r>
              <a:rPr lang="en-US" sz="1600" dirty="0"/>
              <a:t>All employees of Kite involved over the course of the study for their contributions</a:t>
            </a:r>
          </a:p>
        </p:txBody>
      </p:sp>
      <p:sp>
        <p:nvSpPr>
          <p:cNvPr id="19" name="TextBox 18">
            <a:extLst>
              <a:ext uri="{FF2B5EF4-FFF2-40B4-BE49-F238E27FC236}">
                <a16:creationId xmlns:a16="http://schemas.microsoft.com/office/drawing/2014/main" id="{B7E4E9AB-680E-0211-970E-42CF79C6233B}"/>
              </a:ext>
            </a:extLst>
          </p:cNvPr>
          <p:cNvSpPr txBox="1"/>
          <p:nvPr/>
        </p:nvSpPr>
        <p:spPr>
          <a:xfrm>
            <a:off x="4491759" y="868680"/>
            <a:ext cx="3781530" cy="201850"/>
          </a:xfrm>
          <a:prstGeom prst="rect">
            <a:avLst/>
          </a:prstGeom>
          <a:noFill/>
        </p:spPr>
        <p:txBody>
          <a:bodyPr wrap="square" lIns="0" tIns="0" rIns="0" bIns="0" rtlCol="0">
            <a:spAutoFit/>
          </a:bodyPr>
          <a:lstStyle/>
          <a:p>
            <a:pPr algn="ctr">
              <a:lnSpc>
                <a:spcPct val="80000"/>
              </a:lnSpc>
            </a:pPr>
            <a:r>
              <a:rPr lang="en-US" sz="1600" b="1" dirty="0">
                <a:solidFill>
                  <a:schemeClr val="tx2"/>
                </a:solidFill>
              </a:rPr>
              <a:t>ZUMA-7 Global Phase 3 Clinical Trial Sites</a:t>
            </a:r>
            <a:endParaRPr lang="en-GB" sz="1600" b="1" dirty="0">
              <a:solidFill>
                <a:schemeClr val="tx2"/>
              </a:solidFill>
            </a:endParaRPr>
          </a:p>
        </p:txBody>
      </p:sp>
      <p:pic>
        <p:nvPicPr>
          <p:cNvPr id="20" name="Picture 19" descr="A picture containing text&#10;&#10;Description automatically generated">
            <a:extLst>
              <a:ext uri="{FF2B5EF4-FFF2-40B4-BE49-F238E27FC236}">
                <a16:creationId xmlns:a16="http://schemas.microsoft.com/office/drawing/2014/main" id="{F4EA83CF-36AE-7445-7855-3A2B3DBF0DA4}"/>
              </a:ext>
            </a:extLst>
          </p:cNvPr>
          <p:cNvPicPr>
            <a:picLocks noChangeAspect="1"/>
          </p:cNvPicPr>
          <p:nvPr/>
        </p:nvPicPr>
        <p:blipFill rotWithShape="1">
          <a:blip r:embed="rId2"/>
          <a:srcRect t="11159" b="48578"/>
          <a:stretch/>
        </p:blipFill>
        <p:spPr>
          <a:xfrm>
            <a:off x="3798849" y="1161281"/>
            <a:ext cx="5167351" cy="2103120"/>
          </a:xfrm>
          <a:prstGeom prst="rect">
            <a:avLst/>
          </a:prstGeom>
        </p:spPr>
      </p:pic>
      <p:sp>
        <p:nvSpPr>
          <p:cNvPr id="4" name="TextBox 3">
            <a:extLst>
              <a:ext uri="{FF2B5EF4-FFF2-40B4-BE49-F238E27FC236}">
                <a16:creationId xmlns:a16="http://schemas.microsoft.com/office/drawing/2014/main" id="{0DFB2577-C0AB-D498-7DBC-F262FED6722E}"/>
              </a:ext>
            </a:extLst>
          </p:cNvPr>
          <p:cNvSpPr txBox="1"/>
          <p:nvPr/>
        </p:nvSpPr>
        <p:spPr>
          <a:xfrm>
            <a:off x="3953000" y="3702451"/>
            <a:ext cx="3644051" cy="861774"/>
          </a:xfrm>
          <a:prstGeom prst="rect">
            <a:avLst/>
          </a:prstGeom>
          <a:noFill/>
        </p:spPr>
        <p:txBody>
          <a:bodyPr wrap="square">
            <a:spAutoFit/>
          </a:bodyPr>
          <a:lstStyle/>
          <a:p>
            <a:pPr algn="just"/>
            <a:r>
              <a:rPr lang="en-US" sz="1000" b="0" u="none" strike="noStrike" baseline="0" dirty="0">
                <a:solidFill>
                  <a:srgbClr val="221E1F"/>
                </a:solidFill>
                <a:latin typeface="+mj-lt"/>
              </a:rPr>
              <a:t>Author disclosure information is available from the abstract online</a:t>
            </a:r>
          </a:p>
          <a:p>
            <a:pPr algn="just"/>
            <a:endParaRPr lang="en-US" sz="1000" b="0" u="none" strike="noStrike" baseline="0" dirty="0">
              <a:solidFill>
                <a:srgbClr val="221E1F"/>
              </a:solidFill>
              <a:latin typeface="+mj-lt"/>
            </a:endParaRPr>
          </a:p>
          <a:p>
            <a:pPr algn="just"/>
            <a:r>
              <a:rPr lang="en-US" sz="1000" b="0" u="none" strike="noStrike" baseline="0" dirty="0">
                <a:solidFill>
                  <a:srgbClr val="221E1F"/>
                </a:solidFill>
                <a:latin typeface="+mj-lt"/>
              </a:rPr>
              <a:t>Copies of this slide deck obtained through Quick Response (QR) Code are for personal use only and may not be reproduced without permission from ASCO® or the author of these slides</a:t>
            </a:r>
            <a:endParaRPr lang="en-US" sz="1000" dirty="0">
              <a:latin typeface="+mj-lt"/>
            </a:endParaRPr>
          </a:p>
        </p:txBody>
      </p:sp>
      <p:pic>
        <p:nvPicPr>
          <p:cNvPr id="7" name="Graphic 6">
            <a:extLst>
              <a:ext uri="{FF2B5EF4-FFF2-40B4-BE49-F238E27FC236}">
                <a16:creationId xmlns:a16="http://schemas.microsoft.com/office/drawing/2014/main" id="{6AECAF95-23E8-45D0-0A93-FBAE2F91C3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7051" y="3447538"/>
            <a:ext cx="1371600" cy="1371600"/>
          </a:xfrm>
          <a:prstGeom prst="rect">
            <a:avLst/>
          </a:prstGeom>
        </p:spPr>
      </p:pic>
    </p:spTree>
    <p:extLst>
      <p:ext uri="{BB962C8B-B14F-4D97-AF65-F5344CB8AC3E}">
        <p14:creationId xmlns:p14="http://schemas.microsoft.com/office/powerpoint/2010/main" val="1228432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34C5-3872-4D57-B4E7-6D18778D01EF}"/>
              </a:ext>
            </a:extLst>
          </p:cNvPr>
          <p:cNvSpPr>
            <a:spLocks noGrp="1"/>
          </p:cNvSpPr>
          <p:nvPr>
            <p:ph type="title"/>
          </p:nvPr>
        </p:nvSpPr>
        <p:spPr/>
        <p:txBody>
          <a:bodyPr tIns="182880"/>
          <a:lstStyle/>
          <a:p>
            <a:r>
              <a:rPr lang="en-US" dirty="0"/>
              <a:t>Prior Paradigm: Chemotherapy Followed by </a:t>
            </a:r>
            <a:r>
              <a:rPr lang="en-US" dirty="0" err="1"/>
              <a:t>HDT-ASCT</a:t>
            </a:r>
            <a:endParaRPr lang="en-US" dirty="0"/>
          </a:p>
        </p:txBody>
      </p:sp>
      <p:sp>
        <p:nvSpPr>
          <p:cNvPr id="4" name="Footer Placeholder 3">
            <a:extLst>
              <a:ext uri="{FF2B5EF4-FFF2-40B4-BE49-F238E27FC236}">
                <a16:creationId xmlns:a16="http://schemas.microsoft.com/office/drawing/2014/main" id="{4FC94234-1FDC-4A44-B3D6-099D1A464A2F}"/>
              </a:ext>
            </a:extLst>
          </p:cNvPr>
          <p:cNvSpPr>
            <a:spLocks noGrp="1"/>
          </p:cNvSpPr>
          <p:nvPr>
            <p:ph type="ftr" sz="quarter" idx="10"/>
          </p:nvPr>
        </p:nvSpPr>
        <p:spPr>
          <a:xfrm>
            <a:off x="0" y="4397852"/>
            <a:ext cx="9144000" cy="553998"/>
          </a:xfrm>
        </p:spPr>
        <p:txBody>
          <a:bodyPr/>
          <a:lstStyle/>
          <a:p>
            <a:r>
              <a:rPr lang="en-US" noProof="0" dirty="0"/>
              <a:t>Figure adapted with permission from </a:t>
            </a:r>
            <a:r>
              <a:rPr lang="nl-NL" noProof="0" dirty="0"/>
              <a:t>van Imhoff GW, et al. J Clin Oncol. 2017;35:544-551</a:t>
            </a:r>
            <a:r>
              <a:rPr lang="en-US" dirty="0"/>
              <a:t>. The median OS estimate was extrapolated from the red Kaplan-Meier curve using the </a:t>
            </a:r>
            <a:r>
              <a:rPr lang="en-US" dirty="0" err="1"/>
              <a:t>WebPlotDigitizer</a:t>
            </a:r>
            <a:r>
              <a:rPr lang="en-US" dirty="0"/>
              <a:t> 4.6 image digitalization tool. </a:t>
            </a:r>
          </a:p>
          <a:p>
            <a:r>
              <a:rPr lang="en-US" dirty="0"/>
              <a:t>Zahid U, et al. </a:t>
            </a:r>
            <a:r>
              <a:rPr lang="en-US" i="1" dirty="0" err="1"/>
              <a:t>Curr</a:t>
            </a:r>
            <a:r>
              <a:rPr lang="en-US" i="1" dirty="0"/>
              <a:t> </a:t>
            </a:r>
            <a:r>
              <a:rPr lang="en-US" i="1" dirty="0" err="1"/>
              <a:t>Hematol</a:t>
            </a:r>
            <a:r>
              <a:rPr lang="en-US" i="1" dirty="0"/>
              <a:t> </a:t>
            </a:r>
            <a:r>
              <a:rPr lang="en-US" i="1" dirty="0" err="1"/>
              <a:t>Malig</a:t>
            </a:r>
            <a:r>
              <a:rPr lang="en-US" i="1" dirty="0"/>
              <a:t> Rep</a:t>
            </a:r>
            <a:r>
              <a:rPr lang="en-US" dirty="0"/>
              <a:t>. 2017;12:217-226; Philip T, et al. </a:t>
            </a:r>
            <a:r>
              <a:rPr lang="en-US" i="1" dirty="0"/>
              <a:t>N Eng J Med. </a:t>
            </a:r>
            <a:r>
              <a:rPr lang="en-US" dirty="0"/>
              <a:t>1995;333:1540-1555; </a:t>
            </a:r>
            <a:r>
              <a:rPr lang="en-US" dirty="0" err="1"/>
              <a:t>Gisselbrecht</a:t>
            </a:r>
            <a:r>
              <a:rPr lang="en-US" dirty="0"/>
              <a:t> C, et al. </a:t>
            </a:r>
            <a:r>
              <a:rPr lang="en-US" i="1" dirty="0"/>
              <a:t>J Clin Oncol</a:t>
            </a:r>
            <a:r>
              <a:rPr lang="en-US" dirty="0"/>
              <a:t>. 2010;28:4184-4190; Van Den Neste E, et al. </a:t>
            </a:r>
            <a:r>
              <a:rPr lang="en-US" i="1" dirty="0"/>
              <a:t>Bone Marrow Transplant</a:t>
            </a:r>
            <a:r>
              <a:rPr lang="en-US" dirty="0"/>
              <a:t>. 2016;51:51-57; van Imhoff GW, et al. </a:t>
            </a:r>
            <a:r>
              <a:rPr lang="en-US" i="1" dirty="0"/>
              <a:t>J Clin Oncol</a:t>
            </a:r>
            <a:r>
              <a:rPr lang="en-US" dirty="0"/>
              <a:t>. 2017;35:544-551.</a:t>
            </a:r>
          </a:p>
          <a:p>
            <a:r>
              <a:rPr lang="en-US" dirty="0"/>
              <a:t>CR, complete response; </a:t>
            </a:r>
            <a:r>
              <a:rPr lang="en-US" dirty="0" err="1"/>
              <a:t>HDT-ASCT</a:t>
            </a:r>
            <a:r>
              <a:rPr lang="en-US" dirty="0"/>
              <a:t>, high-dose therapy with autologous stem cell transplantation; LBCL, large B-cell lymphoma; PD, progressive disease; PR, partial response; R/R, relapsed/refractory; SD, stable disease.</a:t>
            </a:r>
          </a:p>
        </p:txBody>
      </p:sp>
      <p:sp>
        <p:nvSpPr>
          <p:cNvPr id="5" name="Slide Number Placeholder 4">
            <a:extLst>
              <a:ext uri="{FF2B5EF4-FFF2-40B4-BE49-F238E27FC236}">
                <a16:creationId xmlns:a16="http://schemas.microsoft.com/office/drawing/2014/main" id="{E677588F-5E5F-4E96-A02F-69B70BBAFC9E}"/>
              </a:ext>
            </a:extLst>
          </p:cNvPr>
          <p:cNvSpPr>
            <a:spLocks noGrp="1"/>
          </p:cNvSpPr>
          <p:nvPr>
            <p:ph type="sldNum" sz="quarter" idx="11"/>
          </p:nvPr>
        </p:nvSpPr>
        <p:spPr/>
        <p:txBody>
          <a:bodyPr/>
          <a:lstStyle/>
          <a:p>
            <a:fld id="{5C56CD90-8224-413F-A5C5-11C249D26586}" type="slidenum">
              <a:rPr lang="en-US" smtClean="0"/>
              <a:pPr/>
              <a:t>3</a:t>
            </a:fld>
            <a:endParaRPr lang="en-US" dirty="0"/>
          </a:p>
        </p:txBody>
      </p:sp>
      <p:sp>
        <p:nvSpPr>
          <p:cNvPr id="24" name="TextBox 23">
            <a:extLst>
              <a:ext uri="{FF2B5EF4-FFF2-40B4-BE49-F238E27FC236}">
                <a16:creationId xmlns:a16="http://schemas.microsoft.com/office/drawing/2014/main" id="{C22F1F7E-8058-D4E1-B650-C320CDA7425E}"/>
              </a:ext>
            </a:extLst>
          </p:cNvPr>
          <p:cNvSpPr txBox="1"/>
          <p:nvPr/>
        </p:nvSpPr>
        <p:spPr>
          <a:xfrm>
            <a:off x="5198628" y="868680"/>
            <a:ext cx="3159390" cy="400110"/>
          </a:xfrm>
          <a:prstGeom prst="rect">
            <a:avLst/>
          </a:prstGeom>
          <a:noFill/>
        </p:spPr>
        <p:txBody>
          <a:bodyPr wrap="none" rtlCol="0">
            <a:spAutoFit/>
          </a:bodyPr>
          <a:lstStyle/>
          <a:p>
            <a:pPr algn="ctr"/>
            <a:r>
              <a:rPr lang="en-US" sz="2000" b="1" dirty="0"/>
              <a:t>Early R/R LBCL (ORCHARRD)</a:t>
            </a:r>
          </a:p>
        </p:txBody>
      </p:sp>
      <p:grpSp>
        <p:nvGrpSpPr>
          <p:cNvPr id="22" name="Group 21">
            <a:extLst>
              <a:ext uri="{FF2B5EF4-FFF2-40B4-BE49-F238E27FC236}">
                <a16:creationId xmlns:a16="http://schemas.microsoft.com/office/drawing/2014/main" id="{FD61272D-84C4-2122-0B94-FED6B7E534C8}"/>
              </a:ext>
            </a:extLst>
          </p:cNvPr>
          <p:cNvGrpSpPr/>
          <p:nvPr/>
        </p:nvGrpSpPr>
        <p:grpSpPr>
          <a:xfrm>
            <a:off x="4241900" y="1339819"/>
            <a:ext cx="4303548" cy="3067966"/>
            <a:chOff x="4241900" y="1339819"/>
            <a:chExt cx="4303548" cy="3067966"/>
          </a:xfrm>
        </p:grpSpPr>
        <p:sp>
          <p:nvSpPr>
            <p:cNvPr id="25" name="Rectangle 24">
              <a:extLst>
                <a:ext uri="{FF2B5EF4-FFF2-40B4-BE49-F238E27FC236}">
                  <a16:creationId xmlns:a16="http://schemas.microsoft.com/office/drawing/2014/main" id="{0B195B2F-64D1-2DE4-F382-7B637EF4EE57}"/>
                </a:ext>
              </a:extLst>
            </p:cNvPr>
            <p:cNvSpPr/>
            <p:nvPr/>
          </p:nvSpPr>
          <p:spPr>
            <a:xfrm>
              <a:off x="4241900" y="1339819"/>
              <a:ext cx="266973" cy="233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2B670DA-08A8-517A-D2BA-D92DD2D8815B}"/>
                </a:ext>
              </a:extLst>
            </p:cNvPr>
            <p:cNvGrpSpPr/>
            <p:nvPr/>
          </p:nvGrpSpPr>
          <p:grpSpPr>
            <a:xfrm>
              <a:off x="4427567" y="1340081"/>
              <a:ext cx="4117881" cy="3067704"/>
              <a:chOff x="4427567" y="1177620"/>
              <a:chExt cx="4117881" cy="3067704"/>
            </a:xfrm>
          </p:grpSpPr>
          <p:pic>
            <p:nvPicPr>
              <p:cNvPr id="9" name="Picture 8">
                <a:extLst>
                  <a:ext uri="{FF2B5EF4-FFF2-40B4-BE49-F238E27FC236}">
                    <a16:creationId xmlns:a16="http://schemas.microsoft.com/office/drawing/2014/main" id="{5E1901E8-8046-7C2C-9C4F-45275C61FD31}"/>
                  </a:ext>
                </a:extLst>
              </p:cNvPr>
              <p:cNvPicPr>
                <a:picLocks noChangeAspect="1"/>
              </p:cNvPicPr>
              <p:nvPr/>
            </p:nvPicPr>
            <p:blipFill>
              <a:blip r:embed="rId3"/>
              <a:stretch>
                <a:fillRect/>
              </a:stretch>
            </p:blipFill>
            <p:spPr>
              <a:xfrm>
                <a:off x="4572000" y="1177620"/>
                <a:ext cx="3973448" cy="2971800"/>
              </a:xfrm>
              <a:prstGeom prst="rect">
                <a:avLst/>
              </a:prstGeom>
            </p:spPr>
          </p:pic>
          <p:sp>
            <p:nvSpPr>
              <p:cNvPr id="10" name="TextBox 9">
                <a:extLst>
                  <a:ext uri="{FF2B5EF4-FFF2-40B4-BE49-F238E27FC236}">
                    <a16:creationId xmlns:a16="http://schemas.microsoft.com/office/drawing/2014/main" id="{FCECA3E0-1FF0-D561-7372-6A91D756B241}"/>
                  </a:ext>
                </a:extLst>
              </p:cNvPr>
              <p:cNvSpPr txBox="1"/>
              <p:nvPr/>
            </p:nvSpPr>
            <p:spPr>
              <a:xfrm rot="16200000">
                <a:off x="3414918" y="2283920"/>
                <a:ext cx="2333076" cy="307777"/>
              </a:xfrm>
              <a:prstGeom prst="rect">
                <a:avLst/>
              </a:prstGeom>
              <a:solidFill>
                <a:schemeClr val="bg1"/>
              </a:solidFill>
            </p:spPr>
            <p:txBody>
              <a:bodyPr wrap="none" rtlCol="0">
                <a:spAutoFit/>
              </a:bodyPr>
              <a:lstStyle/>
              <a:p>
                <a:pPr algn="ctr"/>
                <a:r>
                  <a:rPr lang="en-US" sz="1400" dirty="0"/>
                  <a:t>Probability of Overall Survival</a:t>
                </a:r>
              </a:p>
            </p:txBody>
          </p:sp>
          <p:sp>
            <p:nvSpPr>
              <p:cNvPr id="11" name="TextBox 10">
                <a:extLst>
                  <a:ext uri="{FF2B5EF4-FFF2-40B4-BE49-F238E27FC236}">
                    <a16:creationId xmlns:a16="http://schemas.microsoft.com/office/drawing/2014/main" id="{39281215-715F-66FC-F943-13B6B34A5894}"/>
                  </a:ext>
                </a:extLst>
              </p:cNvPr>
              <p:cNvSpPr txBox="1"/>
              <p:nvPr/>
            </p:nvSpPr>
            <p:spPr>
              <a:xfrm>
                <a:off x="5369766" y="3937547"/>
                <a:ext cx="2759218" cy="307777"/>
              </a:xfrm>
              <a:prstGeom prst="rect">
                <a:avLst/>
              </a:prstGeom>
              <a:solidFill>
                <a:schemeClr val="bg1"/>
              </a:solidFill>
            </p:spPr>
            <p:txBody>
              <a:bodyPr wrap="none" rtlCol="0">
                <a:spAutoFit/>
              </a:bodyPr>
              <a:lstStyle/>
              <a:p>
                <a:pPr algn="ctr"/>
                <a:r>
                  <a:rPr lang="en-US" sz="1400" dirty="0"/>
                  <a:t>Time Since Randomization, Months</a:t>
                </a:r>
              </a:p>
            </p:txBody>
          </p:sp>
        </p:grpSp>
        <p:cxnSp>
          <p:nvCxnSpPr>
            <p:cNvPr id="16" name="Straight Connector 15">
              <a:extLst>
                <a:ext uri="{FF2B5EF4-FFF2-40B4-BE49-F238E27FC236}">
                  <a16:creationId xmlns:a16="http://schemas.microsoft.com/office/drawing/2014/main" id="{E6061516-88EC-23BA-8C97-450D797407BA}"/>
                </a:ext>
              </a:extLst>
            </p:cNvPr>
            <p:cNvCxnSpPr/>
            <p:nvPr/>
          </p:nvCxnSpPr>
          <p:spPr>
            <a:xfrm>
              <a:off x="5112631" y="2625267"/>
              <a:ext cx="93776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C6B1988-898F-FE8F-F43B-9D4D5602B1B7}"/>
                </a:ext>
              </a:extLst>
            </p:cNvPr>
            <p:cNvCxnSpPr>
              <a:cxnSpLocks/>
            </p:cNvCxnSpPr>
            <p:nvPr/>
          </p:nvCxnSpPr>
          <p:spPr>
            <a:xfrm flipV="1">
              <a:off x="6050391" y="2625267"/>
              <a:ext cx="0" cy="120292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A5D0936-9F9A-02C6-3CDA-63E5DF95617C}"/>
                </a:ext>
              </a:extLst>
            </p:cNvPr>
            <p:cNvSpPr txBox="1"/>
            <p:nvPr/>
          </p:nvSpPr>
          <p:spPr>
            <a:xfrm>
              <a:off x="6038822" y="3231176"/>
              <a:ext cx="1707145" cy="276999"/>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pitchFamily="34" charset="0"/>
                  <a:ea typeface="+mn-ea"/>
                  <a:cs typeface="+mn-cs"/>
                </a:rPr>
                <a:t>Median OS ~10 months</a:t>
              </a:r>
            </a:p>
          </p:txBody>
        </p:sp>
        <p:sp>
          <p:nvSpPr>
            <p:cNvPr id="6" name="TextBox 5">
              <a:extLst>
                <a:ext uri="{FF2B5EF4-FFF2-40B4-BE49-F238E27FC236}">
                  <a16:creationId xmlns:a16="http://schemas.microsoft.com/office/drawing/2014/main" id="{82878EF3-8E95-1FB0-E9A2-6604F63448A5}"/>
                </a:ext>
              </a:extLst>
            </p:cNvPr>
            <p:cNvSpPr txBox="1"/>
            <p:nvPr/>
          </p:nvSpPr>
          <p:spPr>
            <a:xfrm>
              <a:off x="5151286" y="3546689"/>
              <a:ext cx="710880" cy="246221"/>
            </a:xfrm>
            <a:prstGeom prst="rect">
              <a:avLst/>
            </a:prstGeom>
            <a:solidFill>
              <a:schemeClr val="bg1"/>
            </a:solidFill>
          </p:spPr>
          <p:txBody>
            <a:bodyPr wrap="square" rtlCol="0">
              <a:spAutoFit/>
            </a:bodyPr>
            <a:lstStyle/>
            <a:p>
              <a:pPr marL="0" marR="0" lvl="0" indent="0" defTabSz="914400" rtl="0" eaLnBrk="0" fontAlgn="base" latinLnBrk="0" hangingPunct="0">
                <a:lnSpc>
                  <a:spcPct val="100000"/>
                </a:lnSpc>
                <a:spcBef>
                  <a:spcPts val="0"/>
                </a:spcBef>
                <a:spcAft>
                  <a:spcPts val="0"/>
                </a:spcAft>
                <a:buClrTx/>
                <a:buSzTx/>
                <a:buFontTx/>
                <a:buNone/>
                <a:tabLst/>
                <a:defRPr/>
              </a:pPr>
              <a:r>
                <a:rPr kumimoji="0" lang="en-US" sz="100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a:t>
              </a:r>
              <a:r>
                <a:rPr kumimoji="0" lang="en-US" sz="10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&lt;0.0001</a:t>
              </a:r>
            </a:p>
          </p:txBody>
        </p:sp>
        <p:grpSp>
          <p:nvGrpSpPr>
            <p:cNvPr id="19" name="Group 18">
              <a:extLst>
                <a:ext uri="{FF2B5EF4-FFF2-40B4-BE49-F238E27FC236}">
                  <a16:creationId xmlns:a16="http://schemas.microsoft.com/office/drawing/2014/main" id="{B22FB142-EF3A-C647-8FB3-18F716C13DC0}"/>
                </a:ext>
              </a:extLst>
            </p:cNvPr>
            <p:cNvGrpSpPr/>
            <p:nvPr/>
          </p:nvGrpSpPr>
          <p:grpSpPr>
            <a:xfrm>
              <a:off x="6660108" y="1390133"/>
              <a:ext cx="1855244" cy="400110"/>
              <a:chOff x="6660108" y="1390133"/>
              <a:chExt cx="1855244" cy="400110"/>
            </a:xfrm>
          </p:grpSpPr>
          <p:sp>
            <p:nvSpPr>
              <p:cNvPr id="7" name="TextBox 6">
                <a:extLst>
                  <a:ext uri="{FF2B5EF4-FFF2-40B4-BE49-F238E27FC236}">
                    <a16:creationId xmlns:a16="http://schemas.microsoft.com/office/drawing/2014/main" id="{178ECC67-70C4-7E89-A645-5021F1DB9989}"/>
                  </a:ext>
                </a:extLst>
              </p:cNvPr>
              <p:cNvSpPr txBox="1"/>
              <p:nvPr/>
            </p:nvSpPr>
            <p:spPr>
              <a:xfrm>
                <a:off x="6808204" y="1390133"/>
                <a:ext cx="1707148" cy="400110"/>
              </a:xfrm>
              <a:prstGeom prst="rect">
                <a:avLst/>
              </a:prstGeom>
              <a:solidFill>
                <a:schemeClr val="bg1"/>
              </a:solidFill>
            </p:spPr>
            <p:txBody>
              <a:bodyPr wrap="square" rtlCol="0">
                <a:spAutoFit/>
              </a:bodyPr>
              <a:lstStyle/>
              <a:p>
                <a:pPr marL="0" marR="0" lvl="0" indent="0" defTabSz="914400" rtl="0" eaLnBrk="0" fontAlgn="base" latinLnBrk="0" hangingPunct="0">
                  <a:lnSpc>
                    <a:spcPct val="100000"/>
                  </a:lnSpc>
                  <a:spcBef>
                    <a:spcPts val="0"/>
                  </a:spcBef>
                  <a:spcAft>
                    <a:spcPts val="0"/>
                  </a:spcAft>
                  <a:buClrTx/>
                  <a:buSzTx/>
                  <a:buFontTx/>
                  <a:buNone/>
                  <a:tabLst/>
                  <a:defRPr/>
                </a:pPr>
                <a:r>
                  <a:rPr lang="en-US" sz="1000" dirty="0">
                    <a:solidFill>
                      <a:srgbClr val="000000"/>
                    </a:solidFill>
                    <a:ea typeface="Calibri" panose="020F0502020204030204" pitchFamily="34" charset="0"/>
                    <a:cs typeface="Times New Roman" panose="02020603050405020304" pitchFamily="18" charset="0"/>
                  </a:rPr>
                  <a:t>CR &gt;12 months</a:t>
                </a:r>
              </a:p>
              <a:p>
                <a:pPr marL="0" marR="0" lvl="0" indent="0" defTabSz="914400" rtl="0" eaLnBrk="0" fontAlgn="base" latinLnBrk="0" hangingPunct="0">
                  <a:lnSpc>
                    <a:spcPct val="100000"/>
                  </a:lnSpc>
                  <a:spcBef>
                    <a:spcPts val="0"/>
                  </a:spcBef>
                  <a:spcAft>
                    <a:spcPts val="0"/>
                  </a:spcAft>
                  <a:buClrTx/>
                  <a:buSzTx/>
                  <a:buFontTx/>
                  <a:buNone/>
                  <a:tabLst/>
                  <a:defRPr/>
                </a:pPr>
                <a:r>
                  <a:rPr lang="en-US" sz="1000" dirty="0">
                    <a:solidFill>
                      <a:srgbClr val="000000"/>
                    </a:solidFill>
                    <a:ea typeface="Calibri" panose="020F0502020204030204" pitchFamily="34" charset="0"/>
                    <a:cs typeface="Times New Roman" panose="02020603050405020304" pitchFamily="18" charset="0"/>
                  </a:rPr>
                  <a:t>CR ≤12 months, PR, SD, or PD</a:t>
                </a:r>
                <a:endParaRPr kumimoji="0" lang="en-US" sz="100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B5CC3F2B-85B1-61D5-3358-631DB656A5ED}"/>
                  </a:ext>
                </a:extLst>
              </p:cNvPr>
              <p:cNvCxnSpPr>
                <a:cxnSpLocks/>
              </p:cNvCxnSpPr>
              <p:nvPr/>
            </p:nvCxnSpPr>
            <p:spPr>
              <a:xfrm>
                <a:off x="6660108" y="1665027"/>
                <a:ext cx="182880" cy="0"/>
              </a:xfrm>
              <a:prstGeom prst="line">
                <a:avLst/>
              </a:prstGeom>
              <a:ln w="38100">
                <a:solidFill>
                  <a:srgbClr val="ED1F2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15B115F-2BFE-ACB0-5E26-D4D18CB8A690}"/>
                  </a:ext>
                </a:extLst>
              </p:cNvPr>
              <p:cNvCxnSpPr>
                <a:cxnSpLocks/>
              </p:cNvCxnSpPr>
              <p:nvPr/>
            </p:nvCxnSpPr>
            <p:spPr>
              <a:xfrm>
                <a:off x="6660108" y="1516716"/>
                <a:ext cx="182880" cy="0"/>
              </a:xfrm>
              <a:prstGeom prst="line">
                <a:avLst/>
              </a:prstGeom>
              <a:ln w="38100">
                <a:solidFill>
                  <a:srgbClr val="3954A5"/>
                </a:solidFill>
              </a:ln>
            </p:spPr>
            <p:style>
              <a:lnRef idx="1">
                <a:schemeClr val="accent1"/>
              </a:lnRef>
              <a:fillRef idx="0">
                <a:schemeClr val="accent1"/>
              </a:fillRef>
              <a:effectRef idx="0">
                <a:schemeClr val="accent1"/>
              </a:effectRef>
              <a:fontRef idx="minor">
                <a:schemeClr val="tx1"/>
              </a:fontRef>
            </p:style>
          </p:cxnSp>
        </p:grpSp>
      </p:grpSp>
      <p:sp>
        <p:nvSpPr>
          <p:cNvPr id="3" name="Content Placeholder 2">
            <a:extLst>
              <a:ext uri="{FF2B5EF4-FFF2-40B4-BE49-F238E27FC236}">
                <a16:creationId xmlns:a16="http://schemas.microsoft.com/office/drawing/2014/main" id="{8D0F8C7A-8658-27C5-1760-ACF01CD49148}"/>
              </a:ext>
            </a:extLst>
          </p:cNvPr>
          <p:cNvSpPr txBox="1">
            <a:spLocks/>
          </p:cNvSpPr>
          <p:nvPr/>
        </p:nvSpPr>
        <p:spPr>
          <a:xfrm>
            <a:off x="177800" y="894292"/>
            <a:ext cx="3463129" cy="3354916"/>
          </a:xfrm>
          <a:prstGeom prst="rect">
            <a:avLst/>
          </a:prstGeom>
        </p:spPr>
        <p:txBody>
          <a:bodyPr vert="horz" lIns="0" tIns="0" rIns="0" bIns="0" rtlCol="0" anchor="t" anchorCtr="0">
            <a:noAutofit/>
          </a:bodyPr>
          <a:lstStyle>
            <a:lvl1pPr marL="169329" indent="-169329" algn="l" defTabSz="683667" rtl="0" fontAlgn="base">
              <a:spcBef>
                <a:spcPct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12221" indent="-169329" algn="l" defTabSz="683667" rtl="0" fontAlgn="base">
              <a:spcBef>
                <a:spcPct val="0"/>
              </a:spcBef>
              <a:spcAft>
                <a:spcPts val="300"/>
              </a:spcAft>
              <a:buClr>
                <a:schemeClr val="accent1"/>
              </a:buClr>
              <a:buFont typeface=".AppleSystemUIFont"/>
              <a:buChar char="-"/>
              <a:defRPr sz="1733" kern="1200">
                <a:solidFill>
                  <a:schemeClr val="tx1"/>
                </a:solidFill>
                <a:latin typeface="+mn-lt"/>
                <a:ea typeface="+mn-ea"/>
                <a:cs typeface="+mn-cs"/>
              </a:defRPr>
            </a:lvl2pPr>
            <a:lvl3pPr marL="855112" indent="-169329" algn="l" defTabSz="683667" rtl="0" fontAlgn="base">
              <a:spcBef>
                <a:spcPct val="0"/>
              </a:spcBef>
              <a:spcAft>
                <a:spcPts val="3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198003" indent="-169329" algn="l" defTabSz="683667" rtl="0" fontAlgn="base">
              <a:spcBef>
                <a:spcPct val="0"/>
              </a:spcBef>
              <a:spcAft>
                <a:spcPts val="300"/>
              </a:spcAft>
              <a:buClr>
                <a:schemeClr val="accent1"/>
              </a:buClr>
              <a:buFont typeface=".AppleSystemUIFont"/>
              <a:buChar char="-"/>
              <a:defRPr sz="1200" kern="1200">
                <a:solidFill>
                  <a:schemeClr val="tx1"/>
                </a:solidFill>
                <a:latin typeface="+mn-lt"/>
                <a:ea typeface="+mn-ea"/>
                <a:cs typeface="+mn-cs"/>
              </a:defRPr>
            </a:lvl4pPr>
            <a:lvl5pPr marL="1540895" indent="-169329" algn="l" defTabSz="683667" rtl="0" fontAlgn="base">
              <a:spcBef>
                <a:spcPct val="0"/>
              </a:spcBef>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1885810"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434"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eaLnBrk="1" hangingPunct="1">
              <a:spcAft>
                <a:spcPts val="2500"/>
              </a:spcAft>
            </a:pPr>
            <a:r>
              <a:rPr lang="en-US" dirty="0"/>
              <a:t>For nearly 30 years, treatment for patients with refractory or relapsed Diffuse Large B-cell Lymphoma in the second-line curative setting was chemotherapy followed by HDT-ASCT</a:t>
            </a:r>
            <a:endParaRPr lang="en-US" baseline="30000" dirty="0"/>
          </a:p>
          <a:p>
            <a:pPr eaLnBrk="1" hangingPunct="1">
              <a:spcAft>
                <a:spcPts val="2500"/>
              </a:spcAft>
            </a:pPr>
            <a:r>
              <a:rPr lang="en-US" dirty="0"/>
              <a:t>Most patients could not receive HDT-ASCT, and their prognosis was poor</a:t>
            </a:r>
            <a:endParaRPr lang="en-US" baseline="30000" dirty="0"/>
          </a:p>
          <a:p>
            <a:pPr marL="0" indent="0" eaLnBrk="1" hangingPunct="1">
              <a:spcAft>
                <a:spcPts val="2500"/>
              </a:spcAft>
              <a:buFont typeface="Arial" panose="020B0604020202020204" pitchFamily="34" charset="0"/>
              <a:buNone/>
            </a:pPr>
            <a:endParaRPr lang="en-US" dirty="0"/>
          </a:p>
        </p:txBody>
      </p:sp>
    </p:spTree>
    <p:extLst>
      <p:ext uri="{BB962C8B-B14F-4D97-AF65-F5344CB8AC3E}">
        <p14:creationId xmlns:p14="http://schemas.microsoft.com/office/powerpoint/2010/main" val="145271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34C5-3872-4D57-B4E7-6D18778D01EF}"/>
              </a:ext>
            </a:extLst>
          </p:cNvPr>
          <p:cNvSpPr>
            <a:spLocks noGrp="1"/>
          </p:cNvSpPr>
          <p:nvPr>
            <p:ph type="title"/>
          </p:nvPr>
        </p:nvSpPr>
        <p:spPr/>
        <p:txBody>
          <a:bodyPr tIns="182880"/>
          <a:lstStyle/>
          <a:p>
            <a:r>
              <a:rPr lang="en-US" dirty="0"/>
              <a:t>New Paradigm: Axi-</a:t>
            </a:r>
            <a:r>
              <a:rPr lang="en-US" dirty="0" err="1"/>
              <a:t>Cel</a:t>
            </a:r>
            <a:r>
              <a:rPr lang="en-US" dirty="0"/>
              <a:t> in Second-Line R/R LBCL </a:t>
            </a:r>
          </a:p>
        </p:txBody>
      </p:sp>
      <p:sp>
        <p:nvSpPr>
          <p:cNvPr id="3" name="Content Placeholder 2">
            <a:extLst>
              <a:ext uri="{FF2B5EF4-FFF2-40B4-BE49-F238E27FC236}">
                <a16:creationId xmlns:a16="http://schemas.microsoft.com/office/drawing/2014/main" id="{AEDE4C83-48BC-498E-AC61-55096F9DAC08}"/>
              </a:ext>
            </a:extLst>
          </p:cNvPr>
          <p:cNvSpPr>
            <a:spLocks noGrp="1"/>
          </p:cNvSpPr>
          <p:nvPr>
            <p:ph idx="1"/>
          </p:nvPr>
        </p:nvSpPr>
        <p:spPr>
          <a:xfrm>
            <a:off x="177800" y="868680"/>
            <a:ext cx="6275039" cy="2638771"/>
          </a:xfrm>
        </p:spPr>
        <p:txBody>
          <a:bodyPr/>
          <a:lstStyle/>
          <a:p>
            <a:pPr>
              <a:spcAft>
                <a:spcPts val="3000"/>
              </a:spcAft>
            </a:pPr>
            <a:r>
              <a:rPr lang="en-US" dirty="0"/>
              <a:t>In the ZUMA-7 trial, axi-cel (autologous CAR T-cell) was superior to chemotherapy/HDT-ASCT in second-line LBCL for the primary endpoint of EFS (HR, 0.398; </a:t>
            </a:r>
            <a:r>
              <a:rPr lang="en-US" i="1" dirty="0"/>
              <a:t>P</a:t>
            </a:r>
            <a:r>
              <a:rPr lang="en-US" dirty="0"/>
              <a:t>&lt;0.0001) </a:t>
            </a:r>
          </a:p>
          <a:p>
            <a:pPr>
              <a:spcAft>
                <a:spcPts val="3000"/>
              </a:spcAft>
            </a:pPr>
            <a:r>
              <a:rPr lang="en-US" dirty="0"/>
              <a:t>Based on superior EFS, axi-cel was approved in many countries for adults with R/R LBCL ≤12 months after first‐line therapy, in addition to after ≥2 lines of therapy</a:t>
            </a:r>
            <a:endParaRPr lang="en-US" baseline="30000" dirty="0"/>
          </a:p>
          <a:p>
            <a:pPr marL="0" indent="0">
              <a:spcAft>
                <a:spcPts val="3000"/>
              </a:spcAft>
              <a:buNone/>
            </a:pPr>
            <a:endParaRPr lang="en-US" sz="1400" dirty="0"/>
          </a:p>
        </p:txBody>
      </p:sp>
      <p:sp>
        <p:nvSpPr>
          <p:cNvPr id="4" name="Footer Placeholder 3">
            <a:extLst>
              <a:ext uri="{FF2B5EF4-FFF2-40B4-BE49-F238E27FC236}">
                <a16:creationId xmlns:a16="http://schemas.microsoft.com/office/drawing/2014/main" id="{4FC94234-1FDC-4A44-B3D6-099D1A464A2F}"/>
              </a:ext>
            </a:extLst>
          </p:cNvPr>
          <p:cNvSpPr>
            <a:spLocks noGrp="1"/>
          </p:cNvSpPr>
          <p:nvPr>
            <p:ph type="ftr" sz="quarter" idx="10"/>
          </p:nvPr>
        </p:nvSpPr>
        <p:spPr>
          <a:xfrm>
            <a:off x="0" y="4282436"/>
            <a:ext cx="9144000" cy="669414"/>
          </a:xfrm>
        </p:spPr>
        <p:txBody>
          <a:bodyPr/>
          <a:lstStyle/>
          <a:p>
            <a:r>
              <a:rPr lang="en-US" dirty="0"/>
              <a:t>ZUMA-7 is NCT03391466. </a:t>
            </a:r>
            <a:r>
              <a:rPr lang="en-US" dirty="0" err="1"/>
              <a:t>Axi-cel</a:t>
            </a:r>
            <a:r>
              <a:rPr lang="en-US" dirty="0"/>
              <a:t> is approved in second or third or greater lines of therapy in the United States, European Union, Australia, Canada, Great Britain, Israel, Japan, and Switzerland.</a:t>
            </a:r>
          </a:p>
          <a:p>
            <a:r>
              <a:rPr lang="en-US" dirty="0"/>
              <a:t>Locke FL, et al. </a:t>
            </a:r>
            <a:r>
              <a:rPr lang="en-US" i="1" dirty="0"/>
              <a:t>N </a:t>
            </a:r>
            <a:r>
              <a:rPr lang="en-US" i="1" dirty="0" err="1"/>
              <a:t>Engl</a:t>
            </a:r>
            <a:r>
              <a:rPr lang="en-US" i="1" dirty="0"/>
              <a:t> J Med</a:t>
            </a:r>
            <a:r>
              <a:rPr lang="en-US" dirty="0"/>
              <a:t>. 2022;386:640-654; Locke FL, et al. </a:t>
            </a:r>
            <a:r>
              <a:rPr lang="en-US" i="1" dirty="0"/>
              <a:t>Blood </a:t>
            </a:r>
            <a:r>
              <a:rPr lang="en-US" dirty="0"/>
              <a:t>2021;138(Suppl 1):2; YESCARTA® (</a:t>
            </a:r>
            <a:r>
              <a:rPr lang="en-US" dirty="0" err="1"/>
              <a:t>axicabtagene</a:t>
            </a:r>
            <a:r>
              <a:rPr lang="en-US" dirty="0"/>
              <a:t> </a:t>
            </a:r>
            <a:r>
              <a:rPr lang="en-US" dirty="0" err="1"/>
              <a:t>ciloleucel</a:t>
            </a:r>
            <a:r>
              <a:rPr lang="en-US" dirty="0"/>
              <a:t>) Prescribing information. Kite Pharma, Inc; 2022; YESCARTA® (</a:t>
            </a:r>
            <a:r>
              <a:rPr lang="en-US" dirty="0" err="1"/>
              <a:t>axicabtagene</a:t>
            </a:r>
            <a:r>
              <a:rPr lang="en-US" dirty="0"/>
              <a:t> </a:t>
            </a:r>
            <a:r>
              <a:rPr lang="en-US" dirty="0" err="1"/>
              <a:t>ciloleucel</a:t>
            </a:r>
            <a:r>
              <a:rPr lang="en-US" dirty="0"/>
              <a:t>) [summary of product characteristics]. Amsterdam, The Netherlands: Kite Pharma EU. 2022.</a:t>
            </a:r>
          </a:p>
          <a:p>
            <a:r>
              <a:rPr lang="en-US" dirty="0"/>
              <a:t>Axi-</a:t>
            </a:r>
            <a:r>
              <a:rPr lang="en-US" dirty="0" err="1"/>
              <a:t>cel</a:t>
            </a:r>
            <a:r>
              <a:rPr lang="en-US" dirty="0"/>
              <a:t>, axicabtagene ciloleucel; CAR, chimeric antigen receptor; EFS, event-free survival; HDT-ASCT, high-dose therapy with autologous stem cell transplantation; HR, hazard ratio; LBCL, large B-cell lymphoma; R/R, relapsed/refractory; </a:t>
            </a:r>
            <a:r>
              <a:rPr lang="en-GB" dirty="0" err="1"/>
              <a:t>scFv</a:t>
            </a:r>
            <a:r>
              <a:rPr lang="en-GB" dirty="0"/>
              <a:t>, single-chain variable fragment</a:t>
            </a:r>
            <a:r>
              <a:rPr lang="en-US" dirty="0"/>
              <a:t>.</a:t>
            </a:r>
          </a:p>
        </p:txBody>
      </p:sp>
      <p:sp>
        <p:nvSpPr>
          <p:cNvPr id="5" name="Slide Number Placeholder 4">
            <a:extLst>
              <a:ext uri="{FF2B5EF4-FFF2-40B4-BE49-F238E27FC236}">
                <a16:creationId xmlns:a16="http://schemas.microsoft.com/office/drawing/2014/main" id="{E677588F-5E5F-4E96-A02F-69B70BBAFC9E}"/>
              </a:ext>
            </a:extLst>
          </p:cNvPr>
          <p:cNvSpPr>
            <a:spLocks noGrp="1"/>
          </p:cNvSpPr>
          <p:nvPr>
            <p:ph type="sldNum" sz="quarter" idx="11"/>
          </p:nvPr>
        </p:nvSpPr>
        <p:spPr/>
        <p:txBody>
          <a:bodyPr/>
          <a:lstStyle/>
          <a:p>
            <a:fld id="{5C56CD90-8224-413F-A5C5-11C249D26586}" type="slidenum">
              <a:rPr lang="en-US" smtClean="0"/>
              <a:pPr/>
              <a:t>4</a:t>
            </a:fld>
            <a:endParaRPr lang="en-US" dirty="0"/>
          </a:p>
        </p:txBody>
      </p:sp>
      <p:pic>
        <p:nvPicPr>
          <p:cNvPr id="6" name="Picture 5" descr="A picture containing diagram&#10;&#10;Description automatically generated">
            <a:extLst>
              <a:ext uri="{FF2B5EF4-FFF2-40B4-BE49-F238E27FC236}">
                <a16:creationId xmlns:a16="http://schemas.microsoft.com/office/drawing/2014/main" id="{F82184D1-5F25-8B7B-6671-A04F7A01BEF5}"/>
              </a:ext>
            </a:extLst>
          </p:cNvPr>
          <p:cNvPicPr>
            <a:picLocks noChangeAspect="1"/>
          </p:cNvPicPr>
          <p:nvPr/>
        </p:nvPicPr>
        <p:blipFill>
          <a:blip r:embed="rId2"/>
          <a:stretch>
            <a:fillRect/>
          </a:stretch>
        </p:blipFill>
        <p:spPr>
          <a:xfrm>
            <a:off x="6669617" y="900987"/>
            <a:ext cx="2077639" cy="3293550"/>
          </a:xfrm>
          <a:prstGeom prst="rect">
            <a:avLst/>
          </a:prstGeom>
        </p:spPr>
      </p:pic>
      <p:sp>
        <p:nvSpPr>
          <p:cNvPr id="9" name="Rectangle: Rounded Corners 8">
            <a:extLst>
              <a:ext uri="{FF2B5EF4-FFF2-40B4-BE49-F238E27FC236}">
                <a16:creationId xmlns:a16="http://schemas.microsoft.com/office/drawing/2014/main" id="{E74D00ED-17D6-F984-F557-3541162743F5}"/>
              </a:ext>
            </a:extLst>
          </p:cNvPr>
          <p:cNvSpPr/>
          <p:nvPr/>
        </p:nvSpPr>
        <p:spPr>
          <a:xfrm>
            <a:off x="177799" y="3507451"/>
            <a:ext cx="6275039" cy="687086"/>
          </a:xfrm>
          <a:prstGeom prst="roundRect">
            <a:avLst/>
          </a:prstGeom>
          <a:solidFill>
            <a:srgbClr val="DFE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US" sz="2000" dirty="0">
                <a:solidFill>
                  <a:schemeClr val="tx1"/>
                </a:solidFill>
              </a:rPr>
              <a:t>Here, we present the primary overall survival analysis of ZUMA-7</a:t>
            </a:r>
          </a:p>
        </p:txBody>
      </p:sp>
    </p:spTree>
    <p:extLst>
      <p:ext uri="{BB962C8B-B14F-4D97-AF65-F5344CB8AC3E}">
        <p14:creationId xmlns:p14="http://schemas.microsoft.com/office/powerpoint/2010/main" val="3945888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FA41EC-A0DD-111F-E033-15475757B763}"/>
              </a:ext>
            </a:extLst>
          </p:cNvPr>
          <p:cNvSpPr>
            <a:spLocks noGrp="1"/>
          </p:cNvSpPr>
          <p:nvPr>
            <p:ph type="sldNum" sz="quarter" idx="11"/>
          </p:nvPr>
        </p:nvSpPr>
        <p:spPr/>
        <p:txBody>
          <a:bodyPr/>
          <a:lstStyle/>
          <a:p>
            <a:fld id="{5C56CD90-8224-413F-A5C5-11C249D26586}" type="slidenum">
              <a:rPr lang="en-US" smtClean="0"/>
              <a:pPr/>
              <a:t>5</a:t>
            </a:fld>
            <a:endParaRPr lang="en-US" dirty="0"/>
          </a:p>
        </p:txBody>
      </p:sp>
      <p:sp>
        <p:nvSpPr>
          <p:cNvPr id="2" name="Title 1">
            <a:extLst>
              <a:ext uri="{FF2B5EF4-FFF2-40B4-BE49-F238E27FC236}">
                <a16:creationId xmlns:a16="http://schemas.microsoft.com/office/drawing/2014/main" id="{425EA358-7C05-F182-6354-CBD8C55EE150}"/>
              </a:ext>
            </a:extLst>
          </p:cNvPr>
          <p:cNvSpPr>
            <a:spLocks noGrp="1"/>
          </p:cNvSpPr>
          <p:nvPr>
            <p:ph type="title"/>
          </p:nvPr>
        </p:nvSpPr>
        <p:spPr/>
        <p:txBody>
          <a:bodyPr tIns="182880"/>
          <a:lstStyle/>
          <a:p>
            <a:r>
              <a:rPr lang="en-US" dirty="0"/>
              <a:t>ZUMA-7 Study Schema and Endpoints</a:t>
            </a:r>
          </a:p>
        </p:txBody>
      </p:sp>
      <p:sp>
        <p:nvSpPr>
          <p:cNvPr id="34" name="Footer Placeholder 33">
            <a:extLst>
              <a:ext uri="{FF2B5EF4-FFF2-40B4-BE49-F238E27FC236}">
                <a16:creationId xmlns:a16="http://schemas.microsoft.com/office/drawing/2014/main" id="{715E190A-2ED3-C8FD-379A-21C7F49424CC}"/>
              </a:ext>
            </a:extLst>
          </p:cNvPr>
          <p:cNvSpPr txBox="1">
            <a:spLocks noGrp="1"/>
          </p:cNvSpPr>
          <p:nvPr>
            <p:ph type="ftr" sz="quarter" idx="12"/>
          </p:nvPr>
        </p:nvSpPr>
        <p:spPr>
          <a:xfrm>
            <a:off x="0" y="3936187"/>
            <a:ext cx="9144000" cy="1015663"/>
          </a:xfrm>
        </p:spPr>
        <p:txBody>
          <a:bodyPr/>
          <a:lstStyle/>
          <a:p>
            <a:pPr lvl="0"/>
            <a:r>
              <a:rPr lang="en-US" baseline="30000" noProof="0" dirty="0"/>
              <a:t>a</a:t>
            </a:r>
            <a:r>
              <a:rPr lang="en-US" noProof="0" dirty="0"/>
              <a:t> Refractory disease was defined as no complete response to </a:t>
            </a:r>
            <a:r>
              <a:rPr lang="en-US" noProof="0" dirty="0" err="1"/>
              <a:t>1L</a:t>
            </a:r>
            <a:r>
              <a:rPr lang="en-US" noProof="0" dirty="0"/>
              <a:t> therapy; relapsed disease was defined as complete response followed by biopsy-proven disease relapse ≤12 months from completion of </a:t>
            </a:r>
            <a:r>
              <a:rPr lang="en-US" noProof="0" dirty="0" err="1"/>
              <a:t>1L</a:t>
            </a:r>
            <a:r>
              <a:rPr lang="en-US" noProof="0" dirty="0"/>
              <a:t> therapy. </a:t>
            </a:r>
            <a:r>
              <a:rPr lang="en-US" baseline="30000" noProof="0" dirty="0"/>
              <a:t>b</a:t>
            </a:r>
            <a:r>
              <a:rPr lang="en-US" noProof="0" dirty="0"/>
              <a:t> Axi-</a:t>
            </a:r>
            <a:r>
              <a:rPr lang="en-US" noProof="0" dirty="0" err="1"/>
              <a:t>cel</a:t>
            </a:r>
            <a:r>
              <a:rPr lang="en-US" noProof="0" dirty="0"/>
              <a:t> patients underwent leukapheresis followed by conditioning chemotherapy with cyclophosphamide (500 mg/</a:t>
            </a:r>
            <a:r>
              <a:rPr lang="en-US" noProof="0" dirty="0" err="1"/>
              <a:t>m</a:t>
            </a:r>
            <a:r>
              <a:rPr lang="en-US" baseline="30000" noProof="0" dirty="0" err="1"/>
              <a:t>2</a:t>
            </a:r>
            <a:r>
              <a:rPr lang="en-US" noProof="0" dirty="0"/>
              <a:t>/day) and fludarabine (30 mg/</a:t>
            </a:r>
            <a:r>
              <a:rPr lang="en-US" noProof="0" dirty="0" err="1"/>
              <a:t>m</a:t>
            </a:r>
            <a:r>
              <a:rPr lang="en-US" baseline="30000" noProof="0" dirty="0" err="1"/>
              <a:t>2</a:t>
            </a:r>
            <a:r>
              <a:rPr lang="en-US" noProof="0" dirty="0"/>
              <a:t>/day) 5, 4, and 3 days before receiving a single </a:t>
            </a:r>
            <a:r>
              <a:rPr lang="en-US" noProof="0" dirty="0" err="1"/>
              <a:t>axi-cel</a:t>
            </a:r>
            <a:r>
              <a:rPr lang="en-US" noProof="0" dirty="0"/>
              <a:t> infusion (target intravenous dose, 2×10</a:t>
            </a:r>
            <a:r>
              <a:rPr lang="en-US" baseline="30000" noProof="0" dirty="0"/>
              <a:t>6</a:t>
            </a:r>
            <a:r>
              <a:rPr lang="en-US" noProof="0" dirty="0"/>
              <a:t> CAR T cells/kg). </a:t>
            </a:r>
            <a:r>
              <a:rPr lang="en-US" baseline="30000" noProof="0" dirty="0"/>
              <a:t>c</a:t>
            </a:r>
            <a:r>
              <a:rPr lang="en-US" noProof="0" dirty="0"/>
              <a:t> Protocol-defined SOC regimens included R-GDP, R-</a:t>
            </a:r>
            <a:r>
              <a:rPr lang="en-US" noProof="0" dirty="0" err="1"/>
              <a:t>DHAP</a:t>
            </a:r>
            <a:r>
              <a:rPr lang="en-US" noProof="0" dirty="0"/>
              <a:t>, R-ICE, or R-</a:t>
            </a:r>
            <a:r>
              <a:rPr lang="en-US" noProof="0" dirty="0" err="1"/>
              <a:t>ESHAP</a:t>
            </a:r>
            <a:r>
              <a:rPr lang="en-US" noProof="0" dirty="0"/>
              <a:t>. </a:t>
            </a:r>
            <a:r>
              <a:rPr lang="en-US" baseline="30000" noProof="0" dirty="0"/>
              <a:t>d</a:t>
            </a:r>
            <a:r>
              <a:rPr lang="en-US" noProof="0" dirty="0"/>
              <a:t> EFS was defined as time from randomization to the earliest date of disease progression per Lugano </a:t>
            </a:r>
            <a:r>
              <a:rPr lang="en-US" noProof="0" dirty="0" err="1"/>
              <a:t>Classification,</a:t>
            </a:r>
            <a:r>
              <a:rPr lang="en-US" baseline="30000" noProof="0" dirty="0" err="1"/>
              <a:t>2</a:t>
            </a:r>
            <a:r>
              <a:rPr lang="en-US" dirty="0"/>
              <a:t> </a:t>
            </a:r>
            <a:r>
              <a:rPr lang="en-US" noProof="0" dirty="0"/>
              <a:t>commencement of new lymphoma therapy, or death from any cause. </a:t>
            </a:r>
          </a:p>
          <a:p>
            <a:pPr lvl="0"/>
            <a:r>
              <a:rPr lang="en-US" noProof="0" dirty="0"/>
              <a:t>1. </a:t>
            </a:r>
            <a:r>
              <a:rPr lang="en-US" noProof="0" dirty="0" err="1"/>
              <a:t>Swerdlow</a:t>
            </a:r>
            <a:r>
              <a:rPr lang="en-US" noProof="0" dirty="0"/>
              <a:t> SH, et al. </a:t>
            </a:r>
            <a:r>
              <a:rPr lang="en-US" i="1" noProof="0" dirty="0"/>
              <a:t>Blood</a:t>
            </a:r>
            <a:r>
              <a:rPr lang="en-US" noProof="0" dirty="0"/>
              <a:t>. 2016;127:2375-2390. 2. </a:t>
            </a:r>
            <a:r>
              <a:rPr lang="en-US" noProof="0" dirty="0" err="1"/>
              <a:t>Cheson</a:t>
            </a:r>
            <a:r>
              <a:rPr lang="en-US" noProof="0" dirty="0"/>
              <a:t> BD, et al. </a:t>
            </a:r>
            <a:r>
              <a:rPr lang="en-US" i="1" noProof="0" dirty="0"/>
              <a:t>J Clin Oncol</a:t>
            </a:r>
            <a:r>
              <a:rPr lang="en-US" noProof="0" dirty="0"/>
              <a:t>. 2014;32:3059-3068.</a:t>
            </a:r>
          </a:p>
          <a:p>
            <a:r>
              <a:rPr lang="en-US" dirty="0"/>
              <a:t>1L, first line; </a:t>
            </a:r>
            <a:r>
              <a:rPr lang="en-US" dirty="0" err="1"/>
              <a:t>axi-cel</a:t>
            </a:r>
            <a:r>
              <a:rPr lang="en-US" dirty="0"/>
              <a:t>, </a:t>
            </a:r>
            <a:r>
              <a:rPr lang="en-US" dirty="0" err="1"/>
              <a:t>axicabtagene</a:t>
            </a:r>
            <a:r>
              <a:rPr lang="en-US" dirty="0"/>
              <a:t> </a:t>
            </a:r>
            <a:r>
              <a:rPr lang="en-US" dirty="0" err="1"/>
              <a:t>ciloleucel</a:t>
            </a:r>
            <a:r>
              <a:rPr lang="en-US" dirty="0"/>
              <a:t>; CAR, chimeric antigen receptor; CR, complete response; </a:t>
            </a:r>
            <a:r>
              <a:rPr lang="en-US" sz="750" dirty="0"/>
              <a:t>EFS, event-free survival; HDT-ASCT, high-dose therapy with autologous stem cell transplantation; IPI, International Prognostic Index; LBCL, large B-cell lymphoma; LTFU, long-term follow-up; ORR, objective response rate; OS, overall survival; PFS, progression-free survival; PR, partial response; PRO, patient-reported outcome; R/R, relapsed/refractory; SOC, standard of care.</a:t>
            </a:r>
          </a:p>
        </p:txBody>
      </p:sp>
      <p:sp>
        <p:nvSpPr>
          <p:cNvPr id="63" name="Right Arrow 35">
            <a:extLst>
              <a:ext uri="{FF2B5EF4-FFF2-40B4-BE49-F238E27FC236}">
                <a16:creationId xmlns:a16="http://schemas.microsoft.com/office/drawing/2014/main" id="{E6F0FDEF-4EF2-2678-970B-BCA689FE95B9}"/>
              </a:ext>
            </a:extLst>
          </p:cNvPr>
          <p:cNvSpPr/>
          <p:nvPr/>
        </p:nvSpPr>
        <p:spPr>
          <a:xfrm>
            <a:off x="4634074" y="1538927"/>
            <a:ext cx="1806749" cy="336042"/>
          </a:xfrm>
          <a:prstGeom prst="rightArrow">
            <a:avLst>
              <a:gd name="adj1" fmla="val 37537"/>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endParaRPr>
          </a:p>
        </p:txBody>
      </p:sp>
      <p:sp>
        <p:nvSpPr>
          <p:cNvPr id="64" name="Right Arrow 35">
            <a:extLst>
              <a:ext uri="{FF2B5EF4-FFF2-40B4-BE49-F238E27FC236}">
                <a16:creationId xmlns:a16="http://schemas.microsoft.com/office/drawing/2014/main" id="{8D5A93A8-2EBE-259C-C0AE-4DA44D9E8FBC}"/>
              </a:ext>
            </a:extLst>
          </p:cNvPr>
          <p:cNvSpPr/>
          <p:nvPr/>
        </p:nvSpPr>
        <p:spPr>
          <a:xfrm>
            <a:off x="4147218" y="1538927"/>
            <a:ext cx="234881" cy="336042"/>
          </a:xfrm>
          <a:prstGeom prst="rightArrow">
            <a:avLst>
              <a:gd name="adj1" fmla="val 37537"/>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endParaRPr>
          </a:p>
        </p:txBody>
      </p:sp>
      <p:sp>
        <p:nvSpPr>
          <p:cNvPr id="65" name="Right Arrow 35">
            <a:extLst>
              <a:ext uri="{FF2B5EF4-FFF2-40B4-BE49-F238E27FC236}">
                <a16:creationId xmlns:a16="http://schemas.microsoft.com/office/drawing/2014/main" id="{75641346-B961-2E31-42A7-058329AD7F18}"/>
              </a:ext>
            </a:extLst>
          </p:cNvPr>
          <p:cNvSpPr/>
          <p:nvPr/>
        </p:nvSpPr>
        <p:spPr>
          <a:xfrm>
            <a:off x="4148629" y="3125607"/>
            <a:ext cx="232162" cy="336042"/>
          </a:xfrm>
          <a:prstGeom prst="rightArrow">
            <a:avLst>
              <a:gd name="adj1" fmla="val 37537"/>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endParaRPr>
          </a:p>
        </p:txBody>
      </p:sp>
      <p:sp>
        <p:nvSpPr>
          <p:cNvPr id="66" name="Rectangle 65">
            <a:extLst>
              <a:ext uri="{FF2B5EF4-FFF2-40B4-BE49-F238E27FC236}">
                <a16:creationId xmlns:a16="http://schemas.microsoft.com/office/drawing/2014/main" id="{E457F4D2-DF99-0F62-F98E-282CC17F1468}"/>
              </a:ext>
            </a:extLst>
          </p:cNvPr>
          <p:cNvSpPr/>
          <p:nvPr/>
        </p:nvSpPr>
        <p:spPr>
          <a:xfrm>
            <a:off x="4620299" y="3222888"/>
            <a:ext cx="239902" cy="1441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endParaRPr>
          </a:p>
        </p:txBody>
      </p:sp>
      <p:sp>
        <p:nvSpPr>
          <p:cNvPr id="67" name="Rectangle 66">
            <a:extLst>
              <a:ext uri="{FF2B5EF4-FFF2-40B4-BE49-F238E27FC236}">
                <a16:creationId xmlns:a16="http://schemas.microsoft.com/office/drawing/2014/main" id="{37599681-76C2-AB6C-2813-EC944FE18547}"/>
              </a:ext>
            </a:extLst>
          </p:cNvPr>
          <p:cNvSpPr/>
          <p:nvPr/>
        </p:nvSpPr>
        <p:spPr>
          <a:xfrm rot="5400000">
            <a:off x="4352119" y="3069490"/>
            <a:ext cx="965747" cy="147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dirty="0">
              <a:solidFill>
                <a:srgbClr val="FFFFFF"/>
              </a:solidFill>
            </a:endParaRPr>
          </a:p>
        </p:txBody>
      </p:sp>
      <p:grpSp>
        <p:nvGrpSpPr>
          <p:cNvPr id="68" name="Group 67">
            <a:extLst>
              <a:ext uri="{FF2B5EF4-FFF2-40B4-BE49-F238E27FC236}">
                <a16:creationId xmlns:a16="http://schemas.microsoft.com/office/drawing/2014/main" id="{2B53F95E-AA04-68B2-16CC-2C11489ED7F9}"/>
              </a:ext>
            </a:extLst>
          </p:cNvPr>
          <p:cNvGrpSpPr/>
          <p:nvPr/>
        </p:nvGrpSpPr>
        <p:grpSpPr>
          <a:xfrm>
            <a:off x="1989244" y="1538927"/>
            <a:ext cx="606529" cy="1863645"/>
            <a:chOff x="3282448" y="1516131"/>
            <a:chExt cx="997020" cy="2484860"/>
          </a:xfrm>
        </p:grpSpPr>
        <p:sp>
          <p:nvSpPr>
            <p:cNvPr id="69" name="Right Arrow 32">
              <a:extLst>
                <a:ext uri="{FF2B5EF4-FFF2-40B4-BE49-F238E27FC236}">
                  <a16:creationId xmlns:a16="http://schemas.microsoft.com/office/drawing/2014/main" id="{19F0901D-3342-3049-4D43-73142C2B15BD}"/>
                </a:ext>
              </a:extLst>
            </p:cNvPr>
            <p:cNvSpPr/>
            <p:nvPr/>
          </p:nvSpPr>
          <p:spPr>
            <a:xfrm>
              <a:off x="3730829" y="3552935"/>
              <a:ext cx="548639" cy="448056"/>
            </a:xfrm>
            <a:prstGeom prst="rightArrow">
              <a:avLst>
                <a:gd name="adj1" fmla="val 37537"/>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endParaRPr>
            </a:p>
          </p:txBody>
        </p:sp>
        <p:sp>
          <p:nvSpPr>
            <p:cNvPr id="70" name="Rectangle 69">
              <a:extLst>
                <a:ext uri="{FF2B5EF4-FFF2-40B4-BE49-F238E27FC236}">
                  <a16:creationId xmlns:a16="http://schemas.microsoft.com/office/drawing/2014/main" id="{66B3F1BB-6FBE-B315-A046-51CF2161BCDB}"/>
                </a:ext>
              </a:extLst>
            </p:cNvPr>
            <p:cNvSpPr/>
            <p:nvPr/>
          </p:nvSpPr>
          <p:spPr>
            <a:xfrm>
              <a:off x="3282448" y="2615366"/>
              <a:ext cx="601241" cy="1921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endParaRPr>
            </a:p>
          </p:txBody>
        </p:sp>
        <p:sp>
          <p:nvSpPr>
            <p:cNvPr id="71" name="Rectangle 70">
              <a:extLst>
                <a:ext uri="{FF2B5EF4-FFF2-40B4-BE49-F238E27FC236}">
                  <a16:creationId xmlns:a16="http://schemas.microsoft.com/office/drawing/2014/main" id="{DF12405D-3247-4264-08C2-CA680C23DE74}"/>
                </a:ext>
              </a:extLst>
            </p:cNvPr>
            <p:cNvSpPr/>
            <p:nvPr/>
          </p:nvSpPr>
          <p:spPr>
            <a:xfrm rot="5400000">
              <a:off x="2717772" y="2655494"/>
              <a:ext cx="2194560" cy="2059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endParaRPr>
            </a:p>
          </p:txBody>
        </p:sp>
        <p:sp>
          <p:nvSpPr>
            <p:cNvPr id="72" name="Right Arrow 35">
              <a:extLst>
                <a:ext uri="{FF2B5EF4-FFF2-40B4-BE49-F238E27FC236}">
                  <a16:creationId xmlns:a16="http://schemas.microsoft.com/office/drawing/2014/main" id="{B3CF2CF8-5082-5A6B-6F86-12C0C0793C00}"/>
                </a:ext>
              </a:extLst>
            </p:cNvPr>
            <p:cNvSpPr/>
            <p:nvPr/>
          </p:nvSpPr>
          <p:spPr>
            <a:xfrm>
              <a:off x="3730829" y="1516131"/>
              <a:ext cx="548639" cy="448056"/>
            </a:xfrm>
            <a:prstGeom prst="rightArrow">
              <a:avLst>
                <a:gd name="adj1" fmla="val 37537"/>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dirty="0">
                <a:solidFill>
                  <a:srgbClr val="FFFFFF"/>
                </a:solidFill>
              </a:endParaRPr>
            </a:p>
          </p:txBody>
        </p:sp>
      </p:grpSp>
      <p:sp>
        <p:nvSpPr>
          <p:cNvPr id="73" name="Title 1">
            <a:extLst>
              <a:ext uri="{FF2B5EF4-FFF2-40B4-BE49-F238E27FC236}">
                <a16:creationId xmlns:a16="http://schemas.microsoft.com/office/drawing/2014/main" id="{BD6878FD-BCE6-62CE-8BC5-3C452D7AD382}"/>
              </a:ext>
            </a:extLst>
          </p:cNvPr>
          <p:cNvSpPr txBox="1">
            <a:spLocks/>
          </p:cNvSpPr>
          <p:nvPr/>
        </p:nvSpPr>
        <p:spPr bwMode="auto">
          <a:xfrm>
            <a:off x="1460519" y="1654783"/>
            <a:ext cx="3045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sz="1050" b="1">
                <a:solidFill>
                  <a:srgbClr val="000000"/>
                </a:solidFill>
                <a:latin typeface="+mn-lt"/>
                <a:ea typeface="Verdana" panose="020B0604030504040204" pitchFamily="34" charset="0"/>
                <a:cs typeface="Verdana" panose="020B0604030504040204" pitchFamily="34" charset="0"/>
              </a:rPr>
              <a:t> </a:t>
            </a:r>
          </a:p>
        </p:txBody>
      </p:sp>
      <p:sp>
        <p:nvSpPr>
          <p:cNvPr id="74" name="Rectangle 73">
            <a:extLst>
              <a:ext uri="{FF2B5EF4-FFF2-40B4-BE49-F238E27FC236}">
                <a16:creationId xmlns:a16="http://schemas.microsoft.com/office/drawing/2014/main" id="{D1288504-B218-DCF6-DCE2-9AFFC365CC54}"/>
              </a:ext>
            </a:extLst>
          </p:cNvPr>
          <p:cNvSpPr/>
          <p:nvPr/>
        </p:nvSpPr>
        <p:spPr>
          <a:xfrm>
            <a:off x="2592783" y="2706396"/>
            <a:ext cx="1555846" cy="300171"/>
          </a:xfrm>
          <a:prstGeom prst="rect">
            <a:avLst/>
          </a:prstGeom>
          <a:solidFill>
            <a:srgbClr val="BF236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defTabSz="685800"/>
            <a:r>
              <a:rPr lang="en-US" sz="1400" b="1" dirty="0">
                <a:solidFill>
                  <a:srgbClr val="FFFFFF"/>
                </a:solidFill>
              </a:rPr>
              <a:t>SOC (n=179)</a:t>
            </a:r>
          </a:p>
        </p:txBody>
      </p:sp>
      <p:sp>
        <p:nvSpPr>
          <p:cNvPr id="75" name="Rectangle 74">
            <a:extLst>
              <a:ext uri="{FF2B5EF4-FFF2-40B4-BE49-F238E27FC236}">
                <a16:creationId xmlns:a16="http://schemas.microsoft.com/office/drawing/2014/main" id="{2DA613CF-E3D7-D8D0-FD75-768E34029FB7}"/>
              </a:ext>
            </a:extLst>
          </p:cNvPr>
          <p:cNvSpPr/>
          <p:nvPr/>
        </p:nvSpPr>
        <p:spPr>
          <a:xfrm>
            <a:off x="2595711" y="1169622"/>
            <a:ext cx="1552918" cy="1074652"/>
          </a:xfrm>
          <a:prstGeom prst="rect">
            <a:avLst/>
          </a:prstGeom>
          <a:solidFill>
            <a:srgbClr val="1984C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685800"/>
            <a:r>
              <a:rPr lang="en-US" sz="1400" b="1" dirty="0">
                <a:solidFill>
                  <a:srgbClr val="FFFFFF"/>
                </a:solidFill>
              </a:rPr>
              <a:t>Axi-Cel (n=180)</a:t>
            </a:r>
          </a:p>
          <a:p>
            <a:pPr algn="ctr" defTabSz="685800"/>
            <a:r>
              <a:rPr lang="en-US" sz="1200" dirty="0">
                <a:solidFill>
                  <a:srgbClr val="FFFFFF"/>
                </a:solidFill>
              </a:rPr>
              <a:t>Conditioning Chemotherapy + </a:t>
            </a:r>
            <a:r>
              <a:rPr lang="en-US" sz="1200" dirty="0" err="1">
                <a:solidFill>
                  <a:srgbClr val="FFFFFF"/>
                </a:solidFill>
              </a:rPr>
              <a:t>Axi‐Cel</a:t>
            </a:r>
            <a:r>
              <a:rPr lang="en-US" sz="1200" baseline="30000" dirty="0" err="1">
                <a:solidFill>
                  <a:srgbClr val="FFFFFF"/>
                </a:solidFill>
              </a:rPr>
              <a:t>b</a:t>
            </a:r>
            <a:endParaRPr lang="en-US" sz="1200" baseline="30000" dirty="0">
              <a:solidFill>
                <a:srgbClr val="FFFFFF"/>
              </a:solidFill>
            </a:endParaRPr>
          </a:p>
        </p:txBody>
      </p:sp>
      <p:sp>
        <p:nvSpPr>
          <p:cNvPr id="76" name="Rectangle 75">
            <a:extLst>
              <a:ext uri="{FF2B5EF4-FFF2-40B4-BE49-F238E27FC236}">
                <a16:creationId xmlns:a16="http://schemas.microsoft.com/office/drawing/2014/main" id="{7164D089-7BC3-FBC0-464D-7329E08FCAFA}"/>
              </a:ext>
            </a:extLst>
          </p:cNvPr>
          <p:cNvSpPr/>
          <p:nvPr/>
        </p:nvSpPr>
        <p:spPr>
          <a:xfrm>
            <a:off x="2076395" y="1646900"/>
            <a:ext cx="262051" cy="1645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a:r>
              <a:rPr lang="en-US" sz="1400" b="1" dirty="0">
                <a:solidFill>
                  <a:schemeClr val="tx1"/>
                </a:solidFill>
              </a:rPr>
              <a:t>1:1 Randomization</a:t>
            </a:r>
          </a:p>
        </p:txBody>
      </p:sp>
      <p:sp>
        <p:nvSpPr>
          <p:cNvPr id="77" name="Rectangle 76">
            <a:extLst>
              <a:ext uri="{FF2B5EF4-FFF2-40B4-BE49-F238E27FC236}">
                <a16:creationId xmlns:a16="http://schemas.microsoft.com/office/drawing/2014/main" id="{4A85CB22-4B73-A9C2-ED00-32C2A518C071}"/>
              </a:ext>
            </a:extLst>
          </p:cNvPr>
          <p:cNvSpPr/>
          <p:nvPr/>
        </p:nvSpPr>
        <p:spPr>
          <a:xfrm>
            <a:off x="4393467" y="816175"/>
            <a:ext cx="232162" cy="31473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a:r>
              <a:rPr lang="en-US" sz="1400" b="1" dirty="0">
                <a:solidFill>
                  <a:schemeClr val="tx1"/>
                </a:solidFill>
              </a:rPr>
              <a:t>Initial Disease Assessment (Day 50)</a:t>
            </a:r>
          </a:p>
        </p:txBody>
      </p:sp>
      <p:sp>
        <p:nvSpPr>
          <p:cNvPr id="78" name="Rectangle 77">
            <a:extLst>
              <a:ext uri="{FF2B5EF4-FFF2-40B4-BE49-F238E27FC236}">
                <a16:creationId xmlns:a16="http://schemas.microsoft.com/office/drawing/2014/main" id="{EB64D749-70A9-75DA-828B-FCCFD02FA8BE}"/>
              </a:ext>
            </a:extLst>
          </p:cNvPr>
          <p:cNvSpPr/>
          <p:nvPr/>
        </p:nvSpPr>
        <p:spPr>
          <a:xfrm>
            <a:off x="5091801" y="2326460"/>
            <a:ext cx="1097046" cy="791407"/>
          </a:xfrm>
          <a:prstGeom prst="rect">
            <a:avLst/>
          </a:prstGeom>
          <a:solidFill>
            <a:srgbClr val="BF236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685800"/>
            <a:r>
              <a:rPr lang="en-US" sz="1200" b="1" dirty="0">
                <a:solidFill>
                  <a:srgbClr val="FFFFFF"/>
                </a:solidFill>
              </a:rPr>
              <a:t>Responders </a:t>
            </a:r>
          </a:p>
          <a:p>
            <a:pPr algn="ctr" defTabSz="685800"/>
            <a:r>
              <a:rPr lang="en-US" sz="1200" b="1" dirty="0">
                <a:solidFill>
                  <a:srgbClr val="FFFFFF"/>
                </a:solidFill>
              </a:rPr>
              <a:t>(CR or PR)</a:t>
            </a:r>
          </a:p>
          <a:p>
            <a:pPr algn="ctr" defTabSz="685800"/>
            <a:r>
              <a:rPr lang="en-US" sz="1200" dirty="0">
                <a:solidFill>
                  <a:srgbClr val="FFFFFF"/>
                </a:solidFill>
              </a:rPr>
              <a:t>Proceed to HDT‐ASCT</a:t>
            </a:r>
          </a:p>
        </p:txBody>
      </p:sp>
      <p:sp>
        <p:nvSpPr>
          <p:cNvPr id="79" name="Rectangle 78">
            <a:extLst>
              <a:ext uri="{FF2B5EF4-FFF2-40B4-BE49-F238E27FC236}">
                <a16:creationId xmlns:a16="http://schemas.microsoft.com/office/drawing/2014/main" id="{8A91F902-A0D8-2461-0E82-DD718DA6A022}"/>
              </a:ext>
            </a:extLst>
          </p:cNvPr>
          <p:cNvSpPr/>
          <p:nvPr/>
        </p:nvSpPr>
        <p:spPr>
          <a:xfrm>
            <a:off x="5091801" y="3172143"/>
            <a:ext cx="1097046" cy="791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685800"/>
            <a:r>
              <a:rPr lang="en-US" sz="1200" b="1" dirty="0" err="1">
                <a:solidFill>
                  <a:sysClr val="windowText" lastClr="000000"/>
                </a:solidFill>
              </a:rPr>
              <a:t>Nonresponders</a:t>
            </a:r>
            <a:r>
              <a:rPr lang="en-US" sz="1200" b="1" dirty="0">
                <a:solidFill>
                  <a:sysClr val="windowText" lastClr="000000"/>
                </a:solidFill>
              </a:rPr>
              <a:t> </a:t>
            </a:r>
          </a:p>
          <a:p>
            <a:pPr algn="ctr" defTabSz="685800"/>
            <a:r>
              <a:rPr lang="en-US" sz="1200" dirty="0">
                <a:solidFill>
                  <a:sysClr val="windowText" lastClr="000000"/>
                </a:solidFill>
              </a:rPr>
              <a:t>Additional Treatment Off Protocol</a:t>
            </a:r>
          </a:p>
        </p:txBody>
      </p:sp>
      <p:sp>
        <p:nvSpPr>
          <p:cNvPr id="80" name="Right Arrow 35">
            <a:extLst>
              <a:ext uri="{FF2B5EF4-FFF2-40B4-BE49-F238E27FC236}">
                <a16:creationId xmlns:a16="http://schemas.microsoft.com/office/drawing/2014/main" id="{5DAF4353-17F2-118C-F138-7CAA0AA67D72}"/>
              </a:ext>
            </a:extLst>
          </p:cNvPr>
          <p:cNvSpPr/>
          <p:nvPr/>
        </p:nvSpPr>
        <p:spPr>
          <a:xfrm>
            <a:off x="4772440" y="2554142"/>
            <a:ext cx="320040" cy="336042"/>
          </a:xfrm>
          <a:prstGeom prst="rightArrow">
            <a:avLst>
              <a:gd name="adj1" fmla="val 37537"/>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endParaRPr>
          </a:p>
        </p:txBody>
      </p:sp>
      <p:sp>
        <p:nvSpPr>
          <p:cNvPr id="81" name="Right Arrow 35">
            <a:extLst>
              <a:ext uri="{FF2B5EF4-FFF2-40B4-BE49-F238E27FC236}">
                <a16:creationId xmlns:a16="http://schemas.microsoft.com/office/drawing/2014/main" id="{B0CF2725-44E5-47C2-9829-F005782AE9A1}"/>
              </a:ext>
            </a:extLst>
          </p:cNvPr>
          <p:cNvSpPr/>
          <p:nvPr/>
        </p:nvSpPr>
        <p:spPr>
          <a:xfrm>
            <a:off x="4768334" y="3399825"/>
            <a:ext cx="320040" cy="336042"/>
          </a:xfrm>
          <a:prstGeom prst="rightArrow">
            <a:avLst>
              <a:gd name="adj1" fmla="val 37537"/>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endParaRPr>
          </a:p>
        </p:txBody>
      </p:sp>
      <p:sp>
        <p:nvSpPr>
          <p:cNvPr id="82" name="Rectangle 81">
            <a:extLst>
              <a:ext uri="{FF2B5EF4-FFF2-40B4-BE49-F238E27FC236}">
                <a16:creationId xmlns:a16="http://schemas.microsoft.com/office/drawing/2014/main" id="{CA3B4E48-2F89-5B6D-9E71-5EA6EAEE7EC3}"/>
              </a:ext>
            </a:extLst>
          </p:cNvPr>
          <p:cNvSpPr/>
          <p:nvPr/>
        </p:nvSpPr>
        <p:spPr>
          <a:xfrm>
            <a:off x="122651" y="816175"/>
            <a:ext cx="1874520" cy="3147375"/>
          </a:xfrm>
          <a:prstGeom prst="rect">
            <a:avLst/>
          </a:prstGeom>
          <a:solidFill>
            <a:schemeClr val="bg1"/>
          </a:solidFill>
          <a:ln w="12700">
            <a:solidFill>
              <a:schemeClr val="tx1"/>
            </a:solidFill>
          </a:ln>
          <a:effectLst/>
        </p:spPr>
        <p:txBody>
          <a:bodyPr wrap="square" lIns="27432" tIns="91440" rIns="18288" bIns="91440" anchor="t" anchorCtr="0">
            <a:noAutofit/>
          </a:bodyPr>
          <a:lstStyle/>
          <a:p>
            <a:pPr algn="ctr" defTabSz="514350">
              <a:lnSpc>
                <a:spcPct val="80000"/>
              </a:lnSpc>
              <a:defRPr/>
            </a:pPr>
            <a:r>
              <a:rPr lang="en-US" sz="1400" b="1" dirty="0">
                <a:ea typeface="Helvetica" charset="0"/>
                <a:cs typeface="Helvetica"/>
              </a:rPr>
              <a:t>R/R LBCL</a:t>
            </a:r>
          </a:p>
          <a:p>
            <a:pPr algn="ctr" defTabSz="514350">
              <a:lnSpc>
                <a:spcPct val="80000"/>
              </a:lnSpc>
              <a:defRPr/>
            </a:pPr>
            <a:r>
              <a:rPr lang="en-US" sz="1400" b="1" dirty="0">
                <a:ea typeface="Helvetica" charset="0"/>
                <a:cs typeface="Helvetica"/>
              </a:rPr>
              <a:t>N=359</a:t>
            </a:r>
          </a:p>
          <a:p>
            <a:pPr algn="ctr" defTabSz="514350">
              <a:lnSpc>
                <a:spcPct val="80000"/>
              </a:lnSpc>
              <a:defRPr/>
            </a:pPr>
            <a:r>
              <a:rPr lang="en-US" sz="1200" dirty="0">
                <a:ea typeface="Helvetica" charset="0"/>
                <a:cs typeface="Helvetica"/>
              </a:rPr>
              <a:t>77 sites</a:t>
            </a:r>
          </a:p>
          <a:p>
            <a:pPr algn="ctr" defTabSz="514350">
              <a:defRPr/>
            </a:pPr>
            <a:endParaRPr lang="en-US" sz="400" b="1" dirty="0">
              <a:ea typeface="Helvetica" charset="0"/>
              <a:cs typeface="Helvetica" charset="0"/>
            </a:endParaRPr>
          </a:p>
          <a:p>
            <a:pPr defTabSz="514350">
              <a:defRPr/>
            </a:pPr>
            <a:r>
              <a:rPr lang="en-US" sz="1200" b="1" dirty="0">
                <a:ea typeface="Helvetica" charset="0"/>
                <a:cs typeface="Helvetica" charset="0"/>
              </a:rPr>
              <a:t>Key Eligibility: </a:t>
            </a:r>
          </a:p>
          <a:p>
            <a:pPr marL="91440" indent="-91440" defTabSz="514350">
              <a:buFont typeface="Arial" panose="020B0604020202020204" pitchFamily="34" charset="0"/>
              <a:buChar char="•"/>
              <a:defRPr/>
            </a:pPr>
            <a:r>
              <a:rPr lang="en-US" sz="1200" dirty="0">
                <a:ea typeface="Helvetica" charset="0"/>
                <a:cs typeface="Helvetica" charset="0"/>
              </a:rPr>
              <a:t>Aged ≥18 y</a:t>
            </a:r>
          </a:p>
          <a:p>
            <a:pPr marL="91440" indent="-91440" defTabSz="514350">
              <a:buFont typeface="Arial" panose="020B0604020202020204" pitchFamily="34" charset="0"/>
              <a:buChar char="•"/>
              <a:defRPr/>
            </a:pPr>
            <a:r>
              <a:rPr lang="en-US" sz="1200" dirty="0">
                <a:ea typeface="Helvetica" charset="0"/>
                <a:cs typeface="Helvetica" charset="0"/>
              </a:rPr>
              <a:t>LBCL</a:t>
            </a:r>
            <a:r>
              <a:rPr lang="en-US" sz="1200" baseline="30000" dirty="0">
                <a:ea typeface="Helvetica" charset="0"/>
                <a:cs typeface="Helvetica" charset="0"/>
              </a:rPr>
              <a:t>1</a:t>
            </a:r>
          </a:p>
          <a:p>
            <a:pPr marL="91440" indent="-91440" defTabSz="514350">
              <a:buFont typeface="Arial" panose="020B0604020202020204" pitchFamily="34" charset="0"/>
              <a:buChar char="•"/>
              <a:defRPr/>
            </a:pPr>
            <a:r>
              <a:rPr lang="en-US" sz="1200" dirty="0">
                <a:ea typeface="Helvetica" charset="0"/>
                <a:cs typeface="Helvetica" charset="0"/>
              </a:rPr>
              <a:t>R/R ≤12 mo of 1L </a:t>
            </a:r>
            <a:r>
              <a:rPr lang="en-US" sz="1200" dirty="0" err="1">
                <a:ea typeface="Helvetica" charset="0"/>
                <a:cs typeface="Helvetica" charset="0"/>
              </a:rPr>
              <a:t>therapy</a:t>
            </a:r>
            <a:r>
              <a:rPr lang="en-US" sz="1200" baseline="30000" dirty="0" err="1">
                <a:ea typeface="Helvetica" charset="0"/>
                <a:cs typeface="Helvetica" charset="0"/>
              </a:rPr>
              <a:t>a</a:t>
            </a:r>
            <a:endParaRPr lang="en-US" sz="1200" baseline="30000" dirty="0">
              <a:ea typeface="Helvetica" charset="0"/>
              <a:cs typeface="Helvetica" charset="0"/>
            </a:endParaRPr>
          </a:p>
          <a:p>
            <a:pPr marL="91440" indent="-91440" defTabSz="514350">
              <a:buFont typeface="Arial" panose="020B0604020202020204" pitchFamily="34" charset="0"/>
              <a:buChar char="•"/>
              <a:defRPr/>
            </a:pPr>
            <a:r>
              <a:rPr lang="en-US" sz="1200" dirty="0">
                <a:ea typeface="Helvetica" charset="0"/>
                <a:cs typeface="Helvetica" charset="0"/>
              </a:rPr>
              <a:t>Intended to proceed to HDT‐ASCT</a:t>
            </a:r>
          </a:p>
          <a:p>
            <a:pPr defTabSz="514350">
              <a:defRPr/>
            </a:pPr>
            <a:endParaRPr lang="en-US" sz="800" b="1" dirty="0">
              <a:ea typeface="Helvetica" charset="0"/>
              <a:cs typeface="Helvetica"/>
            </a:endParaRPr>
          </a:p>
          <a:p>
            <a:pPr defTabSz="514350">
              <a:defRPr/>
            </a:pPr>
            <a:r>
              <a:rPr lang="en-US" sz="1200" b="1" dirty="0">
                <a:ea typeface="Helvetica" charset="0"/>
                <a:cs typeface="Helvetica"/>
              </a:rPr>
              <a:t>Stratification:</a:t>
            </a:r>
          </a:p>
          <a:p>
            <a:pPr marL="91440" indent="-91440" defTabSz="514350">
              <a:buFont typeface="Arial" panose="020B0604020202020204" pitchFamily="34" charset="0"/>
              <a:buChar char="•"/>
              <a:defRPr/>
            </a:pPr>
            <a:r>
              <a:rPr lang="en-US" sz="1200" dirty="0">
                <a:ea typeface="Helvetica" charset="0"/>
                <a:cs typeface="Helvetica"/>
              </a:rPr>
              <a:t>Response to 1L therapy </a:t>
            </a:r>
          </a:p>
          <a:p>
            <a:pPr marL="91440" indent="-91440" defTabSz="514350">
              <a:buFont typeface="Arial" panose="020B0604020202020204" pitchFamily="34" charset="0"/>
              <a:buChar char="•"/>
              <a:defRPr/>
            </a:pPr>
            <a:r>
              <a:rPr lang="en-US" sz="1200" dirty="0"/>
              <a:t>Second-line age-adjusted IPI (</a:t>
            </a:r>
            <a:r>
              <a:rPr lang="en-US" sz="1200" dirty="0" err="1">
                <a:ea typeface="Helvetica" charset="0"/>
                <a:cs typeface="Helvetica"/>
              </a:rPr>
              <a:t>sAAIPI</a:t>
            </a:r>
            <a:r>
              <a:rPr lang="en-US" sz="1200" dirty="0"/>
              <a:t>)</a:t>
            </a:r>
            <a:endParaRPr lang="en-US" sz="1200" dirty="0">
              <a:ea typeface="Helvetica" charset="0"/>
              <a:cs typeface="Helvetica"/>
            </a:endParaRPr>
          </a:p>
          <a:p>
            <a:pPr defTabSz="514350">
              <a:defRPr/>
            </a:pPr>
            <a:endParaRPr lang="en-US" sz="800" b="1" dirty="0">
              <a:cs typeface="Helvetica"/>
            </a:endParaRPr>
          </a:p>
          <a:p>
            <a:pPr defTabSz="514350">
              <a:defRPr/>
            </a:pPr>
            <a:r>
              <a:rPr lang="en-US" sz="1200" b="1" dirty="0">
                <a:cs typeface="Helvetica"/>
              </a:rPr>
              <a:t>Optional Steroid-Only Bridging (No Chemotherapy)</a:t>
            </a:r>
            <a:endParaRPr lang="en-US" sz="1200" b="1" dirty="0"/>
          </a:p>
        </p:txBody>
      </p:sp>
      <p:sp>
        <p:nvSpPr>
          <p:cNvPr id="83" name="Right Arrow 35">
            <a:extLst>
              <a:ext uri="{FF2B5EF4-FFF2-40B4-BE49-F238E27FC236}">
                <a16:creationId xmlns:a16="http://schemas.microsoft.com/office/drawing/2014/main" id="{5A8BDC89-9F65-EC98-39BE-8D9C6B51C420}"/>
              </a:ext>
            </a:extLst>
          </p:cNvPr>
          <p:cNvSpPr/>
          <p:nvPr/>
        </p:nvSpPr>
        <p:spPr>
          <a:xfrm>
            <a:off x="6188349" y="2986765"/>
            <a:ext cx="249149" cy="336042"/>
          </a:xfrm>
          <a:prstGeom prst="rightArrow">
            <a:avLst>
              <a:gd name="adj1" fmla="val 37537"/>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endParaRPr>
          </a:p>
        </p:txBody>
      </p:sp>
      <p:sp>
        <p:nvSpPr>
          <p:cNvPr id="84" name="Rectangle 83">
            <a:extLst>
              <a:ext uri="{FF2B5EF4-FFF2-40B4-BE49-F238E27FC236}">
                <a16:creationId xmlns:a16="http://schemas.microsoft.com/office/drawing/2014/main" id="{0814A2F0-F358-1A1C-91BC-A3FC06A39520}"/>
              </a:ext>
            </a:extLst>
          </p:cNvPr>
          <p:cNvSpPr/>
          <p:nvPr/>
        </p:nvSpPr>
        <p:spPr>
          <a:xfrm>
            <a:off x="2592783" y="3025723"/>
            <a:ext cx="500936" cy="365760"/>
          </a:xfrm>
          <a:prstGeom prst="rect">
            <a:avLst/>
          </a:prstGeom>
          <a:solidFill>
            <a:srgbClr val="BF236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defTabSz="685800"/>
            <a:r>
              <a:rPr lang="en-US" sz="1100" b="1" dirty="0">
                <a:solidFill>
                  <a:srgbClr val="FFFFFF"/>
                </a:solidFill>
              </a:rPr>
              <a:t>Cycle 1</a:t>
            </a:r>
          </a:p>
        </p:txBody>
      </p:sp>
      <p:sp>
        <p:nvSpPr>
          <p:cNvPr id="85" name="Rectangle 84">
            <a:extLst>
              <a:ext uri="{FF2B5EF4-FFF2-40B4-BE49-F238E27FC236}">
                <a16:creationId xmlns:a16="http://schemas.microsoft.com/office/drawing/2014/main" id="{49ABE51B-70B5-64C6-96AB-472AB6373463}"/>
              </a:ext>
            </a:extLst>
          </p:cNvPr>
          <p:cNvSpPr/>
          <p:nvPr/>
        </p:nvSpPr>
        <p:spPr>
          <a:xfrm>
            <a:off x="3116556" y="3025723"/>
            <a:ext cx="500936" cy="365760"/>
          </a:xfrm>
          <a:prstGeom prst="rect">
            <a:avLst/>
          </a:prstGeom>
          <a:solidFill>
            <a:srgbClr val="BF236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defTabSz="685800"/>
            <a:r>
              <a:rPr lang="en-US" sz="1100" b="1" dirty="0">
                <a:solidFill>
                  <a:srgbClr val="FFFFFF"/>
                </a:solidFill>
              </a:rPr>
              <a:t>Cycle 2</a:t>
            </a:r>
          </a:p>
        </p:txBody>
      </p:sp>
      <p:sp>
        <p:nvSpPr>
          <p:cNvPr id="86" name="Rectangle 85">
            <a:extLst>
              <a:ext uri="{FF2B5EF4-FFF2-40B4-BE49-F238E27FC236}">
                <a16:creationId xmlns:a16="http://schemas.microsoft.com/office/drawing/2014/main" id="{FA858295-25F8-A82A-8904-C26575C4F638}"/>
              </a:ext>
            </a:extLst>
          </p:cNvPr>
          <p:cNvSpPr/>
          <p:nvPr/>
        </p:nvSpPr>
        <p:spPr>
          <a:xfrm>
            <a:off x="3640329" y="3025723"/>
            <a:ext cx="508300" cy="365760"/>
          </a:xfrm>
          <a:prstGeom prst="rect">
            <a:avLst/>
          </a:prstGeom>
          <a:solidFill>
            <a:srgbClr val="BF236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defTabSz="685800"/>
            <a:r>
              <a:rPr lang="en-US" sz="1100" b="1" dirty="0">
                <a:solidFill>
                  <a:srgbClr val="FFFFFF"/>
                </a:solidFill>
              </a:rPr>
              <a:t>Cycle 3</a:t>
            </a:r>
          </a:p>
          <a:p>
            <a:pPr algn="ctr" defTabSz="685800"/>
            <a:r>
              <a:rPr lang="en-US" sz="800" b="1" dirty="0">
                <a:solidFill>
                  <a:srgbClr val="FFFFFF"/>
                </a:solidFill>
              </a:rPr>
              <a:t>(Optional)</a:t>
            </a:r>
            <a:endParaRPr lang="en-US" sz="1200" b="1" dirty="0">
              <a:solidFill>
                <a:srgbClr val="FFFFFF"/>
              </a:solidFill>
            </a:endParaRPr>
          </a:p>
        </p:txBody>
      </p:sp>
      <p:sp>
        <p:nvSpPr>
          <p:cNvPr id="87" name="Rectangle 86">
            <a:extLst>
              <a:ext uri="{FF2B5EF4-FFF2-40B4-BE49-F238E27FC236}">
                <a16:creationId xmlns:a16="http://schemas.microsoft.com/office/drawing/2014/main" id="{3FA83DE0-260D-C8EA-EEE4-D465D644EBB9}"/>
              </a:ext>
            </a:extLst>
          </p:cNvPr>
          <p:cNvSpPr/>
          <p:nvPr/>
        </p:nvSpPr>
        <p:spPr>
          <a:xfrm>
            <a:off x="2592783" y="3412937"/>
            <a:ext cx="1555846" cy="550613"/>
          </a:xfrm>
          <a:prstGeom prst="rect">
            <a:avLst/>
          </a:prstGeom>
          <a:solidFill>
            <a:srgbClr val="BF236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defTabSz="685800"/>
            <a:r>
              <a:rPr lang="en-US" sz="1200" dirty="0">
                <a:solidFill>
                  <a:srgbClr val="FFFFFF"/>
                </a:solidFill>
              </a:rPr>
              <a:t>Investigator-Selected Platinum-Based </a:t>
            </a:r>
            <a:r>
              <a:rPr lang="en-US" sz="1200" dirty="0" err="1">
                <a:solidFill>
                  <a:srgbClr val="FFFFFF"/>
                </a:solidFill>
              </a:rPr>
              <a:t>Chemoimmunotherapy</a:t>
            </a:r>
            <a:r>
              <a:rPr lang="en-US" sz="1200" baseline="30000" dirty="0" err="1">
                <a:solidFill>
                  <a:srgbClr val="FFFFFF"/>
                </a:solidFill>
              </a:rPr>
              <a:t>c</a:t>
            </a:r>
            <a:endParaRPr lang="en-US" sz="1200" b="1" dirty="0">
              <a:solidFill>
                <a:srgbClr val="FFFFFF"/>
              </a:solidFill>
            </a:endParaRPr>
          </a:p>
        </p:txBody>
      </p:sp>
      <p:sp>
        <p:nvSpPr>
          <p:cNvPr id="88" name="Rectangle 87">
            <a:extLst>
              <a:ext uri="{FF2B5EF4-FFF2-40B4-BE49-F238E27FC236}">
                <a16:creationId xmlns:a16="http://schemas.microsoft.com/office/drawing/2014/main" id="{803E7D77-1306-2ADE-A492-8914D45DF227}"/>
              </a:ext>
            </a:extLst>
          </p:cNvPr>
          <p:cNvSpPr/>
          <p:nvPr/>
        </p:nvSpPr>
        <p:spPr>
          <a:xfrm>
            <a:off x="7114106" y="816175"/>
            <a:ext cx="236257" cy="31473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a:r>
              <a:rPr lang="en-US" sz="1400" b="1" dirty="0">
                <a:solidFill>
                  <a:schemeClr val="tx1"/>
                </a:solidFill>
              </a:rPr>
              <a:t>LTFU Assessment</a:t>
            </a:r>
          </a:p>
        </p:txBody>
      </p:sp>
      <p:sp>
        <p:nvSpPr>
          <p:cNvPr id="89" name="Rectangle 88">
            <a:extLst>
              <a:ext uri="{FF2B5EF4-FFF2-40B4-BE49-F238E27FC236}">
                <a16:creationId xmlns:a16="http://schemas.microsoft.com/office/drawing/2014/main" id="{0C4CC506-3B98-7049-EF50-F0F08C7A73A4}"/>
              </a:ext>
            </a:extLst>
          </p:cNvPr>
          <p:cNvSpPr/>
          <p:nvPr/>
        </p:nvSpPr>
        <p:spPr>
          <a:xfrm>
            <a:off x="6440822" y="813730"/>
            <a:ext cx="235291" cy="314737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a:r>
              <a:rPr lang="en-US" sz="1400" b="1" dirty="0">
                <a:solidFill>
                  <a:schemeClr val="tx1"/>
                </a:solidFill>
              </a:rPr>
              <a:t>Day 100 Assessment</a:t>
            </a:r>
          </a:p>
        </p:txBody>
      </p:sp>
      <p:sp>
        <p:nvSpPr>
          <p:cNvPr id="90" name="Rectangle 89">
            <a:extLst>
              <a:ext uri="{FF2B5EF4-FFF2-40B4-BE49-F238E27FC236}">
                <a16:creationId xmlns:a16="http://schemas.microsoft.com/office/drawing/2014/main" id="{3EBD9E55-96EF-5BEB-60DB-CE45665EF6ED}"/>
              </a:ext>
            </a:extLst>
          </p:cNvPr>
          <p:cNvSpPr/>
          <p:nvPr/>
        </p:nvSpPr>
        <p:spPr>
          <a:xfrm>
            <a:off x="6777464" y="816177"/>
            <a:ext cx="235291" cy="314737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a:r>
              <a:rPr lang="en-US" sz="1400" b="1" dirty="0">
                <a:solidFill>
                  <a:schemeClr val="tx1"/>
                </a:solidFill>
              </a:rPr>
              <a:t>Day 150 Assessment</a:t>
            </a:r>
          </a:p>
        </p:txBody>
      </p:sp>
      <p:sp>
        <p:nvSpPr>
          <p:cNvPr id="91" name="Rectangle 90">
            <a:extLst>
              <a:ext uri="{FF2B5EF4-FFF2-40B4-BE49-F238E27FC236}">
                <a16:creationId xmlns:a16="http://schemas.microsoft.com/office/drawing/2014/main" id="{FDCC7414-7465-6864-6D2E-E7DECB36BB97}"/>
              </a:ext>
            </a:extLst>
          </p:cNvPr>
          <p:cNvSpPr/>
          <p:nvPr/>
        </p:nvSpPr>
        <p:spPr>
          <a:xfrm>
            <a:off x="7465981" y="1018178"/>
            <a:ext cx="1574683" cy="2945370"/>
          </a:xfrm>
          <a:prstGeom prst="rect">
            <a:avLst/>
          </a:prstGeom>
          <a:solidFill>
            <a:srgbClr val="DFEEF7"/>
          </a:solidFill>
          <a:effectLst/>
        </p:spPr>
        <p:txBody>
          <a:bodyPr wrap="square" lIns="73152" tIns="45720" rIns="45720" bIns="91440" anchor="t" anchorCtr="0">
            <a:noAutofit/>
          </a:bodyPr>
          <a:lstStyle/>
          <a:p>
            <a:pPr defTabSz="685784">
              <a:spcAft>
                <a:spcPts val="0"/>
              </a:spcAft>
            </a:pPr>
            <a:r>
              <a:rPr lang="en-US" sz="1200" b="1" dirty="0"/>
              <a:t>Primary Endpoint</a:t>
            </a:r>
          </a:p>
          <a:p>
            <a:pPr marL="91440" indent="-91440" defTabSz="685784">
              <a:spcAft>
                <a:spcPts val="0"/>
              </a:spcAft>
              <a:buFont typeface="Arial" panose="020B0604020202020204" pitchFamily="34" charset="0"/>
              <a:buChar char="•"/>
            </a:pPr>
            <a:r>
              <a:rPr lang="en-US" sz="1200" dirty="0" err="1"/>
              <a:t>EFS</a:t>
            </a:r>
            <a:r>
              <a:rPr lang="en-US" sz="1200" baseline="30000" dirty="0" err="1"/>
              <a:t>d</a:t>
            </a:r>
            <a:r>
              <a:rPr lang="en-US" sz="1200" dirty="0"/>
              <a:t> by blinded central review</a:t>
            </a:r>
          </a:p>
          <a:p>
            <a:pPr defTabSz="685784">
              <a:spcAft>
                <a:spcPts val="0"/>
              </a:spcAft>
            </a:pPr>
            <a:endParaRPr lang="en-US" sz="800" dirty="0"/>
          </a:p>
          <a:p>
            <a:pPr defTabSz="685784">
              <a:spcAft>
                <a:spcPts val="0"/>
              </a:spcAft>
            </a:pPr>
            <a:r>
              <a:rPr lang="en-US" sz="1200" b="1" dirty="0"/>
              <a:t>Key Secondary Endpoints</a:t>
            </a:r>
          </a:p>
          <a:p>
            <a:pPr marL="91440" indent="-91440" defTabSz="685784">
              <a:spcAft>
                <a:spcPts val="400"/>
              </a:spcAft>
              <a:buFont typeface="Arial" panose="020B0604020202020204" pitchFamily="34" charset="0"/>
              <a:buChar char="•"/>
            </a:pPr>
            <a:r>
              <a:rPr lang="en-US" sz="1200" dirty="0"/>
              <a:t>ORR</a:t>
            </a:r>
          </a:p>
          <a:p>
            <a:pPr marL="91440" indent="-91440" defTabSz="685784">
              <a:spcAft>
                <a:spcPts val="400"/>
              </a:spcAft>
              <a:buFont typeface="Arial" panose="020B0604020202020204" pitchFamily="34" charset="0"/>
              <a:buChar char="•"/>
            </a:pPr>
            <a:r>
              <a:rPr lang="en-US" sz="1200" b="1" dirty="0"/>
              <a:t>OS</a:t>
            </a:r>
          </a:p>
          <a:p>
            <a:pPr defTabSz="685784">
              <a:spcAft>
                <a:spcPts val="0"/>
              </a:spcAft>
            </a:pPr>
            <a:endParaRPr lang="en-US" sz="800" dirty="0"/>
          </a:p>
          <a:p>
            <a:pPr defTabSz="685784">
              <a:spcAft>
                <a:spcPts val="0"/>
              </a:spcAft>
            </a:pPr>
            <a:r>
              <a:rPr lang="en-US" sz="1200" b="1" dirty="0"/>
              <a:t>Secondary Endpoints</a:t>
            </a:r>
          </a:p>
          <a:p>
            <a:pPr marL="91440" indent="-91440" defTabSz="685784">
              <a:spcAft>
                <a:spcPts val="0"/>
              </a:spcAft>
              <a:buFont typeface="Arial" panose="020B0604020202020204" pitchFamily="34" charset="0"/>
              <a:buChar char="•"/>
            </a:pPr>
            <a:r>
              <a:rPr lang="en-US" sz="1200" dirty="0"/>
              <a:t>PFS</a:t>
            </a:r>
          </a:p>
          <a:p>
            <a:pPr marL="91440" indent="-91440" defTabSz="685784">
              <a:spcAft>
                <a:spcPts val="0"/>
              </a:spcAft>
              <a:buFont typeface="Arial" panose="020B0604020202020204" pitchFamily="34" charset="0"/>
              <a:buChar char="•"/>
            </a:pPr>
            <a:r>
              <a:rPr lang="en-US" sz="1200" dirty="0"/>
              <a:t>Safety</a:t>
            </a:r>
          </a:p>
          <a:p>
            <a:pPr marL="91440" indent="-91440" defTabSz="685784">
              <a:spcAft>
                <a:spcPts val="0"/>
              </a:spcAft>
              <a:buFont typeface="Arial" panose="020B0604020202020204" pitchFamily="34" charset="0"/>
              <a:buChar char="•"/>
            </a:pPr>
            <a:r>
              <a:rPr lang="en-US" sz="1200" dirty="0"/>
              <a:t>PROs</a:t>
            </a:r>
          </a:p>
          <a:p>
            <a:pPr defTabSz="685784">
              <a:spcAft>
                <a:spcPts val="0"/>
              </a:spcAft>
            </a:pPr>
            <a:endParaRPr lang="en-US" sz="800" dirty="0"/>
          </a:p>
          <a:p>
            <a:pPr defTabSz="685784">
              <a:spcAft>
                <a:spcPts val="0"/>
              </a:spcAft>
            </a:pPr>
            <a:r>
              <a:rPr lang="en-US" sz="1200" b="1" dirty="0"/>
              <a:t>No Protocol-Specified Crossover</a:t>
            </a:r>
          </a:p>
        </p:txBody>
      </p:sp>
      <p:sp>
        <p:nvSpPr>
          <p:cNvPr id="96" name="Rectangle 95">
            <a:extLst>
              <a:ext uri="{FF2B5EF4-FFF2-40B4-BE49-F238E27FC236}">
                <a16:creationId xmlns:a16="http://schemas.microsoft.com/office/drawing/2014/main" id="{144EBF9F-E5EF-A2BA-FDB3-F679A448AF7B}"/>
              </a:ext>
            </a:extLst>
          </p:cNvPr>
          <p:cNvSpPr/>
          <p:nvPr/>
        </p:nvSpPr>
        <p:spPr>
          <a:xfrm>
            <a:off x="7465981" y="2289386"/>
            <a:ext cx="1555368" cy="27985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E2AFDF-457A-6387-E4EF-0FB71A213F20}"/>
              </a:ext>
            </a:extLst>
          </p:cNvPr>
          <p:cNvSpPr/>
          <p:nvPr/>
        </p:nvSpPr>
        <p:spPr>
          <a:xfrm>
            <a:off x="5084863" y="3164471"/>
            <a:ext cx="1107610" cy="7914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21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732B3A-7171-A41F-2F7E-F47243CD9196}"/>
              </a:ext>
            </a:extLst>
          </p:cNvPr>
          <p:cNvSpPr>
            <a:spLocks noGrp="1"/>
          </p:cNvSpPr>
          <p:nvPr>
            <p:ph type="sldNum" sz="quarter" idx="11"/>
          </p:nvPr>
        </p:nvSpPr>
        <p:spPr/>
        <p:txBody>
          <a:bodyPr/>
          <a:lstStyle/>
          <a:p>
            <a:pPr>
              <a:defRPr/>
            </a:pPr>
            <a:fld id="{876D11F4-78B8-4BD0-8C58-DD5E7C415213}" type="slidenum">
              <a:rPr lang="en-US" smtClean="0"/>
              <a:pPr>
                <a:defRPr/>
              </a:pPr>
              <a:t>6</a:t>
            </a:fld>
            <a:endParaRPr lang="en-US" dirty="0"/>
          </a:p>
        </p:txBody>
      </p:sp>
      <p:sp>
        <p:nvSpPr>
          <p:cNvPr id="3" name="Title 2">
            <a:extLst>
              <a:ext uri="{FF2B5EF4-FFF2-40B4-BE49-F238E27FC236}">
                <a16:creationId xmlns:a16="http://schemas.microsoft.com/office/drawing/2014/main" id="{23554CD2-3600-628C-148A-63DE241BD656}"/>
              </a:ext>
            </a:extLst>
          </p:cNvPr>
          <p:cNvSpPr>
            <a:spLocks noGrp="1"/>
          </p:cNvSpPr>
          <p:nvPr>
            <p:ph type="title"/>
          </p:nvPr>
        </p:nvSpPr>
        <p:spPr/>
        <p:txBody>
          <a:bodyPr tIns="91440"/>
          <a:lstStyle/>
          <a:p>
            <a:r>
              <a:rPr lang="en-US" dirty="0"/>
              <a:t>Baseline Characteristics Were Generally Balanced Between Axi-Cel and Standard of Care</a:t>
            </a:r>
          </a:p>
        </p:txBody>
      </p:sp>
      <p:sp>
        <p:nvSpPr>
          <p:cNvPr id="4" name="Footer Placeholder 3">
            <a:extLst>
              <a:ext uri="{FF2B5EF4-FFF2-40B4-BE49-F238E27FC236}">
                <a16:creationId xmlns:a16="http://schemas.microsoft.com/office/drawing/2014/main" id="{29EA156E-1C0E-4F64-4015-BDFB414C0F7C}"/>
              </a:ext>
            </a:extLst>
          </p:cNvPr>
          <p:cNvSpPr>
            <a:spLocks noGrp="1"/>
          </p:cNvSpPr>
          <p:nvPr>
            <p:ph type="ftr" sz="quarter" idx="12"/>
          </p:nvPr>
        </p:nvSpPr>
        <p:spPr>
          <a:xfrm>
            <a:off x="0" y="4513268"/>
            <a:ext cx="9144000" cy="438582"/>
          </a:xfrm>
        </p:spPr>
        <p:txBody>
          <a:bodyPr/>
          <a:lstStyle/>
          <a:p>
            <a:pPr>
              <a:defRPr/>
            </a:pPr>
            <a:r>
              <a:rPr lang="en-US" baseline="30000" dirty="0"/>
              <a:t>a</a:t>
            </a:r>
            <a:r>
              <a:rPr lang="en-US" dirty="0"/>
              <a:t> As reported by investigator at the time of randomization. </a:t>
            </a:r>
            <a:r>
              <a:rPr lang="en-US" baseline="30000" dirty="0">
                <a:latin typeface="+mn-lt"/>
                <a:cs typeface="Calibri" panose="020F0502020204030204" pitchFamily="34" charset="0"/>
              </a:rPr>
              <a:t> b</a:t>
            </a:r>
            <a:r>
              <a:rPr lang="en-US" dirty="0">
                <a:latin typeface="+mn-lt"/>
                <a:cs typeface="Calibri" panose="020F0502020204030204" pitchFamily="34" charset="0"/>
              </a:rPr>
              <a:t> Increase of n=1 from primary EFS analysis (</a:t>
            </a:r>
            <a:r>
              <a:rPr lang="en-US" dirty="0"/>
              <a:t>Locke FL, et al. </a:t>
            </a:r>
            <a:r>
              <a:rPr lang="en-US" i="1" dirty="0"/>
              <a:t>N </a:t>
            </a:r>
            <a:r>
              <a:rPr lang="en-US" i="1" dirty="0" err="1"/>
              <a:t>Engl</a:t>
            </a:r>
            <a:r>
              <a:rPr lang="en-US" i="1" dirty="0"/>
              <a:t> J Med. </a:t>
            </a:r>
            <a:r>
              <a:rPr lang="en-US" dirty="0"/>
              <a:t>2022;386:640-654) </a:t>
            </a:r>
            <a:r>
              <a:rPr lang="en-US" dirty="0">
                <a:latin typeface="+mn-lt"/>
                <a:cs typeface="Calibri" panose="020F0502020204030204" pitchFamily="34" charset="0"/>
              </a:rPr>
              <a:t>due to updated central laboratory results.</a:t>
            </a:r>
            <a:r>
              <a:rPr lang="en-US" dirty="0"/>
              <a:t>  </a:t>
            </a:r>
            <a:r>
              <a:rPr lang="en-US" baseline="30000" dirty="0"/>
              <a:t>c</a:t>
            </a:r>
            <a:r>
              <a:rPr lang="en-US" dirty="0"/>
              <a:t> </a:t>
            </a:r>
            <a:r>
              <a:rPr lang="en-US" dirty="0" err="1"/>
              <a:t>LDH</a:t>
            </a:r>
            <a:r>
              <a:rPr lang="en-US" dirty="0"/>
              <a:t> level greater than upper limit of normal per local laboratory reference range.</a:t>
            </a:r>
          </a:p>
          <a:p>
            <a:pPr>
              <a:defRPr/>
            </a:pPr>
            <a:r>
              <a:rPr lang="en-US" dirty="0"/>
              <a:t>1L, first line; </a:t>
            </a:r>
            <a:r>
              <a:rPr lang="en-US" dirty="0" err="1"/>
              <a:t>axi-cel</a:t>
            </a:r>
            <a:r>
              <a:rPr lang="en-US" dirty="0"/>
              <a:t>, </a:t>
            </a:r>
            <a:r>
              <a:rPr lang="en-US" dirty="0" err="1"/>
              <a:t>axicabtagene</a:t>
            </a:r>
            <a:r>
              <a:rPr lang="en-US" dirty="0"/>
              <a:t> </a:t>
            </a:r>
            <a:r>
              <a:rPr lang="en-US" dirty="0" err="1"/>
              <a:t>ciloleucel</a:t>
            </a:r>
            <a:r>
              <a:rPr lang="en-US" dirty="0"/>
              <a:t>; EFS, event-free survival; HGBL, high-grade B-cell lymphoma; LDH, lactate dehydrogenase; </a:t>
            </a:r>
            <a:r>
              <a:rPr lang="en-US" dirty="0" err="1"/>
              <a:t>sAAIPI</a:t>
            </a:r>
            <a:r>
              <a:rPr lang="en-US" dirty="0"/>
              <a:t>, second-line age-adjusted International Prognostic Index; SOC, standard of care.</a:t>
            </a:r>
          </a:p>
        </p:txBody>
      </p:sp>
      <p:graphicFrame>
        <p:nvGraphicFramePr>
          <p:cNvPr id="5" name="Content Placeholder 6">
            <a:extLst>
              <a:ext uri="{FF2B5EF4-FFF2-40B4-BE49-F238E27FC236}">
                <a16:creationId xmlns:a16="http://schemas.microsoft.com/office/drawing/2014/main" id="{26A4FE69-4A01-5C95-0034-51AC834A2076}"/>
              </a:ext>
            </a:extLst>
          </p:cNvPr>
          <p:cNvGraphicFramePr>
            <a:graphicFrameLocks/>
          </p:cNvGraphicFramePr>
          <p:nvPr>
            <p:extLst>
              <p:ext uri="{D42A27DB-BD31-4B8C-83A1-F6EECF244321}">
                <p14:modId xmlns:p14="http://schemas.microsoft.com/office/powerpoint/2010/main" val="3983809126"/>
              </p:ext>
            </p:extLst>
          </p:nvPr>
        </p:nvGraphicFramePr>
        <p:xfrm>
          <a:off x="716724" y="886042"/>
          <a:ext cx="7710551" cy="3604650"/>
        </p:xfrm>
        <a:graphic>
          <a:graphicData uri="http://schemas.openxmlformats.org/drawingml/2006/table">
            <a:tbl>
              <a:tblPr firstRow="1" bandRow="1">
                <a:tableStyleId>{9DCAF9ED-07DC-4A11-8D7F-57B35C25682E}</a:tableStyleId>
              </a:tblPr>
              <a:tblGrid>
                <a:gridCol w="3870071">
                  <a:extLst>
                    <a:ext uri="{9D8B030D-6E8A-4147-A177-3AD203B41FA5}">
                      <a16:colId xmlns:a16="http://schemas.microsoft.com/office/drawing/2014/main" val="1916807986"/>
                    </a:ext>
                  </a:extLst>
                </a:gridCol>
                <a:gridCol w="1280160">
                  <a:extLst>
                    <a:ext uri="{9D8B030D-6E8A-4147-A177-3AD203B41FA5}">
                      <a16:colId xmlns:a16="http://schemas.microsoft.com/office/drawing/2014/main" val="2150114809"/>
                    </a:ext>
                  </a:extLst>
                </a:gridCol>
                <a:gridCol w="1280160">
                  <a:extLst>
                    <a:ext uri="{9D8B030D-6E8A-4147-A177-3AD203B41FA5}">
                      <a16:colId xmlns:a16="http://schemas.microsoft.com/office/drawing/2014/main" val="4173884552"/>
                    </a:ext>
                  </a:extLst>
                </a:gridCol>
                <a:gridCol w="1280160">
                  <a:extLst>
                    <a:ext uri="{9D8B030D-6E8A-4147-A177-3AD203B41FA5}">
                      <a16:colId xmlns:a16="http://schemas.microsoft.com/office/drawing/2014/main" val="787356305"/>
                    </a:ext>
                  </a:extLst>
                </a:gridCol>
              </a:tblGrid>
              <a:tr h="544098">
                <a:tc>
                  <a:txBody>
                    <a:bodyPr/>
                    <a:lstStyle/>
                    <a:p>
                      <a:pPr marL="0" marR="0">
                        <a:lnSpc>
                          <a:spcPct val="100000"/>
                        </a:lnSpc>
                        <a:spcBef>
                          <a:spcPts val="0"/>
                        </a:spcBef>
                        <a:spcAft>
                          <a:spcPts val="0"/>
                        </a:spcAft>
                      </a:pPr>
                      <a:r>
                        <a:rPr lang="en-US" sz="1700" dirty="0">
                          <a:effectLst/>
                          <a:latin typeface="+mn-lt"/>
                        </a:rPr>
                        <a:t>Characteristic</a:t>
                      </a:r>
                      <a:endParaRPr lang="en-US" sz="17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1700" b="1" dirty="0">
                          <a:solidFill>
                            <a:schemeClr val="bg1"/>
                          </a:solidFill>
                          <a:effectLst/>
                          <a:latin typeface="+mn-lt"/>
                          <a:ea typeface="Calibri" panose="020F0502020204030204" pitchFamily="34" charset="0"/>
                          <a:cs typeface="Times New Roman" panose="02020603050405020304" pitchFamily="18" charset="0"/>
                        </a:rPr>
                        <a:t>Axi-Cel </a:t>
                      </a:r>
                    </a:p>
                    <a:p>
                      <a:pPr marL="0" marR="0" algn="ctr">
                        <a:lnSpc>
                          <a:spcPct val="100000"/>
                        </a:lnSpc>
                        <a:spcBef>
                          <a:spcPts val="0"/>
                        </a:spcBef>
                        <a:spcAft>
                          <a:spcPts val="0"/>
                        </a:spcAft>
                      </a:pPr>
                      <a:r>
                        <a:rPr lang="en-US" sz="1700" b="1" dirty="0">
                          <a:solidFill>
                            <a:schemeClr val="bg1"/>
                          </a:solidFill>
                          <a:effectLst/>
                          <a:latin typeface="+mn-lt"/>
                          <a:ea typeface="Calibri" panose="020F0502020204030204" pitchFamily="34" charset="0"/>
                          <a:cs typeface="Times New Roman" panose="02020603050405020304" pitchFamily="18" charset="0"/>
                        </a:rPr>
                        <a:t>n=180</a:t>
                      </a:r>
                      <a:endParaRPr lang="en-US" sz="17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700" b="1" dirty="0">
                          <a:effectLst/>
                          <a:latin typeface="+mn-lt"/>
                          <a:ea typeface="Calibri" panose="020F0502020204030204" pitchFamily="34" charset="0"/>
                          <a:cs typeface="Times New Roman" panose="02020603050405020304" pitchFamily="18" charset="0"/>
                        </a:rPr>
                        <a:t>SOC</a:t>
                      </a:r>
                    </a:p>
                    <a:p>
                      <a:pPr marL="0" marR="0" algn="ctr">
                        <a:lnSpc>
                          <a:spcPct val="100000"/>
                        </a:lnSpc>
                        <a:spcBef>
                          <a:spcPts val="0"/>
                        </a:spcBef>
                        <a:spcAft>
                          <a:spcPts val="0"/>
                        </a:spcAft>
                      </a:pPr>
                      <a:r>
                        <a:rPr lang="en-US" sz="1700" b="1" dirty="0">
                          <a:effectLst/>
                          <a:latin typeface="+mn-lt"/>
                          <a:ea typeface="Calibri" panose="020F0502020204030204" pitchFamily="34" charset="0"/>
                          <a:cs typeface="Times New Roman" panose="02020603050405020304" pitchFamily="18" charset="0"/>
                        </a:rPr>
                        <a:t>n=179</a:t>
                      </a:r>
                      <a:endParaRPr lang="en-US" sz="17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700" b="1" dirty="0">
                          <a:effectLst/>
                          <a:latin typeface="+mn-lt"/>
                          <a:ea typeface="Calibri" panose="020F0502020204030204" pitchFamily="34" charset="0"/>
                          <a:cs typeface="Times New Roman" panose="02020603050405020304" pitchFamily="18" charset="0"/>
                        </a:rPr>
                        <a:t>Overall</a:t>
                      </a:r>
                    </a:p>
                    <a:p>
                      <a:pPr marL="0" marR="0" algn="ctr">
                        <a:lnSpc>
                          <a:spcPct val="100000"/>
                        </a:lnSpc>
                        <a:spcBef>
                          <a:spcPts val="0"/>
                        </a:spcBef>
                        <a:spcAft>
                          <a:spcPts val="0"/>
                        </a:spcAft>
                      </a:pPr>
                      <a:r>
                        <a:rPr lang="en-US" sz="1700" b="1" dirty="0">
                          <a:effectLst/>
                          <a:latin typeface="+mn-lt"/>
                          <a:ea typeface="Calibri" panose="020F0502020204030204" pitchFamily="34" charset="0"/>
                          <a:cs typeface="Times New Roman" panose="02020603050405020304" pitchFamily="18" charset="0"/>
                        </a:rPr>
                        <a:t>N=359</a:t>
                      </a:r>
                      <a:endParaRPr lang="en-US" sz="17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2775402"/>
                  </a:ext>
                </a:extLst>
              </a:tr>
              <a:tr h="255046">
                <a:tc>
                  <a:txBody>
                    <a:bodyPr/>
                    <a:lstStyle/>
                    <a:p>
                      <a:pPr marL="0" marR="0" lvl="0" indent="0" algn="l" defTabSz="685750" rtl="0" eaLnBrk="1" fontAlgn="auto" latinLnBrk="0" hangingPunct="1">
                        <a:lnSpc>
                          <a:spcPct val="100000"/>
                        </a:lnSpc>
                        <a:spcBef>
                          <a:spcPts val="0"/>
                        </a:spcBef>
                        <a:spcAft>
                          <a:spcPts val="0"/>
                        </a:spcAft>
                        <a:buClrTx/>
                        <a:buSzTx/>
                        <a:buFontTx/>
                        <a:buNone/>
                        <a:tabLst/>
                        <a:defRPr/>
                      </a:pPr>
                      <a:r>
                        <a:rPr lang="en-US" sz="1500" b="1" dirty="0">
                          <a:effectLst/>
                          <a:latin typeface="+mn-lt"/>
                        </a:rPr>
                        <a:t>Median age </a:t>
                      </a:r>
                      <a:r>
                        <a:rPr lang="en-US" sz="1500" b="1" kern="1200" dirty="0">
                          <a:effectLst/>
                          <a:latin typeface="+mn-lt"/>
                        </a:rPr>
                        <a:t>(range)</a:t>
                      </a:r>
                      <a:r>
                        <a:rPr lang="en-US" sz="1500" b="1" dirty="0">
                          <a:effectLst/>
                          <a:latin typeface="+mn-lt"/>
                        </a:rPr>
                        <a:t>, years</a:t>
                      </a:r>
                    </a:p>
                  </a:txBody>
                  <a:tcPr marL="68580" marR="68580" marT="0" marB="0" anchor="ctr">
                    <a:lnB w="6350" cap="flat" cmpd="sng" algn="ctr">
                      <a:solidFill>
                        <a:srgbClr val="B1C3E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500" b="0" dirty="0">
                          <a:solidFill>
                            <a:schemeClr val="tx1"/>
                          </a:solidFill>
                          <a:effectLst/>
                          <a:latin typeface="Calibri" panose="020F0502020204030204" pitchFamily="34" charset="0"/>
                          <a:cs typeface="Calibri" panose="020F0502020204030204" pitchFamily="34" charset="0"/>
                        </a:rPr>
                        <a:t>58 (21-80)</a:t>
                      </a:r>
                      <a:endParaRPr lang="en-US" sz="15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3152" marR="68580" marT="0" marB="0" anchor="ctr">
                    <a:lnB w="6350" cap="flat" cmpd="sng" algn="ctr">
                      <a:solidFill>
                        <a:srgbClr val="B1C3E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500" b="0">
                          <a:solidFill>
                            <a:schemeClr val="tx1"/>
                          </a:solidFill>
                          <a:effectLst/>
                          <a:latin typeface="Calibri" panose="020F0502020204030204" pitchFamily="34" charset="0"/>
                          <a:cs typeface="Calibri" panose="020F0502020204030204" pitchFamily="34" charset="0"/>
                        </a:rPr>
                        <a:t>60 (26-81)</a:t>
                      </a:r>
                      <a:endParaRPr lang="en-US" sz="15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3152" marR="68580" marT="0" marB="0" anchor="ctr">
                    <a:lnB w="6350" cap="flat" cmpd="sng" algn="ctr">
                      <a:solidFill>
                        <a:srgbClr val="B1C3E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500" b="0">
                          <a:solidFill>
                            <a:schemeClr val="tx1"/>
                          </a:solidFill>
                          <a:effectLst/>
                          <a:latin typeface="Calibri" panose="020F0502020204030204" pitchFamily="34" charset="0"/>
                          <a:cs typeface="Calibri" panose="020F0502020204030204" pitchFamily="34" charset="0"/>
                        </a:rPr>
                        <a:t>59 (21-81)</a:t>
                      </a:r>
                      <a:endParaRPr lang="en-US" sz="15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3152" marR="68580" marT="0" marB="0" anchor="ctr">
                    <a:lnB w="6350" cap="flat" cmpd="sng" algn="ctr">
                      <a:solidFill>
                        <a:srgbClr val="B1C3E1"/>
                      </a:solidFill>
                      <a:prstDash val="solid"/>
                      <a:round/>
                      <a:headEnd type="none" w="med" len="med"/>
                      <a:tailEnd type="none" w="med" len="med"/>
                    </a:lnB>
                    <a:noFill/>
                  </a:tcPr>
                </a:tc>
                <a:extLst>
                  <a:ext uri="{0D108BD9-81ED-4DB2-BD59-A6C34878D82A}">
                    <a16:rowId xmlns:a16="http://schemas.microsoft.com/office/drawing/2014/main" val="2481430121"/>
                  </a:ext>
                </a:extLst>
              </a:tr>
              <a:tr h="255046">
                <a:tc>
                  <a:txBody>
                    <a:bodyPr/>
                    <a:lstStyle/>
                    <a:p>
                      <a:pPr marL="182880" marR="0" lvl="0" indent="0" algn="l" defTabSz="685750" rtl="0" eaLnBrk="1" fontAlgn="auto" latinLnBrk="0" hangingPunct="1">
                        <a:lnSpc>
                          <a:spcPct val="100000"/>
                        </a:lnSpc>
                        <a:spcBef>
                          <a:spcPts val="0"/>
                        </a:spcBef>
                        <a:spcAft>
                          <a:spcPts val="0"/>
                        </a:spcAft>
                        <a:buClrTx/>
                        <a:buSzTx/>
                        <a:buFontTx/>
                        <a:buNone/>
                        <a:tabLst/>
                        <a:defRPr/>
                      </a:pPr>
                      <a:r>
                        <a:rPr lang="en-US" sz="1500" dirty="0">
                          <a:effectLst/>
                          <a:latin typeface="+mn-lt"/>
                        </a:rPr>
                        <a:t>≥65 years, n (%)</a:t>
                      </a:r>
                      <a:endParaRPr lang="en-US" sz="1500" b="1" dirty="0">
                        <a:solidFill>
                          <a:schemeClr val="tx1"/>
                        </a:solidFill>
                        <a:effectLst/>
                        <a:latin typeface="+mn-lt"/>
                        <a:cs typeface="Arial" panose="020B0604020202020204" pitchFamily="34" charset="0"/>
                      </a:endParaRPr>
                    </a:p>
                  </a:txBody>
                  <a:tcPr marL="68580" marR="68580" marT="0" marB="0" anchor="ctr">
                    <a:lnT w="6350" cap="flat" cmpd="sng" algn="ctr">
                      <a:solidFill>
                        <a:srgbClr val="B1C3E1"/>
                      </a:solidFill>
                      <a:prstDash val="solid"/>
                      <a:round/>
                      <a:headEnd type="none" w="med" len="med"/>
                      <a:tailEnd type="none" w="med" len="med"/>
                    </a:lnT>
                    <a:noFill/>
                  </a:tcP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500" b="0">
                          <a:solidFill>
                            <a:schemeClr val="tx1"/>
                          </a:solidFill>
                          <a:effectLst/>
                          <a:latin typeface="Calibri" panose="020F0502020204030204" pitchFamily="34" charset="0"/>
                          <a:cs typeface="Calibri" panose="020F0502020204030204" pitchFamily="34" charset="0"/>
                        </a:rPr>
                        <a:t>51 (28)</a:t>
                      </a:r>
                      <a:endParaRPr lang="en-US" sz="15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3152" marR="68580" marT="0" marB="0" anchor="ctr">
                    <a:lnT w="6350" cap="flat" cmpd="sng" algn="ctr">
                      <a:solidFill>
                        <a:srgbClr val="B1C3E1"/>
                      </a:solidFill>
                      <a:prstDash val="solid"/>
                      <a:round/>
                      <a:headEnd type="none" w="med" len="med"/>
                      <a:tailEnd type="none" w="med" len="med"/>
                    </a:lnT>
                    <a:noFill/>
                  </a:tcP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500" b="0">
                          <a:solidFill>
                            <a:schemeClr val="tx1"/>
                          </a:solidFill>
                          <a:effectLst/>
                          <a:latin typeface="Calibri" panose="020F0502020204030204" pitchFamily="34" charset="0"/>
                          <a:cs typeface="Calibri" panose="020F0502020204030204" pitchFamily="34" charset="0"/>
                        </a:rPr>
                        <a:t>58 (32)</a:t>
                      </a:r>
                      <a:endParaRPr lang="en-US" sz="15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3152" marR="68580" marT="0" marB="0" anchor="ctr">
                    <a:lnT w="6350" cap="flat" cmpd="sng" algn="ctr">
                      <a:solidFill>
                        <a:srgbClr val="B1C3E1"/>
                      </a:solidFill>
                      <a:prstDash val="solid"/>
                      <a:round/>
                      <a:headEnd type="none" w="med" len="med"/>
                      <a:tailEnd type="none" w="med" len="med"/>
                    </a:lnT>
                    <a:noFill/>
                  </a:tcP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500" b="0">
                          <a:solidFill>
                            <a:schemeClr val="tx1"/>
                          </a:solidFill>
                          <a:effectLst/>
                          <a:latin typeface="Calibri" panose="020F0502020204030204" pitchFamily="34" charset="0"/>
                          <a:cs typeface="Calibri" panose="020F0502020204030204" pitchFamily="34" charset="0"/>
                        </a:rPr>
                        <a:t>109 (30)</a:t>
                      </a:r>
                      <a:endParaRPr lang="en-US" sz="15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3152" marR="68580" marT="0" marB="0" anchor="ctr">
                    <a:lnT w="6350" cap="flat" cmpd="sng" algn="ctr">
                      <a:solidFill>
                        <a:srgbClr val="B1C3E1"/>
                      </a:solidFill>
                      <a:prstDash val="solid"/>
                      <a:round/>
                      <a:headEnd type="none" w="med" len="med"/>
                      <a:tailEnd type="none" w="med" len="med"/>
                    </a:lnT>
                    <a:noFill/>
                  </a:tcPr>
                </a:tc>
                <a:extLst>
                  <a:ext uri="{0D108BD9-81ED-4DB2-BD59-A6C34878D82A}">
                    <a16:rowId xmlns:a16="http://schemas.microsoft.com/office/drawing/2014/main" val="3193303493"/>
                  </a:ext>
                </a:extLst>
              </a:tr>
              <a:tr h="255046">
                <a:tc>
                  <a:txBody>
                    <a:bodyPr/>
                    <a:lstStyle/>
                    <a:p>
                      <a:pPr marL="0" marR="0">
                        <a:lnSpc>
                          <a:spcPct val="100000"/>
                        </a:lnSpc>
                        <a:spcBef>
                          <a:spcPts val="0"/>
                        </a:spcBef>
                        <a:spcAft>
                          <a:spcPts val="0"/>
                        </a:spcAft>
                      </a:pPr>
                      <a:r>
                        <a:rPr lang="en-US" sz="1500" b="1" dirty="0">
                          <a:solidFill>
                            <a:schemeClr val="tx1"/>
                          </a:solidFill>
                          <a:effectLst/>
                          <a:latin typeface="+mn-lt"/>
                          <a:ea typeface="Calibri" panose="020F0502020204030204" pitchFamily="34" charset="0"/>
                          <a:cs typeface="Arial" panose="020B0604020202020204" pitchFamily="34" charset="0"/>
                        </a:rPr>
                        <a:t>Disease stage III-IV, n (%)</a:t>
                      </a:r>
                    </a:p>
                  </a:txBody>
                  <a:tcPr marL="68580" marR="68580" marT="0" marB="0" anchor="ctr">
                    <a:lnB w="12700" cap="flat" cmpd="sng" algn="ctr">
                      <a:solidFill>
                        <a:schemeClr val="tx2"/>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500" b="0" dirty="0">
                          <a:solidFill>
                            <a:schemeClr val="tx1"/>
                          </a:solidFill>
                          <a:effectLst/>
                          <a:latin typeface="Calibri" panose="020F0502020204030204" pitchFamily="34" charset="0"/>
                          <a:cs typeface="Calibri" panose="020F0502020204030204" pitchFamily="34" charset="0"/>
                        </a:rPr>
                        <a:t>139 (77)</a:t>
                      </a:r>
                      <a:endParaRPr lang="en-US" sz="15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lnB w="12700" cap="flat" cmpd="sng" algn="ctr">
                      <a:solidFill>
                        <a:schemeClr val="tx2"/>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500" b="0" dirty="0">
                          <a:solidFill>
                            <a:schemeClr val="tx1"/>
                          </a:solidFill>
                          <a:effectLst/>
                          <a:latin typeface="Calibri" panose="020F0502020204030204" pitchFamily="34" charset="0"/>
                          <a:cs typeface="Calibri" panose="020F0502020204030204" pitchFamily="34" charset="0"/>
                        </a:rPr>
                        <a:t>146 (82)</a:t>
                      </a:r>
                      <a:endParaRPr lang="en-US" sz="15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lnB w="12700" cap="flat" cmpd="sng" algn="ctr">
                      <a:solidFill>
                        <a:schemeClr val="tx2"/>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500" b="0" dirty="0">
                          <a:solidFill>
                            <a:schemeClr val="tx1"/>
                          </a:solidFill>
                          <a:effectLst/>
                          <a:latin typeface="Calibri" panose="020F0502020204030204" pitchFamily="34" charset="0"/>
                          <a:cs typeface="Calibri" panose="020F0502020204030204" pitchFamily="34" charset="0"/>
                        </a:rPr>
                        <a:t>285 (79)</a:t>
                      </a:r>
                      <a:endParaRPr lang="en-US" sz="15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87780176"/>
                  </a:ext>
                </a:extLst>
              </a:tr>
              <a:tr h="255046">
                <a:tc>
                  <a:txBody>
                    <a:bodyPr/>
                    <a:lstStyle/>
                    <a:p>
                      <a:pPr marL="0" marR="0">
                        <a:lnSpc>
                          <a:spcPct val="100000"/>
                        </a:lnSpc>
                        <a:spcBef>
                          <a:spcPts val="0"/>
                        </a:spcBef>
                        <a:spcAft>
                          <a:spcPts val="0"/>
                        </a:spcAft>
                      </a:pPr>
                      <a:r>
                        <a:rPr lang="en-US" sz="1500" b="1" dirty="0">
                          <a:solidFill>
                            <a:schemeClr val="tx1"/>
                          </a:solidFill>
                          <a:effectLst/>
                          <a:latin typeface="+mn-lt"/>
                          <a:ea typeface="Calibri" panose="020F0502020204030204" pitchFamily="34" charset="0"/>
                          <a:cs typeface="Arial" panose="020B0604020202020204" pitchFamily="34" charset="0"/>
                        </a:rPr>
                        <a:t>sAAIPI of 2-</a:t>
                      </a:r>
                      <a:r>
                        <a:rPr lang="en-US" sz="1500" b="1" dirty="0" err="1">
                          <a:solidFill>
                            <a:schemeClr val="tx1"/>
                          </a:solidFill>
                          <a:effectLst/>
                          <a:latin typeface="+mn-lt"/>
                          <a:ea typeface="Calibri" panose="020F0502020204030204" pitchFamily="34" charset="0"/>
                          <a:cs typeface="Arial" panose="020B0604020202020204" pitchFamily="34" charset="0"/>
                        </a:rPr>
                        <a:t>3</a:t>
                      </a:r>
                      <a:r>
                        <a:rPr lang="en-US" sz="1500" b="1" baseline="30000" dirty="0" err="1">
                          <a:solidFill>
                            <a:schemeClr val="tx1"/>
                          </a:solidFill>
                          <a:effectLst/>
                          <a:latin typeface="+mn-lt"/>
                          <a:ea typeface="Calibri" panose="020F0502020204030204" pitchFamily="34" charset="0"/>
                          <a:cs typeface="Arial" panose="020B0604020202020204" pitchFamily="34" charset="0"/>
                        </a:rPr>
                        <a:t>a</a:t>
                      </a:r>
                      <a:r>
                        <a:rPr lang="en-US" sz="1500" b="1" dirty="0">
                          <a:solidFill>
                            <a:schemeClr val="tx1"/>
                          </a:solidFill>
                          <a:effectLst/>
                          <a:latin typeface="+mn-lt"/>
                          <a:ea typeface="Calibri" panose="020F0502020204030204" pitchFamily="34" charset="0"/>
                          <a:cs typeface="Arial" panose="020B0604020202020204" pitchFamily="34" charset="0"/>
                        </a:rPr>
                        <a:t>, n (%)</a:t>
                      </a:r>
                    </a:p>
                  </a:txBody>
                  <a:tcPr marL="68580" marR="68580" marT="0" marB="0" anchor="ctr">
                    <a:lnT w="12700" cap="flat" cmpd="sng" algn="ctr">
                      <a:solidFill>
                        <a:schemeClr val="tx2"/>
                      </a:solidFill>
                      <a:prstDash val="solid"/>
                      <a:round/>
                      <a:headEnd type="none" w="med" len="med"/>
                      <a:tailEnd type="none" w="med" len="med"/>
                    </a:lnT>
                    <a:noFill/>
                  </a:tcPr>
                </a:tc>
                <a:tc>
                  <a:txBody>
                    <a:bodyPr/>
                    <a:lstStyle/>
                    <a:p>
                      <a:pPr marL="0" marR="0" algn="ctr">
                        <a:lnSpc>
                          <a:spcPct val="100000"/>
                        </a:lnSpc>
                        <a:spcBef>
                          <a:spcPts val="0"/>
                        </a:spcBef>
                        <a:spcAft>
                          <a:spcPts val="0"/>
                        </a:spcAft>
                      </a:pPr>
                      <a:r>
                        <a:rPr lang="en-US" sz="1500" b="0" dirty="0">
                          <a:solidFill>
                            <a:schemeClr val="tx1"/>
                          </a:solidFill>
                          <a:effectLst/>
                          <a:latin typeface="Calibri" panose="020F0502020204030204" pitchFamily="34" charset="0"/>
                          <a:cs typeface="Calibri" panose="020F0502020204030204" pitchFamily="34" charset="0"/>
                        </a:rPr>
                        <a:t>82 (46)</a:t>
                      </a:r>
                      <a:endParaRPr lang="en-US" sz="15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lnT w="12700" cap="flat" cmpd="sng" algn="ctr">
                      <a:solidFill>
                        <a:schemeClr val="tx2"/>
                      </a:solidFill>
                      <a:prstDash val="solid"/>
                      <a:round/>
                      <a:headEnd type="none" w="med" len="med"/>
                      <a:tailEnd type="none" w="med" len="med"/>
                    </a:lnT>
                    <a:noFill/>
                  </a:tcPr>
                </a:tc>
                <a:tc>
                  <a:txBody>
                    <a:bodyPr/>
                    <a:lstStyle/>
                    <a:p>
                      <a:pPr marL="0" marR="0" algn="ctr">
                        <a:lnSpc>
                          <a:spcPct val="100000"/>
                        </a:lnSpc>
                        <a:spcBef>
                          <a:spcPts val="0"/>
                        </a:spcBef>
                        <a:spcAft>
                          <a:spcPts val="0"/>
                        </a:spcAft>
                      </a:pPr>
                      <a:r>
                        <a:rPr lang="en-US" sz="1500" b="0">
                          <a:solidFill>
                            <a:schemeClr val="tx1"/>
                          </a:solidFill>
                          <a:effectLst/>
                          <a:latin typeface="Calibri" panose="020F0502020204030204" pitchFamily="34" charset="0"/>
                          <a:cs typeface="Calibri" panose="020F0502020204030204" pitchFamily="34" charset="0"/>
                        </a:rPr>
                        <a:t>79 (44)</a:t>
                      </a:r>
                      <a:endParaRPr lang="en-US" sz="1500" b="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lnT w="12700" cap="flat" cmpd="sng" algn="ctr">
                      <a:solidFill>
                        <a:schemeClr val="tx2"/>
                      </a:solidFill>
                      <a:prstDash val="solid"/>
                      <a:round/>
                      <a:headEnd type="none" w="med" len="med"/>
                      <a:tailEnd type="none" w="med" len="med"/>
                    </a:lnT>
                    <a:noFill/>
                  </a:tcPr>
                </a:tc>
                <a:tc>
                  <a:txBody>
                    <a:bodyPr/>
                    <a:lstStyle/>
                    <a:p>
                      <a:pPr marL="0" marR="0" algn="ctr">
                        <a:lnSpc>
                          <a:spcPct val="100000"/>
                        </a:lnSpc>
                        <a:spcBef>
                          <a:spcPts val="0"/>
                        </a:spcBef>
                        <a:spcAft>
                          <a:spcPts val="0"/>
                        </a:spcAft>
                      </a:pPr>
                      <a:r>
                        <a:rPr lang="en-US" sz="1500" b="0">
                          <a:solidFill>
                            <a:schemeClr val="tx1"/>
                          </a:solidFill>
                          <a:effectLst/>
                          <a:latin typeface="Calibri" panose="020F0502020204030204" pitchFamily="34" charset="0"/>
                          <a:cs typeface="Calibri" panose="020F0502020204030204" pitchFamily="34" charset="0"/>
                        </a:rPr>
                        <a:t>161 (45)</a:t>
                      </a:r>
                      <a:endParaRPr lang="en-US" sz="1500" b="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lnT w="12700" cap="flat" cmpd="sng" algn="ctr">
                      <a:solidFill>
                        <a:schemeClr val="tx2"/>
                      </a:solidFill>
                      <a:prstDash val="solid"/>
                      <a:round/>
                      <a:headEnd type="none" w="med" len="med"/>
                      <a:tailEnd type="none" w="med" len="med"/>
                    </a:lnT>
                    <a:noFill/>
                  </a:tcPr>
                </a:tc>
                <a:extLst>
                  <a:ext uri="{0D108BD9-81ED-4DB2-BD59-A6C34878D82A}">
                    <a16:rowId xmlns:a16="http://schemas.microsoft.com/office/drawing/2014/main" val="2858146381"/>
                  </a:ext>
                </a:extLst>
              </a:tr>
              <a:tr h="255046">
                <a:tc>
                  <a:txBody>
                    <a:bodyPr/>
                    <a:lstStyle/>
                    <a:p>
                      <a:r>
                        <a:rPr lang="en-US" sz="1500" b="1" dirty="0">
                          <a:solidFill>
                            <a:schemeClr val="tx1"/>
                          </a:solidFill>
                          <a:latin typeface="+mn-lt"/>
                        </a:rPr>
                        <a:t>Response to 1L </a:t>
                      </a:r>
                      <a:r>
                        <a:rPr lang="en-US" sz="1500" b="1" dirty="0" err="1">
                          <a:solidFill>
                            <a:schemeClr val="tx1"/>
                          </a:solidFill>
                          <a:latin typeface="+mn-lt"/>
                        </a:rPr>
                        <a:t>therapy</a:t>
                      </a:r>
                      <a:r>
                        <a:rPr lang="en-US" sz="1500" b="1" baseline="30000" dirty="0" err="1">
                          <a:solidFill>
                            <a:schemeClr val="tx1"/>
                          </a:solidFill>
                          <a:effectLst/>
                          <a:latin typeface="+mn-lt"/>
                          <a:ea typeface="Calibri" panose="020F0502020204030204" pitchFamily="34" charset="0"/>
                          <a:cs typeface="Arial" panose="020B0604020202020204" pitchFamily="34" charset="0"/>
                        </a:rPr>
                        <a:t>a</a:t>
                      </a:r>
                      <a:r>
                        <a:rPr lang="en-US" sz="1500" b="1" dirty="0">
                          <a:solidFill>
                            <a:schemeClr val="tx1"/>
                          </a:solidFill>
                          <a:latin typeface="+mn-lt"/>
                        </a:rPr>
                        <a:t>, n (%)</a:t>
                      </a:r>
                    </a:p>
                  </a:txBody>
                  <a:tcPr marL="68580" marR="68580" marT="0" marB="0" anchor="ctr">
                    <a:lnB w="3175" cap="flat" cmpd="sng" algn="ctr">
                      <a:solidFill>
                        <a:schemeClr val="tx2"/>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500" b="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lnB w="3175" cap="flat" cmpd="sng" algn="ctr">
                      <a:solidFill>
                        <a:schemeClr val="tx2"/>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5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lnB w="3175" cap="flat" cmpd="sng" algn="ctr">
                      <a:solidFill>
                        <a:schemeClr val="tx2"/>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500" b="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79924067"/>
                  </a:ext>
                </a:extLst>
              </a:tr>
              <a:tr h="255046">
                <a:tc>
                  <a:txBody>
                    <a:bodyPr/>
                    <a:lstStyle/>
                    <a:p>
                      <a:pPr marL="182880"/>
                      <a:r>
                        <a:rPr lang="en-US" sz="1500" dirty="0">
                          <a:solidFill>
                            <a:schemeClr val="tx1"/>
                          </a:solidFill>
                          <a:latin typeface="+mn-lt"/>
                        </a:rPr>
                        <a:t>Primary refractory</a:t>
                      </a:r>
                    </a:p>
                  </a:txBody>
                  <a:tcPr marL="68580" marR="68580" marT="0" marB="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500" b="0">
                          <a:solidFill>
                            <a:schemeClr val="tx1"/>
                          </a:solidFill>
                          <a:effectLst/>
                          <a:latin typeface="Calibri" panose="020F0502020204030204" pitchFamily="34" charset="0"/>
                          <a:cs typeface="Calibri" panose="020F0502020204030204" pitchFamily="34" charset="0"/>
                        </a:rPr>
                        <a:t>133 (74)</a:t>
                      </a:r>
                      <a:endParaRPr lang="en-US" sz="1500" b="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500" b="0" dirty="0">
                          <a:solidFill>
                            <a:schemeClr val="tx1"/>
                          </a:solidFill>
                          <a:effectLst/>
                          <a:latin typeface="Calibri" panose="020F0502020204030204" pitchFamily="34" charset="0"/>
                          <a:cs typeface="Calibri" panose="020F0502020204030204" pitchFamily="34" charset="0"/>
                        </a:rPr>
                        <a:t>131 (73)</a:t>
                      </a:r>
                      <a:endParaRPr lang="en-US" sz="15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500" b="0">
                          <a:solidFill>
                            <a:schemeClr val="tx1"/>
                          </a:solidFill>
                          <a:effectLst/>
                          <a:latin typeface="Calibri" panose="020F0502020204030204" pitchFamily="34" charset="0"/>
                          <a:cs typeface="Calibri" panose="020F0502020204030204" pitchFamily="34" charset="0"/>
                        </a:rPr>
                        <a:t>264 (74)</a:t>
                      </a:r>
                      <a:endParaRPr lang="en-US" sz="1500" b="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111723409"/>
                  </a:ext>
                </a:extLst>
              </a:tr>
              <a:tr h="255046">
                <a:tc>
                  <a:txBody>
                    <a:bodyPr/>
                    <a:lstStyle/>
                    <a:p>
                      <a:pPr marL="182880"/>
                      <a:r>
                        <a:rPr lang="en-US" sz="1500" dirty="0">
                          <a:solidFill>
                            <a:schemeClr val="tx1"/>
                          </a:solidFill>
                          <a:latin typeface="+mn-lt"/>
                        </a:rPr>
                        <a:t>Relapse ≤12 </a:t>
                      </a:r>
                      <a:r>
                        <a:rPr lang="en-US" sz="1500" dirty="0" err="1">
                          <a:solidFill>
                            <a:schemeClr val="tx1"/>
                          </a:solidFill>
                          <a:latin typeface="+mn-lt"/>
                        </a:rPr>
                        <a:t>mo</a:t>
                      </a:r>
                      <a:r>
                        <a:rPr lang="en-US" sz="1500" dirty="0">
                          <a:solidFill>
                            <a:schemeClr val="tx1"/>
                          </a:solidFill>
                          <a:latin typeface="+mn-lt"/>
                        </a:rPr>
                        <a:t> of 1L therapy</a:t>
                      </a:r>
                    </a:p>
                  </a:txBody>
                  <a:tcPr marL="68580" marR="68580" marT="0" marB="0" anchor="ctr">
                    <a:lnT w="3175" cap="flat" cmpd="sng" algn="ctr">
                      <a:solidFill>
                        <a:schemeClr val="tx2"/>
                      </a:solidFill>
                      <a:prstDash val="solid"/>
                      <a:round/>
                      <a:headEnd type="none" w="med" len="med"/>
                      <a:tailEnd type="none" w="med" len="med"/>
                    </a:lnT>
                    <a:noFill/>
                  </a:tcPr>
                </a:tc>
                <a:tc>
                  <a:txBody>
                    <a:bodyPr/>
                    <a:lstStyle/>
                    <a:p>
                      <a:pPr marL="0" marR="0" algn="ctr">
                        <a:lnSpc>
                          <a:spcPct val="100000"/>
                        </a:lnSpc>
                        <a:spcBef>
                          <a:spcPts val="0"/>
                        </a:spcBef>
                        <a:spcAft>
                          <a:spcPts val="0"/>
                        </a:spcAft>
                      </a:pPr>
                      <a:r>
                        <a:rPr lang="en-US" sz="1500" b="0">
                          <a:solidFill>
                            <a:schemeClr val="tx1"/>
                          </a:solidFill>
                          <a:effectLst/>
                          <a:latin typeface="Calibri" panose="020F0502020204030204" pitchFamily="34" charset="0"/>
                          <a:cs typeface="Calibri" panose="020F0502020204030204" pitchFamily="34" charset="0"/>
                        </a:rPr>
                        <a:t>47 (26)</a:t>
                      </a:r>
                      <a:endParaRPr lang="en-US" sz="1500" b="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lnT w="3175" cap="flat" cmpd="sng" algn="ctr">
                      <a:solidFill>
                        <a:schemeClr val="tx2"/>
                      </a:solidFill>
                      <a:prstDash val="solid"/>
                      <a:round/>
                      <a:headEnd type="none" w="med" len="med"/>
                      <a:tailEnd type="none" w="med" len="med"/>
                    </a:lnT>
                    <a:noFill/>
                  </a:tcPr>
                </a:tc>
                <a:tc>
                  <a:txBody>
                    <a:bodyPr/>
                    <a:lstStyle/>
                    <a:p>
                      <a:pPr marL="0" marR="0" algn="ctr">
                        <a:lnSpc>
                          <a:spcPct val="100000"/>
                        </a:lnSpc>
                        <a:spcBef>
                          <a:spcPts val="0"/>
                        </a:spcBef>
                        <a:spcAft>
                          <a:spcPts val="0"/>
                        </a:spcAft>
                      </a:pPr>
                      <a:r>
                        <a:rPr lang="en-US" sz="1500" b="0" dirty="0">
                          <a:solidFill>
                            <a:schemeClr val="tx1"/>
                          </a:solidFill>
                          <a:effectLst/>
                          <a:latin typeface="Calibri" panose="020F0502020204030204" pitchFamily="34" charset="0"/>
                          <a:cs typeface="Calibri" panose="020F0502020204030204" pitchFamily="34" charset="0"/>
                        </a:rPr>
                        <a:t>48 (27)</a:t>
                      </a:r>
                      <a:endParaRPr lang="en-US" sz="15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lnT w="3175" cap="flat" cmpd="sng" algn="ctr">
                      <a:solidFill>
                        <a:schemeClr val="tx2"/>
                      </a:solidFill>
                      <a:prstDash val="solid"/>
                      <a:round/>
                      <a:headEnd type="none" w="med" len="med"/>
                      <a:tailEnd type="none" w="med" len="med"/>
                    </a:lnT>
                    <a:noFill/>
                  </a:tcPr>
                </a:tc>
                <a:tc>
                  <a:txBody>
                    <a:bodyPr/>
                    <a:lstStyle/>
                    <a:p>
                      <a:pPr marL="0" marR="0" algn="ctr">
                        <a:lnSpc>
                          <a:spcPct val="100000"/>
                        </a:lnSpc>
                        <a:spcBef>
                          <a:spcPts val="0"/>
                        </a:spcBef>
                        <a:spcAft>
                          <a:spcPts val="0"/>
                        </a:spcAft>
                      </a:pPr>
                      <a:r>
                        <a:rPr lang="en-US" sz="1500" b="0">
                          <a:solidFill>
                            <a:schemeClr val="tx1"/>
                          </a:solidFill>
                          <a:effectLst/>
                          <a:latin typeface="Calibri" panose="020F0502020204030204" pitchFamily="34" charset="0"/>
                          <a:cs typeface="Calibri" panose="020F0502020204030204" pitchFamily="34" charset="0"/>
                        </a:rPr>
                        <a:t>95 (26)</a:t>
                      </a:r>
                      <a:endParaRPr lang="en-US" sz="1500" b="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lnT w="3175" cap="flat" cmpd="sng" algn="ctr">
                      <a:solidFill>
                        <a:schemeClr val="tx2"/>
                      </a:solidFill>
                      <a:prstDash val="solid"/>
                      <a:round/>
                      <a:headEnd type="none" w="med" len="med"/>
                      <a:tailEnd type="none" w="med" len="med"/>
                    </a:lnT>
                    <a:noFill/>
                  </a:tcPr>
                </a:tc>
                <a:extLst>
                  <a:ext uri="{0D108BD9-81ED-4DB2-BD59-A6C34878D82A}">
                    <a16:rowId xmlns:a16="http://schemas.microsoft.com/office/drawing/2014/main" val="1147915691"/>
                  </a:ext>
                </a:extLst>
              </a:tr>
              <a:tr h="255046">
                <a:tc>
                  <a:txBody>
                    <a:bodyPr/>
                    <a:lstStyle/>
                    <a:p>
                      <a:pPr marL="0" marR="0">
                        <a:lnSpc>
                          <a:spcPct val="100000"/>
                        </a:lnSpc>
                        <a:spcBef>
                          <a:spcPts val="0"/>
                        </a:spcBef>
                        <a:spcAft>
                          <a:spcPts val="0"/>
                        </a:spcAft>
                      </a:pPr>
                      <a:r>
                        <a:rPr lang="en-US" sz="1500" b="1" dirty="0">
                          <a:solidFill>
                            <a:schemeClr val="tx1"/>
                          </a:solidFill>
                          <a:effectLst/>
                          <a:latin typeface="+mn-lt"/>
                          <a:ea typeface="Calibri" panose="020F0502020204030204" pitchFamily="34" charset="0"/>
                          <a:cs typeface="Arial" panose="020B0604020202020204" pitchFamily="34" charset="0"/>
                        </a:rPr>
                        <a:t>Prognostic marker per central laboratory, n (%)</a:t>
                      </a:r>
                    </a:p>
                  </a:txBody>
                  <a:tcPr marL="68580" marR="68580" marT="0" marB="0" anchor="ctr">
                    <a:lnB w="3175" cap="flat" cmpd="sng" algn="ctr">
                      <a:solidFill>
                        <a:schemeClr val="tx2"/>
                      </a:solidFill>
                      <a:prstDash val="solid"/>
                      <a:round/>
                      <a:headEnd type="none" w="med" len="med"/>
                      <a:tailEnd type="none" w="med" len="med"/>
                    </a:lnB>
                    <a:noFill/>
                  </a:tcP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endParaRPr lang="en-US" sz="15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B w="3175" cap="flat" cmpd="sng" algn="ctr">
                      <a:solidFill>
                        <a:schemeClr val="tx2"/>
                      </a:solidFill>
                      <a:prstDash val="solid"/>
                      <a:round/>
                      <a:headEnd type="none" w="med" len="med"/>
                      <a:tailEnd type="none" w="med" len="med"/>
                    </a:lnB>
                    <a:noFill/>
                  </a:tcP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endParaRPr lang="en-US" sz="15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B w="3175" cap="flat" cmpd="sng" algn="ctr">
                      <a:solidFill>
                        <a:schemeClr val="tx2"/>
                      </a:solidFill>
                      <a:prstDash val="solid"/>
                      <a:round/>
                      <a:headEnd type="none" w="med" len="med"/>
                      <a:tailEnd type="none" w="med" len="med"/>
                    </a:lnB>
                    <a:noFill/>
                  </a:tcP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endParaRPr lang="en-US" sz="15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464895454"/>
                  </a:ext>
                </a:extLst>
              </a:tr>
              <a:tr h="255046">
                <a:tc>
                  <a:txBody>
                    <a:bodyPr/>
                    <a:lstStyle/>
                    <a:p>
                      <a:pPr marL="18288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Arial" panose="020B0604020202020204" pitchFamily="34" charset="0"/>
                        </a:rPr>
                        <a:t>HGBL (including double-hit lymphomas)</a:t>
                      </a:r>
                    </a:p>
                  </a:txBody>
                  <a:tcPr marL="68580" marR="68580" marT="0" marB="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500" b="0">
                          <a:solidFill>
                            <a:schemeClr val="tx1"/>
                          </a:solidFill>
                          <a:effectLst/>
                          <a:latin typeface="Calibri" panose="020F0502020204030204" pitchFamily="34" charset="0"/>
                          <a:cs typeface="Calibri" panose="020F0502020204030204" pitchFamily="34" charset="0"/>
                        </a:rPr>
                        <a:t> 32 (18)</a:t>
                      </a:r>
                      <a:r>
                        <a:rPr lang="en-US" sz="1500" b="0" baseline="30000">
                          <a:solidFill>
                            <a:schemeClr val="tx1"/>
                          </a:solidFill>
                          <a:effectLst/>
                          <a:latin typeface="Calibri" panose="020F0502020204030204" pitchFamily="34" charset="0"/>
                          <a:cs typeface="Calibri" panose="020F0502020204030204" pitchFamily="34" charset="0"/>
                        </a:rPr>
                        <a:t>b</a:t>
                      </a:r>
                      <a:endParaRPr lang="en-US" sz="15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3152" marR="68580" marT="0" marB="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500" b="0" dirty="0">
                          <a:solidFill>
                            <a:schemeClr val="tx1"/>
                          </a:solidFill>
                          <a:effectLst/>
                          <a:latin typeface="Calibri" panose="020F0502020204030204" pitchFamily="34" charset="0"/>
                          <a:cs typeface="Calibri" panose="020F0502020204030204" pitchFamily="34" charset="0"/>
                        </a:rPr>
                        <a:t> 25 (14)</a:t>
                      </a:r>
                      <a:endParaRPr lang="en-US" sz="15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3152" marR="68580" marT="0" marB="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500" b="0">
                          <a:solidFill>
                            <a:schemeClr val="tx1"/>
                          </a:solidFill>
                          <a:effectLst/>
                          <a:latin typeface="Calibri" panose="020F0502020204030204" pitchFamily="34" charset="0"/>
                          <a:cs typeface="Calibri" panose="020F0502020204030204" pitchFamily="34" charset="0"/>
                        </a:rPr>
                        <a:t>57 (16)</a:t>
                      </a:r>
                      <a:r>
                        <a:rPr lang="en-US" sz="1500" b="0" baseline="30000">
                          <a:solidFill>
                            <a:schemeClr val="tx1"/>
                          </a:solidFill>
                          <a:effectLst/>
                          <a:latin typeface="Calibri" panose="020F0502020204030204" pitchFamily="34" charset="0"/>
                          <a:cs typeface="Calibri" panose="020F0502020204030204" pitchFamily="34" charset="0"/>
                        </a:rPr>
                        <a:t>b</a:t>
                      </a:r>
                      <a:endParaRPr lang="en-US" sz="15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3152" marR="68580" marT="0" marB="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255550448"/>
                  </a:ext>
                </a:extLst>
              </a:tr>
              <a:tr h="255046">
                <a:tc>
                  <a:txBody>
                    <a:bodyPr/>
                    <a:lstStyle/>
                    <a:p>
                      <a:pPr marL="18288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Arial" panose="020B0604020202020204" pitchFamily="34" charset="0"/>
                        </a:rPr>
                        <a:t>Double expressor lymphoma</a:t>
                      </a:r>
                    </a:p>
                  </a:txBody>
                  <a:tcPr marL="68580" marR="68580" marT="0" marB="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500" b="0" kern="1200">
                          <a:solidFill>
                            <a:schemeClr val="tx1"/>
                          </a:solidFill>
                          <a:effectLst/>
                          <a:latin typeface="Calibri" panose="020F0502020204030204" pitchFamily="34" charset="0"/>
                          <a:cs typeface="Calibri" panose="020F0502020204030204" pitchFamily="34" charset="0"/>
                        </a:rPr>
                        <a:t>57 (32)</a:t>
                      </a:r>
                      <a:endParaRPr lang="en-US" sz="15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500" b="0" kern="1200" dirty="0">
                          <a:solidFill>
                            <a:schemeClr val="tx1"/>
                          </a:solidFill>
                          <a:effectLst/>
                          <a:latin typeface="Calibri" panose="020F0502020204030204" pitchFamily="34" charset="0"/>
                          <a:cs typeface="Calibri" panose="020F0502020204030204" pitchFamily="34" charset="0"/>
                        </a:rPr>
                        <a:t>62 (35)</a:t>
                      </a:r>
                      <a:endParaRPr lang="en-US" sz="15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500" b="0" kern="1200" dirty="0">
                          <a:solidFill>
                            <a:schemeClr val="tx1"/>
                          </a:solidFill>
                          <a:effectLst/>
                          <a:latin typeface="Calibri" panose="020F0502020204030204" pitchFamily="34" charset="0"/>
                          <a:cs typeface="Calibri" panose="020F0502020204030204" pitchFamily="34" charset="0"/>
                        </a:rPr>
                        <a:t>119 (33)</a:t>
                      </a:r>
                      <a:endParaRPr lang="en-US" sz="15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203033068"/>
                  </a:ext>
                </a:extLst>
              </a:tr>
              <a:tr h="255046">
                <a:tc>
                  <a:txBody>
                    <a:bodyPr/>
                    <a:lstStyle/>
                    <a:p>
                      <a:pPr marL="182880" marR="0">
                        <a:lnSpc>
                          <a:spcPct val="100000"/>
                        </a:lnSpc>
                        <a:spcBef>
                          <a:spcPts val="0"/>
                        </a:spcBef>
                        <a:spcAft>
                          <a:spcPts val="0"/>
                        </a:spcAft>
                      </a:pPr>
                      <a:r>
                        <a:rPr lang="en-US" sz="1500" i="1" dirty="0">
                          <a:solidFill>
                            <a:schemeClr val="tx1"/>
                          </a:solidFill>
                          <a:effectLst/>
                          <a:latin typeface="+mn-lt"/>
                          <a:ea typeface="Calibri" panose="020F0502020204030204" pitchFamily="34" charset="0"/>
                          <a:cs typeface="Arial" panose="020B0604020202020204" pitchFamily="34" charset="0"/>
                        </a:rPr>
                        <a:t>MYC </a:t>
                      </a:r>
                      <a:r>
                        <a:rPr lang="en-US" sz="1500" i="0" dirty="0">
                          <a:solidFill>
                            <a:schemeClr val="tx1"/>
                          </a:solidFill>
                          <a:effectLst/>
                          <a:latin typeface="+mn-lt"/>
                          <a:ea typeface="Calibri" panose="020F0502020204030204" pitchFamily="34" charset="0"/>
                          <a:cs typeface="Arial" panose="020B0604020202020204" pitchFamily="34" charset="0"/>
                        </a:rPr>
                        <a:t>rearrangement</a:t>
                      </a:r>
                      <a:endParaRPr lang="en-US" sz="1500" i="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500" b="0" kern="1200">
                          <a:solidFill>
                            <a:schemeClr val="tx1"/>
                          </a:solidFill>
                          <a:effectLst/>
                          <a:latin typeface="Calibri" panose="020F0502020204030204" pitchFamily="34" charset="0"/>
                          <a:cs typeface="Calibri" panose="020F0502020204030204" pitchFamily="34" charset="0"/>
                        </a:rPr>
                        <a:t>15 (8)</a:t>
                      </a:r>
                      <a:endParaRPr lang="en-US" sz="15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500" b="0" kern="1200" dirty="0">
                          <a:solidFill>
                            <a:schemeClr val="tx1"/>
                          </a:solidFill>
                          <a:effectLst/>
                          <a:latin typeface="Calibri" panose="020F0502020204030204" pitchFamily="34" charset="0"/>
                          <a:cs typeface="Calibri" panose="020F0502020204030204" pitchFamily="34" charset="0"/>
                        </a:rPr>
                        <a:t>7 (4)</a:t>
                      </a:r>
                      <a:endParaRPr lang="en-US" sz="15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500" b="0" kern="1200" dirty="0">
                          <a:solidFill>
                            <a:schemeClr val="tx1"/>
                          </a:solidFill>
                          <a:effectLst/>
                          <a:latin typeface="Calibri" panose="020F0502020204030204" pitchFamily="34" charset="0"/>
                          <a:cs typeface="Calibri" panose="020F0502020204030204" pitchFamily="34" charset="0"/>
                        </a:rPr>
                        <a:t>22 (6)</a:t>
                      </a:r>
                      <a:endParaRPr lang="en-US" sz="15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96927536"/>
                  </a:ext>
                </a:extLst>
              </a:tr>
              <a:tr h="255046">
                <a:tc>
                  <a:txBody>
                    <a:bodyPr/>
                    <a:lstStyle/>
                    <a:p>
                      <a:pPr marL="0" marR="0">
                        <a:lnSpc>
                          <a:spcPct val="100000"/>
                        </a:lnSpc>
                        <a:spcBef>
                          <a:spcPts val="0"/>
                        </a:spcBef>
                        <a:spcAft>
                          <a:spcPts val="0"/>
                        </a:spcAft>
                      </a:pPr>
                      <a:r>
                        <a:rPr lang="en-US" sz="1500" b="1" dirty="0">
                          <a:solidFill>
                            <a:schemeClr val="tx1"/>
                          </a:solidFill>
                          <a:effectLst/>
                          <a:latin typeface="+mn-lt"/>
                          <a:ea typeface="Calibri" panose="020F0502020204030204" pitchFamily="34" charset="0"/>
                          <a:cs typeface="Arial" panose="020B0604020202020204" pitchFamily="34" charset="0"/>
                        </a:rPr>
                        <a:t>Elevated </a:t>
                      </a:r>
                      <a:r>
                        <a:rPr lang="en-US" sz="1500" b="1" dirty="0" err="1">
                          <a:solidFill>
                            <a:schemeClr val="tx1"/>
                          </a:solidFill>
                          <a:effectLst/>
                          <a:latin typeface="+mn-lt"/>
                          <a:ea typeface="Calibri" panose="020F0502020204030204" pitchFamily="34" charset="0"/>
                          <a:cs typeface="Arial" panose="020B0604020202020204" pitchFamily="34" charset="0"/>
                        </a:rPr>
                        <a:t>LDH</a:t>
                      </a:r>
                      <a:r>
                        <a:rPr lang="en-US" sz="1500" b="1" dirty="0">
                          <a:solidFill>
                            <a:schemeClr val="tx1"/>
                          </a:solidFill>
                          <a:effectLst/>
                          <a:latin typeface="+mn-lt"/>
                          <a:ea typeface="Calibri" panose="020F0502020204030204" pitchFamily="34" charset="0"/>
                          <a:cs typeface="Arial" panose="020B0604020202020204" pitchFamily="34" charset="0"/>
                        </a:rPr>
                        <a:t> </a:t>
                      </a:r>
                      <a:r>
                        <a:rPr lang="en-US" sz="1500" b="1" dirty="0" err="1">
                          <a:solidFill>
                            <a:schemeClr val="tx1"/>
                          </a:solidFill>
                          <a:effectLst/>
                          <a:latin typeface="+mn-lt"/>
                          <a:ea typeface="Calibri" panose="020F0502020204030204" pitchFamily="34" charset="0"/>
                          <a:cs typeface="Arial" panose="020B0604020202020204" pitchFamily="34" charset="0"/>
                        </a:rPr>
                        <a:t>level</a:t>
                      </a:r>
                      <a:r>
                        <a:rPr lang="en-US" sz="1500" b="1" baseline="30000" dirty="0" err="1">
                          <a:solidFill>
                            <a:schemeClr val="tx1"/>
                          </a:solidFill>
                          <a:effectLst/>
                          <a:latin typeface="+mn-lt"/>
                          <a:ea typeface="Calibri" panose="020F0502020204030204" pitchFamily="34" charset="0"/>
                          <a:cs typeface="Arial" panose="020B0604020202020204" pitchFamily="34" charset="0"/>
                        </a:rPr>
                        <a:t>c</a:t>
                      </a:r>
                      <a:endParaRPr lang="en-US" sz="1500" b="1" dirty="0">
                        <a:solidFill>
                          <a:schemeClr val="tx1"/>
                        </a:solidFill>
                        <a:effectLst/>
                        <a:latin typeface="+mn-lt"/>
                        <a:ea typeface="Calibri" panose="020F0502020204030204" pitchFamily="34" charset="0"/>
                        <a:cs typeface="Arial" panose="020B0604020202020204" pitchFamily="34" charset="0"/>
                      </a:endParaRPr>
                    </a:p>
                  </a:txBody>
                  <a:tcPr marL="68580" marR="18288" marT="0" marB="0" anchor="ctr">
                    <a:lnT w="12700" cap="flat" cmpd="sng" algn="ctr">
                      <a:solidFill>
                        <a:schemeClr val="tx2"/>
                      </a:solidFill>
                      <a:prstDash val="solid"/>
                      <a:round/>
                      <a:headEnd type="none" w="med" len="med"/>
                      <a:tailEnd type="none" w="med" len="med"/>
                    </a:lnT>
                    <a:noFill/>
                  </a:tcP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500" b="0" kern="1200">
                          <a:solidFill>
                            <a:schemeClr val="tx1"/>
                          </a:solidFill>
                          <a:effectLst/>
                          <a:latin typeface="Calibri" panose="020F0502020204030204" pitchFamily="34" charset="0"/>
                          <a:cs typeface="Calibri" panose="020F0502020204030204" pitchFamily="34" charset="0"/>
                        </a:rPr>
                        <a:t>101 (56)</a:t>
                      </a:r>
                      <a:endParaRPr lang="en-US" sz="15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T w="12700" cap="flat" cmpd="sng" algn="ctr">
                      <a:solidFill>
                        <a:schemeClr val="tx2"/>
                      </a:solidFill>
                      <a:prstDash val="solid"/>
                      <a:round/>
                      <a:headEnd type="none" w="med" len="med"/>
                      <a:tailEnd type="none" w="med" len="med"/>
                    </a:lnT>
                    <a:noFill/>
                  </a:tcP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500" b="0" kern="1200">
                          <a:solidFill>
                            <a:schemeClr val="tx1"/>
                          </a:solidFill>
                          <a:effectLst/>
                          <a:latin typeface="Calibri" panose="020F0502020204030204" pitchFamily="34" charset="0"/>
                          <a:cs typeface="Calibri" panose="020F0502020204030204" pitchFamily="34" charset="0"/>
                        </a:rPr>
                        <a:t>94 (53)</a:t>
                      </a:r>
                      <a:endParaRPr lang="en-US" sz="15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T w="12700" cap="flat" cmpd="sng" algn="ctr">
                      <a:solidFill>
                        <a:schemeClr val="tx2"/>
                      </a:solidFill>
                      <a:prstDash val="solid"/>
                      <a:round/>
                      <a:headEnd type="none" w="med" len="med"/>
                      <a:tailEnd type="none" w="med" len="med"/>
                    </a:lnT>
                    <a:noFill/>
                  </a:tcP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500" b="0" kern="1200" dirty="0">
                          <a:solidFill>
                            <a:schemeClr val="tx1"/>
                          </a:solidFill>
                          <a:effectLst/>
                          <a:latin typeface="Calibri" panose="020F0502020204030204" pitchFamily="34" charset="0"/>
                          <a:cs typeface="Calibri" panose="020F0502020204030204" pitchFamily="34" charset="0"/>
                        </a:rPr>
                        <a:t>195 (54)</a:t>
                      </a:r>
                      <a:endParaRPr lang="en-US" sz="15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T w="12700" cap="flat" cmpd="sng" algn="ctr">
                      <a:solidFill>
                        <a:schemeClr val="tx2"/>
                      </a:solidFill>
                      <a:prstDash val="solid"/>
                      <a:round/>
                      <a:headEnd type="none" w="med" len="med"/>
                      <a:tailEnd type="none" w="med" len="med"/>
                    </a:lnT>
                    <a:noFill/>
                  </a:tcPr>
                </a:tc>
                <a:extLst>
                  <a:ext uri="{0D108BD9-81ED-4DB2-BD59-A6C34878D82A}">
                    <a16:rowId xmlns:a16="http://schemas.microsoft.com/office/drawing/2014/main" val="1670925052"/>
                  </a:ext>
                </a:extLst>
              </a:tr>
            </a:tbl>
          </a:graphicData>
        </a:graphic>
      </p:graphicFrame>
      <p:sp>
        <p:nvSpPr>
          <p:cNvPr id="6" name="Text Box 4">
            <a:extLst>
              <a:ext uri="{FF2B5EF4-FFF2-40B4-BE49-F238E27FC236}">
                <a16:creationId xmlns:a16="http://schemas.microsoft.com/office/drawing/2014/main" id="{D8B03F31-8AB2-35D0-97F0-8E3FD6B611AF}"/>
              </a:ext>
            </a:extLst>
          </p:cNvPr>
          <p:cNvSpPr txBox="1">
            <a:spLocks noChangeArrowheads="1"/>
          </p:cNvSpPr>
          <p:nvPr/>
        </p:nvSpPr>
        <p:spPr bwMode="auto">
          <a:xfrm>
            <a:off x="716724" y="1669795"/>
            <a:ext cx="7710550" cy="289730"/>
          </a:xfrm>
          <a:prstGeom prst="rect">
            <a:avLst/>
          </a:prstGeom>
          <a:noFill/>
          <a:ln w="57150">
            <a:solidFill>
              <a:schemeClr val="accent3"/>
            </a:solidFill>
            <a:miter lim="800000"/>
            <a:headEnd/>
            <a:tailEnd/>
          </a:ln>
        </p:spPr>
        <p:txBody>
          <a:bodyPr rot="0" vert="horz" wrap="square" anchor="ctr" anchorCtr="0" upright="1"/>
          <a:lstStyle/>
          <a:p>
            <a:pPr algn="ctr"/>
            <a:endParaRPr lang="en-US" sz="1600" b="1" dirty="0">
              <a:solidFill>
                <a:srgbClr val="000000"/>
              </a:solidFill>
              <a:latin typeface="+mn-lt"/>
              <a:ea typeface="Arial Unicode MS" panose="020B0604020202020204" pitchFamily="34" charset="-128"/>
            </a:endParaRPr>
          </a:p>
        </p:txBody>
      </p:sp>
      <p:sp>
        <p:nvSpPr>
          <p:cNvPr id="7" name="Text Box 4">
            <a:extLst>
              <a:ext uri="{FF2B5EF4-FFF2-40B4-BE49-F238E27FC236}">
                <a16:creationId xmlns:a16="http://schemas.microsoft.com/office/drawing/2014/main" id="{39FE6A02-D53E-09F9-5D97-E6F751475A5E}"/>
              </a:ext>
            </a:extLst>
          </p:cNvPr>
          <p:cNvSpPr txBox="1">
            <a:spLocks noChangeArrowheads="1"/>
          </p:cNvSpPr>
          <p:nvPr/>
        </p:nvSpPr>
        <p:spPr bwMode="auto">
          <a:xfrm>
            <a:off x="716724" y="2695135"/>
            <a:ext cx="7710550" cy="289730"/>
          </a:xfrm>
          <a:prstGeom prst="rect">
            <a:avLst/>
          </a:prstGeom>
          <a:noFill/>
          <a:ln w="57150">
            <a:solidFill>
              <a:schemeClr val="accent3"/>
            </a:solidFill>
            <a:miter lim="800000"/>
            <a:headEnd/>
            <a:tailEnd/>
          </a:ln>
        </p:spPr>
        <p:txBody>
          <a:bodyPr rot="0" vert="horz" wrap="square" anchor="ctr" anchorCtr="0" upright="1"/>
          <a:lstStyle/>
          <a:p>
            <a:pPr algn="ctr"/>
            <a:endParaRPr lang="en-US" sz="1600" b="1" dirty="0">
              <a:solidFill>
                <a:srgbClr val="000000"/>
              </a:solidFill>
              <a:latin typeface="+mn-lt"/>
              <a:ea typeface="Arial Unicode MS" panose="020B0604020202020204" pitchFamily="34" charset="-128"/>
            </a:endParaRPr>
          </a:p>
        </p:txBody>
      </p:sp>
    </p:spTree>
    <p:extLst>
      <p:ext uri="{BB962C8B-B14F-4D97-AF65-F5344CB8AC3E}">
        <p14:creationId xmlns:p14="http://schemas.microsoft.com/office/powerpoint/2010/main" val="371221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CD223B-B12D-973E-8ED6-8D259FDD2800}"/>
              </a:ext>
            </a:extLst>
          </p:cNvPr>
          <p:cNvSpPr>
            <a:spLocks noGrp="1"/>
          </p:cNvSpPr>
          <p:nvPr>
            <p:ph type="sldNum" sz="quarter" idx="11"/>
          </p:nvPr>
        </p:nvSpPr>
        <p:spPr/>
        <p:txBody>
          <a:bodyPr/>
          <a:lstStyle/>
          <a:p>
            <a:pPr>
              <a:defRPr/>
            </a:pPr>
            <a:fld id="{876D11F4-78B8-4BD0-8C58-DD5E7C415213}" type="slidenum">
              <a:rPr lang="en-US" smtClean="0"/>
              <a:pPr>
                <a:defRPr/>
              </a:pPr>
              <a:t>7</a:t>
            </a:fld>
            <a:endParaRPr lang="en-US" dirty="0"/>
          </a:p>
        </p:txBody>
      </p:sp>
      <p:sp>
        <p:nvSpPr>
          <p:cNvPr id="3" name="Title 2">
            <a:extLst>
              <a:ext uri="{FF2B5EF4-FFF2-40B4-BE49-F238E27FC236}">
                <a16:creationId xmlns:a16="http://schemas.microsoft.com/office/drawing/2014/main" id="{B9FB0475-0CA9-5114-0E27-5F6345D5B680}"/>
              </a:ext>
            </a:extLst>
          </p:cNvPr>
          <p:cNvSpPr>
            <a:spLocks noGrp="1"/>
          </p:cNvSpPr>
          <p:nvPr>
            <p:ph type="title"/>
          </p:nvPr>
        </p:nvSpPr>
        <p:spPr/>
        <p:txBody>
          <a:bodyPr tIns="182880"/>
          <a:lstStyle/>
          <a:p>
            <a:r>
              <a:rPr lang="en-US" dirty="0"/>
              <a:t>Nearly 3X Patients Received </a:t>
            </a:r>
            <a:r>
              <a:rPr lang="en-US" dirty="0" err="1"/>
              <a:t>Axi-Cel</a:t>
            </a:r>
            <a:r>
              <a:rPr lang="en-US" dirty="0"/>
              <a:t> Versus HDT-ASCT</a:t>
            </a:r>
          </a:p>
        </p:txBody>
      </p:sp>
      <p:sp>
        <p:nvSpPr>
          <p:cNvPr id="44" name="Footer Placeholder 3">
            <a:extLst>
              <a:ext uri="{FF2B5EF4-FFF2-40B4-BE49-F238E27FC236}">
                <a16:creationId xmlns:a16="http://schemas.microsoft.com/office/drawing/2014/main" id="{88E9B0FA-61AE-F4F3-E182-2C498628FE6F}"/>
              </a:ext>
            </a:extLst>
          </p:cNvPr>
          <p:cNvSpPr>
            <a:spLocks noGrp="1"/>
          </p:cNvSpPr>
          <p:nvPr>
            <p:ph type="ftr" sz="quarter" idx="12"/>
          </p:nvPr>
        </p:nvSpPr>
        <p:spPr>
          <a:xfrm>
            <a:off x="0" y="4628685"/>
            <a:ext cx="9144000" cy="323165"/>
          </a:xfrm>
        </p:spPr>
        <p:txBody>
          <a:bodyPr/>
          <a:lstStyle/>
          <a:p>
            <a:pPr>
              <a:defRPr/>
            </a:pPr>
            <a:r>
              <a:rPr lang="en-US" dirty="0"/>
              <a:t>Locke FL, et al. </a:t>
            </a:r>
            <a:r>
              <a:rPr lang="en-US" i="1" dirty="0"/>
              <a:t>N </a:t>
            </a:r>
            <a:r>
              <a:rPr lang="en-US" i="1" dirty="0" err="1"/>
              <a:t>Engl</a:t>
            </a:r>
            <a:r>
              <a:rPr lang="en-US" i="1" dirty="0"/>
              <a:t> J Med. </a:t>
            </a:r>
            <a:r>
              <a:rPr lang="en-US" dirty="0"/>
              <a:t>2022;386:640-654.</a:t>
            </a:r>
          </a:p>
          <a:p>
            <a:pPr>
              <a:defRPr/>
            </a:pPr>
            <a:r>
              <a:rPr lang="en-US" dirty="0"/>
              <a:t>AE, adverse event; </a:t>
            </a:r>
            <a:r>
              <a:rPr lang="en-US" dirty="0" err="1"/>
              <a:t>axi-cel</a:t>
            </a:r>
            <a:r>
              <a:rPr lang="en-US" dirty="0"/>
              <a:t>, </a:t>
            </a:r>
            <a:r>
              <a:rPr lang="en-US" dirty="0" err="1"/>
              <a:t>axicabtagene</a:t>
            </a:r>
            <a:r>
              <a:rPr lang="en-US" dirty="0"/>
              <a:t> </a:t>
            </a:r>
            <a:r>
              <a:rPr lang="en-US" dirty="0" err="1"/>
              <a:t>ciloleucel</a:t>
            </a:r>
            <a:r>
              <a:rPr lang="en-US" dirty="0"/>
              <a:t>; </a:t>
            </a:r>
            <a:r>
              <a:rPr lang="en-US" dirty="0" err="1"/>
              <a:t>HDT</a:t>
            </a:r>
            <a:r>
              <a:rPr lang="en-US" dirty="0"/>
              <a:t>, high-dose therapy; HDT-ASCT, high-dose therapy with autologous stem cell transplantation; PD, progressive disease; SD, stable disease; SOC, standard of care.</a:t>
            </a:r>
          </a:p>
        </p:txBody>
      </p:sp>
      <p:sp>
        <p:nvSpPr>
          <p:cNvPr id="45" name="Text Box 4">
            <a:extLst>
              <a:ext uri="{FF2B5EF4-FFF2-40B4-BE49-F238E27FC236}">
                <a16:creationId xmlns:a16="http://schemas.microsoft.com/office/drawing/2014/main" id="{03E182B3-40DF-B5D1-FB02-C21898E81EC8}"/>
              </a:ext>
            </a:extLst>
          </p:cNvPr>
          <p:cNvSpPr txBox="1">
            <a:spLocks noChangeArrowheads="1"/>
          </p:cNvSpPr>
          <p:nvPr/>
        </p:nvSpPr>
        <p:spPr bwMode="auto">
          <a:xfrm>
            <a:off x="4676487" y="1321157"/>
            <a:ext cx="2651760" cy="365760"/>
          </a:xfrm>
          <a:prstGeom prst="rect">
            <a:avLst/>
          </a:prstGeom>
          <a:solidFill>
            <a:schemeClr val="bg1"/>
          </a:solidFill>
          <a:ln w="19050">
            <a:solidFill>
              <a:srgbClr val="BF2365"/>
            </a:solidFill>
            <a:miter lim="800000"/>
            <a:headEnd/>
            <a:tailEnd/>
          </a:ln>
        </p:spPr>
        <p:txBody>
          <a:bodyPr rot="0" vert="horz" wrap="square" anchor="ctr" anchorCtr="0" upright="1"/>
          <a:lstStyle/>
          <a:p>
            <a:pPr algn="ctr">
              <a:lnSpc>
                <a:spcPct val="90000"/>
              </a:lnSpc>
            </a:pPr>
            <a:r>
              <a:rPr lang="en-US" sz="1250" b="1" dirty="0">
                <a:latin typeface="+mn-lt"/>
                <a:ea typeface="Arial Unicode MS" panose="020B0604020202020204" pitchFamily="34" charset="-128"/>
              </a:rPr>
              <a:t>SOC Arm</a:t>
            </a:r>
          </a:p>
          <a:p>
            <a:pPr algn="ctr">
              <a:lnSpc>
                <a:spcPct val="90000"/>
              </a:lnSpc>
            </a:pPr>
            <a:r>
              <a:rPr lang="en-US" sz="1250" b="1" dirty="0">
                <a:latin typeface="+mn-lt"/>
                <a:ea typeface="Arial Unicode MS" panose="020B0604020202020204" pitchFamily="34" charset="-128"/>
              </a:rPr>
              <a:t>n=179</a:t>
            </a:r>
          </a:p>
        </p:txBody>
      </p:sp>
      <p:sp>
        <p:nvSpPr>
          <p:cNvPr id="46" name="Text Box 5">
            <a:extLst>
              <a:ext uri="{FF2B5EF4-FFF2-40B4-BE49-F238E27FC236}">
                <a16:creationId xmlns:a16="http://schemas.microsoft.com/office/drawing/2014/main" id="{4262C01B-2267-E410-690C-8A7BD413A0A6}"/>
              </a:ext>
            </a:extLst>
          </p:cNvPr>
          <p:cNvSpPr txBox="1">
            <a:spLocks noChangeArrowheads="1"/>
          </p:cNvSpPr>
          <p:nvPr/>
        </p:nvSpPr>
        <p:spPr bwMode="auto">
          <a:xfrm>
            <a:off x="4676487" y="1775215"/>
            <a:ext cx="2651760" cy="548640"/>
          </a:xfrm>
          <a:prstGeom prst="rect">
            <a:avLst/>
          </a:prstGeom>
          <a:solidFill>
            <a:schemeClr val="bg1"/>
          </a:solidFill>
          <a:ln w="19050">
            <a:solidFill>
              <a:srgbClr val="BF2365"/>
            </a:solidFill>
            <a:miter lim="800000"/>
            <a:headEnd/>
            <a:tailEnd/>
          </a:ln>
        </p:spPr>
        <p:txBody>
          <a:bodyPr rot="0" vert="horz" wrap="square" anchor="ctr" anchorCtr="0" upright="1"/>
          <a:lstStyle/>
          <a:p>
            <a:pPr algn="ctr">
              <a:lnSpc>
                <a:spcPct val="90000"/>
              </a:lnSpc>
            </a:pPr>
            <a:r>
              <a:rPr lang="en-US" sz="1250" b="1" dirty="0">
                <a:latin typeface="+mn-lt"/>
                <a:ea typeface="Arial Unicode MS" panose="020B0604020202020204" pitchFamily="34" charset="-128"/>
              </a:rPr>
              <a:t>Received ≥1 Dose of Salvage Chemotherapy</a:t>
            </a:r>
          </a:p>
          <a:p>
            <a:pPr algn="ctr">
              <a:lnSpc>
                <a:spcPct val="90000"/>
              </a:lnSpc>
            </a:pPr>
            <a:r>
              <a:rPr lang="en-US" sz="1250" b="1" dirty="0">
                <a:latin typeface="+mn-lt"/>
                <a:ea typeface="Arial Unicode MS" panose="020B0604020202020204" pitchFamily="34" charset="-128"/>
              </a:rPr>
              <a:t>n=168</a:t>
            </a:r>
          </a:p>
        </p:txBody>
      </p:sp>
      <p:sp>
        <p:nvSpPr>
          <p:cNvPr id="47" name="Text Box 4">
            <a:extLst>
              <a:ext uri="{FF2B5EF4-FFF2-40B4-BE49-F238E27FC236}">
                <a16:creationId xmlns:a16="http://schemas.microsoft.com/office/drawing/2014/main" id="{B13BF24A-72ED-A86C-DD5C-F6E8CA393AC7}"/>
              </a:ext>
            </a:extLst>
          </p:cNvPr>
          <p:cNvSpPr txBox="1">
            <a:spLocks noChangeArrowheads="1"/>
          </p:cNvSpPr>
          <p:nvPr/>
        </p:nvSpPr>
        <p:spPr bwMode="auto">
          <a:xfrm rot="10800000" flipH="1" flipV="1">
            <a:off x="1676256" y="1321157"/>
            <a:ext cx="2651760" cy="365760"/>
          </a:xfrm>
          <a:prstGeom prst="rect">
            <a:avLst/>
          </a:prstGeom>
          <a:solidFill>
            <a:schemeClr val="bg1"/>
          </a:solidFill>
          <a:ln w="19050">
            <a:solidFill>
              <a:srgbClr val="1984C8"/>
            </a:solidFill>
            <a:miter lim="800000"/>
            <a:headEnd/>
            <a:tailEnd/>
          </a:ln>
        </p:spPr>
        <p:txBody>
          <a:bodyPr rot="0" vert="horz" wrap="square" anchor="ctr" anchorCtr="0" upright="1"/>
          <a:lstStyle/>
          <a:p>
            <a:pPr algn="ctr">
              <a:lnSpc>
                <a:spcPct val="90000"/>
              </a:lnSpc>
            </a:pPr>
            <a:r>
              <a:rPr lang="en-US" sz="1250" b="1" dirty="0">
                <a:latin typeface="+mn-lt"/>
                <a:ea typeface="Arial Unicode MS" panose="020B0604020202020204" pitchFamily="34" charset="-128"/>
              </a:rPr>
              <a:t>Axi-Cel Arm</a:t>
            </a:r>
          </a:p>
          <a:p>
            <a:pPr algn="ctr">
              <a:lnSpc>
                <a:spcPct val="90000"/>
              </a:lnSpc>
            </a:pPr>
            <a:r>
              <a:rPr lang="en-US" sz="1250" b="1" dirty="0">
                <a:latin typeface="+mn-lt"/>
                <a:ea typeface="Arial Unicode MS" panose="020B0604020202020204" pitchFamily="34" charset="-128"/>
              </a:rPr>
              <a:t>n=180</a:t>
            </a:r>
          </a:p>
        </p:txBody>
      </p:sp>
      <p:sp>
        <p:nvSpPr>
          <p:cNvPr id="48" name="Text Box 4">
            <a:extLst>
              <a:ext uri="{FF2B5EF4-FFF2-40B4-BE49-F238E27FC236}">
                <a16:creationId xmlns:a16="http://schemas.microsoft.com/office/drawing/2014/main" id="{A3DBE9C5-C3E4-6E53-9B4A-4ADFAC1022BB}"/>
              </a:ext>
            </a:extLst>
          </p:cNvPr>
          <p:cNvSpPr txBox="1">
            <a:spLocks noChangeArrowheads="1"/>
          </p:cNvSpPr>
          <p:nvPr/>
        </p:nvSpPr>
        <p:spPr bwMode="auto">
          <a:xfrm>
            <a:off x="3335942" y="867099"/>
            <a:ext cx="2332620" cy="365760"/>
          </a:xfrm>
          <a:prstGeom prst="rect">
            <a:avLst/>
          </a:prstGeom>
          <a:solidFill>
            <a:schemeClr val="bg1"/>
          </a:solidFill>
          <a:ln w="19050">
            <a:solidFill>
              <a:srgbClr val="000000"/>
            </a:solidFill>
            <a:miter lim="800000"/>
            <a:headEnd/>
            <a:tailEnd/>
          </a:ln>
        </p:spPr>
        <p:txBody>
          <a:bodyPr rot="0" vert="horz" wrap="square" anchor="ctr" anchorCtr="0" upright="1"/>
          <a:lstStyle/>
          <a:p>
            <a:pPr algn="ctr"/>
            <a:r>
              <a:rPr lang="en-US" sz="1250" b="1" dirty="0">
                <a:solidFill>
                  <a:srgbClr val="000000"/>
                </a:solidFill>
                <a:latin typeface="+mn-lt"/>
                <a:ea typeface="Arial Unicode MS" panose="020B0604020202020204" pitchFamily="34" charset="-128"/>
              </a:rPr>
              <a:t>Enrolled (Randomized)</a:t>
            </a:r>
          </a:p>
          <a:p>
            <a:pPr algn="ctr"/>
            <a:r>
              <a:rPr lang="en-US" sz="1250" b="1" dirty="0">
                <a:solidFill>
                  <a:srgbClr val="000000"/>
                </a:solidFill>
                <a:latin typeface="+mn-lt"/>
                <a:ea typeface="Arial Unicode MS" panose="020B0604020202020204" pitchFamily="34" charset="-128"/>
              </a:rPr>
              <a:t>N=359</a:t>
            </a:r>
          </a:p>
        </p:txBody>
      </p:sp>
      <p:sp>
        <p:nvSpPr>
          <p:cNvPr id="49" name="Text Box 6">
            <a:extLst>
              <a:ext uri="{FF2B5EF4-FFF2-40B4-BE49-F238E27FC236}">
                <a16:creationId xmlns:a16="http://schemas.microsoft.com/office/drawing/2014/main" id="{010DC520-C61D-07FE-E1B5-46B540EAF25D}"/>
              </a:ext>
            </a:extLst>
          </p:cNvPr>
          <p:cNvSpPr txBox="1">
            <a:spLocks noChangeArrowheads="1"/>
          </p:cNvSpPr>
          <p:nvPr/>
        </p:nvSpPr>
        <p:spPr bwMode="auto">
          <a:xfrm flipH="1">
            <a:off x="1676256" y="2412153"/>
            <a:ext cx="2651760" cy="548640"/>
          </a:xfrm>
          <a:prstGeom prst="rect">
            <a:avLst/>
          </a:prstGeom>
          <a:solidFill>
            <a:schemeClr val="bg1"/>
          </a:solidFill>
          <a:ln w="19050">
            <a:solidFill>
              <a:srgbClr val="1984C8"/>
            </a:solidFill>
            <a:miter lim="800000"/>
            <a:headEnd/>
            <a:tailEnd/>
          </a:ln>
        </p:spPr>
        <p:txBody>
          <a:bodyPr rot="0" vert="horz" wrap="square" anchor="ctr" anchorCtr="0" upright="1"/>
          <a:lstStyle/>
          <a:p>
            <a:pPr algn="ctr">
              <a:lnSpc>
                <a:spcPct val="90000"/>
              </a:lnSpc>
            </a:pPr>
            <a:r>
              <a:rPr lang="en-US" sz="1250" b="1" dirty="0">
                <a:latin typeface="+mn-lt"/>
                <a:ea typeface="Arial Unicode MS" panose="020B0604020202020204" pitchFamily="34" charset="-128"/>
              </a:rPr>
              <a:t>Received Lymphodepleting Chemotherapy</a:t>
            </a:r>
          </a:p>
          <a:p>
            <a:pPr algn="ctr">
              <a:lnSpc>
                <a:spcPct val="90000"/>
              </a:lnSpc>
            </a:pPr>
            <a:r>
              <a:rPr lang="en-US" sz="1250" b="1" dirty="0">
                <a:latin typeface="+mn-lt"/>
                <a:ea typeface="Arial Unicode MS" panose="020B0604020202020204" pitchFamily="34" charset="-128"/>
              </a:rPr>
              <a:t>n=172</a:t>
            </a:r>
          </a:p>
        </p:txBody>
      </p:sp>
      <p:sp>
        <p:nvSpPr>
          <p:cNvPr id="50" name="Text Box 6">
            <a:extLst>
              <a:ext uri="{FF2B5EF4-FFF2-40B4-BE49-F238E27FC236}">
                <a16:creationId xmlns:a16="http://schemas.microsoft.com/office/drawing/2014/main" id="{1004C638-087D-0AC2-6178-C5C5128A825C}"/>
              </a:ext>
            </a:extLst>
          </p:cNvPr>
          <p:cNvSpPr txBox="1">
            <a:spLocks noChangeArrowheads="1"/>
          </p:cNvSpPr>
          <p:nvPr/>
        </p:nvSpPr>
        <p:spPr bwMode="auto">
          <a:xfrm flipH="1">
            <a:off x="1676256" y="3503148"/>
            <a:ext cx="2651760" cy="365760"/>
          </a:xfrm>
          <a:prstGeom prst="rect">
            <a:avLst/>
          </a:prstGeom>
          <a:solidFill>
            <a:schemeClr val="bg1"/>
          </a:solidFill>
          <a:ln w="19050">
            <a:solidFill>
              <a:srgbClr val="1984C8"/>
            </a:solidFill>
            <a:miter lim="800000"/>
            <a:headEnd/>
            <a:tailEnd/>
          </a:ln>
        </p:spPr>
        <p:txBody>
          <a:bodyPr rot="0" vert="horz" wrap="square" anchor="ctr" anchorCtr="0" upright="1"/>
          <a:lstStyle/>
          <a:p>
            <a:pPr algn="ctr">
              <a:lnSpc>
                <a:spcPct val="90000"/>
              </a:lnSpc>
            </a:pPr>
            <a:r>
              <a:rPr lang="en-US" sz="1250" b="1" dirty="0">
                <a:latin typeface="+mn-lt"/>
                <a:ea typeface="Arial Unicode MS" panose="020B0604020202020204" pitchFamily="34" charset="-128"/>
              </a:rPr>
              <a:t>Received Axi-Cel Infusion</a:t>
            </a:r>
          </a:p>
          <a:p>
            <a:pPr algn="ctr">
              <a:lnSpc>
                <a:spcPct val="90000"/>
              </a:lnSpc>
            </a:pPr>
            <a:r>
              <a:rPr lang="en-US" sz="1250" b="1" dirty="0">
                <a:latin typeface="+mn-lt"/>
                <a:ea typeface="Arial Unicode MS" panose="020B0604020202020204" pitchFamily="34" charset="-128"/>
              </a:rPr>
              <a:t>n=170</a:t>
            </a:r>
          </a:p>
        </p:txBody>
      </p:sp>
      <p:sp>
        <p:nvSpPr>
          <p:cNvPr id="51" name="Text Box 5">
            <a:extLst>
              <a:ext uri="{FF2B5EF4-FFF2-40B4-BE49-F238E27FC236}">
                <a16:creationId xmlns:a16="http://schemas.microsoft.com/office/drawing/2014/main" id="{0E974C83-A5DC-211E-807F-AEA422C196A1}"/>
              </a:ext>
            </a:extLst>
          </p:cNvPr>
          <p:cNvSpPr txBox="1">
            <a:spLocks noChangeArrowheads="1"/>
          </p:cNvSpPr>
          <p:nvPr/>
        </p:nvSpPr>
        <p:spPr bwMode="auto">
          <a:xfrm flipH="1">
            <a:off x="1676256" y="1775215"/>
            <a:ext cx="2651760" cy="365760"/>
          </a:xfrm>
          <a:prstGeom prst="rect">
            <a:avLst/>
          </a:prstGeom>
          <a:solidFill>
            <a:schemeClr val="bg1"/>
          </a:solidFill>
          <a:ln w="19050">
            <a:solidFill>
              <a:srgbClr val="1984C8"/>
            </a:solidFill>
            <a:miter lim="800000"/>
            <a:headEnd/>
            <a:tailEnd/>
          </a:ln>
        </p:spPr>
        <p:txBody>
          <a:bodyPr rot="0" vert="horz" wrap="square" anchor="ctr" anchorCtr="0" upright="1"/>
          <a:lstStyle/>
          <a:p>
            <a:pPr algn="ctr">
              <a:lnSpc>
                <a:spcPct val="90000"/>
              </a:lnSpc>
            </a:pPr>
            <a:r>
              <a:rPr lang="en-US" sz="1250" b="1" dirty="0">
                <a:latin typeface="+mn-lt"/>
                <a:ea typeface="Arial Unicode MS" panose="020B0604020202020204" pitchFamily="34" charset="-128"/>
              </a:rPr>
              <a:t>Underwent Leukapheresis</a:t>
            </a:r>
          </a:p>
          <a:p>
            <a:pPr algn="ctr">
              <a:lnSpc>
                <a:spcPct val="90000"/>
              </a:lnSpc>
            </a:pPr>
            <a:r>
              <a:rPr lang="en-US" sz="1250" b="1" dirty="0">
                <a:latin typeface="+mn-lt"/>
                <a:ea typeface="Arial Unicode MS" panose="020B0604020202020204" pitchFamily="34" charset="-128"/>
              </a:rPr>
              <a:t>n=178</a:t>
            </a:r>
          </a:p>
        </p:txBody>
      </p:sp>
      <p:sp>
        <p:nvSpPr>
          <p:cNvPr id="52" name="Text Box 5">
            <a:extLst>
              <a:ext uri="{FF2B5EF4-FFF2-40B4-BE49-F238E27FC236}">
                <a16:creationId xmlns:a16="http://schemas.microsoft.com/office/drawing/2014/main" id="{D1BB12B6-B9DC-552C-E62F-0B4DE3FCBA73}"/>
              </a:ext>
            </a:extLst>
          </p:cNvPr>
          <p:cNvSpPr txBox="1">
            <a:spLocks noChangeArrowheads="1"/>
          </p:cNvSpPr>
          <p:nvPr/>
        </p:nvSpPr>
        <p:spPr bwMode="auto">
          <a:xfrm>
            <a:off x="4676487" y="2866211"/>
            <a:ext cx="2651760" cy="548640"/>
          </a:xfrm>
          <a:prstGeom prst="rect">
            <a:avLst/>
          </a:prstGeom>
          <a:solidFill>
            <a:schemeClr val="bg1"/>
          </a:solidFill>
          <a:ln w="19050">
            <a:solidFill>
              <a:srgbClr val="BF2365"/>
            </a:solidFill>
            <a:miter lim="800000"/>
            <a:headEnd/>
            <a:tailEnd/>
          </a:ln>
        </p:spPr>
        <p:txBody>
          <a:bodyPr rot="0" vert="horz" wrap="square" anchor="ctr" anchorCtr="0" upright="1"/>
          <a:lstStyle/>
          <a:p>
            <a:pPr algn="ctr">
              <a:lnSpc>
                <a:spcPct val="90000"/>
              </a:lnSpc>
            </a:pPr>
            <a:r>
              <a:rPr lang="en-US" sz="1250" b="1" dirty="0">
                <a:latin typeface="+mn-lt"/>
                <a:ea typeface="Arial Unicode MS" panose="020B0604020202020204" pitchFamily="34" charset="-128"/>
              </a:rPr>
              <a:t>Responded to Salvage Chemotherapy and Underwent Leukapheresis</a:t>
            </a:r>
          </a:p>
          <a:p>
            <a:pPr algn="ctr">
              <a:lnSpc>
                <a:spcPct val="90000"/>
              </a:lnSpc>
            </a:pPr>
            <a:r>
              <a:rPr lang="en-US" sz="1250" b="1" dirty="0">
                <a:latin typeface="+mn-lt"/>
                <a:ea typeface="Arial Unicode MS" panose="020B0604020202020204" pitchFamily="34" charset="-128"/>
              </a:rPr>
              <a:t>n=69</a:t>
            </a:r>
          </a:p>
        </p:txBody>
      </p:sp>
      <p:sp>
        <p:nvSpPr>
          <p:cNvPr id="53" name="Text Box 5">
            <a:extLst>
              <a:ext uri="{FF2B5EF4-FFF2-40B4-BE49-F238E27FC236}">
                <a16:creationId xmlns:a16="http://schemas.microsoft.com/office/drawing/2014/main" id="{69448DF9-97D7-03AD-A566-09EA39E910A8}"/>
              </a:ext>
            </a:extLst>
          </p:cNvPr>
          <p:cNvSpPr txBox="1">
            <a:spLocks noChangeArrowheads="1"/>
          </p:cNvSpPr>
          <p:nvPr/>
        </p:nvSpPr>
        <p:spPr bwMode="auto">
          <a:xfrm>
            <a:off x="4676487" y="3503148"/>
            <a:ext cx="2651760" cy="365760"/>
          </a:xfrm>
          <a:prstGeom prst="rect">
            <a:avLst/>
          </a:prstGeom>
          <a:solidFill>
            <a:schemeClr val="bg1"/>
          </a:solidFill>
          <a:ln w="19050">
            <a:solidFill>
              <a:srgbClr val="BF2365"/>
            </a:solidFill>
            <a:miter lim="800000"/>
            <a:headEnd/>
            <a:tailEnd/>
          </a:ln>
        </p:spPr>
        <p:txBody>
          <a:bodyPr rot="0" vert="horz" wrap="square" anchor="ctr" anchorCtr="0" upright="1"/>
          <a:lstStyle/>
          <a:p>
            <a:pPr algn="ctr">
              <a:lnSpc>
                <a:spcPct val="90000"/>
              </a:lnSpc>
            </a:pPr>
            <a:r>
              <a:rPr lang="en-US" sz="1250" b="1" dirty="0">
                <a:latin typeface="+mn-lt"/>
                <a:ea typeface="Arial Unicode MS" panose="020B0604020202020204" pitchFamily="34" charset="-128"/>
              </a:rPr>
              <a:t>Received HDT-ASCT </a:t>
            </a:r>
          </a:p>
          <a:p>
            <a:pPr algn="ctr">
              <a:lnSpc>
                <a:spcPct val="90000"/>
              </a:lnSpc>
            </a:pPr>
            <a:r>
              <a:rPr lang="en-US" sz="1250" b="1" dirty="0">
                <a:latin typeface="+mn-lt"/>
                <a:ea typeface="Arial Unicode MS" panose="020B0604020202020204" pitchFamily="34" charset="-128"/>
              </a:rPr>
              <a:t>n=64</a:t>
            </a:r>
          </a:p>
        </p:txBody>
      </p:sp>
      <p:sp>
        <p:nvSpPr>
          <p:cNvPr id="54" name="Text Box 5">
            <a:extLst>
              <a:ext uri="{FF2B5EF4-FFF2-40B4-BE49-F238E27FC236}">
                <a16:creationId xmlns:a16="http://schemas.microsoft.com/office/drawing/2014/main" id="{0F4AA5A1-E381-25F2-DF7A-0E78419E60E5}"/>
              </a:ext>
            </a:extLst>
          </p:cNvPr>
          <p:cNvSpPr txBox="1">
            <a:spLocks noChangeArrowheads="1"/>
          </p:cNvSpPr>
          <p:nvPr/>
        </p:nvSpPr>
        <p:spPr bwMode="auto">
          <a:xfrm>
            <a:off x="4676487" y="2412153"/>
            <a:ext cx="2651760" cy="365760"/>
          </a:xfrm>
          <a:prstGeom prst="rect">
            <a:avLst/>
          </a:prstGeom>
          <a:solidFill>
            <a:schemeClr val="bg1"/>
          </a:solidFill>
          <a:ln w="19050">
            <a:solidFill>
              <a:srgbClr val="BF2365"/>
            </a:solidFill>
            <a:miter lim="800000"/>
            <a:headEnd/>
            <a:tailEnd/>
          </a:ln>
        </p:spPr>
        <p:txBody>
          <a:bodyPr rot="0" vert="horz" wrap="square" anchor="ctr" anchorCtr="0" upright="1"/>
          <a:lstStyle/>
          <a:p>
            <a:pPr algn="ctr">
              <a:lnSpc>
                <a:spcPct val="90000"/>
              </a:lnSpc>
            </a:pPr>
            <a:r>
              <a:rPr lang="en-US" sz="1250" b="1" dirty="0">
                <a:latin typeface="+mn-lt"/>
                <a:ea typeface="Arial Unicode MS" panose="020B0604020202020204" pitchFamily="34" charset="-128"/>
              </a:rPr>
              <a:t>Responded to Salvage Chemotherapy</a:t>
            </a:r>
          </a:p>
          <a:p>
            <a:pPr algn="ctr">
              <a:lnSpc>
                <a:spcPct val="90000"/>
              </a:lnSpc>
            </a:pPr>
            <a:r>
              <a:rPr lang="en-US" sz="1250" b="1" dirty="0">
                <a:latin typeface="+mn-lt"/>
                <a:ea typeface="Arial Unicode MS" panose="020B0604020202020204" pitchFamily="34" charset="-128"/>
              </a:rPr>
              <a:t>n=80</a:t>
            </a:r>
          </a:p>
        </p:txBody>
      </p:sp>
      <p:sp>
        <p:nvSpPr>
          <p:cNvPr id="55" name="Text Box 4">
            <a:extLst>
              <a:ext uri="{FF2B5EF4-FFF2-40B4-BE49-F238E27FC236}">
                <a16:creationId xmlns:a16="http://schemas.microsoft.com/office/drawing/2014/main" id="{C25CF16A-D5CB-EA9A-6C5F-27D1AFFA0D02}"/>
              </a:ext>
            </a:extLst>
          </p:cNvPr>
          <p:cNvSpPr txBox="1">
            <a:spLocks noChangeArrowheads="1"/>
          </p:cNvSpPr>
          <p:nvPr/>
        </p:nvSpPr>
        <p:spPr bwMode="auto">
          <a:xfrm>
            <a:off x="4950807" y="3848565"/>
            <a:ext cx="2103120" cy="374064"/>
          </a:xfrm>
          <a:prstGeom prst="rect">
            <a:avLst/>
          </a:prstGeom>
          <a:noFill/>
          <a:ln w="12700">
            <a:noFill/>
            <a:miter lim="800000"/>
            <a:headEnd/>
            <a:tailEnd/>
          </a:ln>
        </p:spPr>
        <p:txBody>
          <a:bodyPr rot="0" vert="horz" wrap="square" lIns="9144" tIns="9144" rIns="9144" bIns="9144" anchor="ctr" anchorCtr="0" upright="1"/>
          <a:lstStyle/>
          <a:p>
            <a:pPr algn="ctr">
              <a:lnSpc>
                <a:spcPct val="90000"/>
              </a:lnSpc>
            </a:pPr>
            <a:r>
              <a:rPr lang="en-US" sz="1600" b="1" dirty="0">
                <a:solidFill>
                  <a:srgbClr val="BF2365"/>
                </a:solidFill>
                <a:latin typeface="+mn-lt"/>
                <a:ea typeface="Arial Unicode MS" panose="020B0604020202020204" pitchFamily="34" charset="-128"/>
              </a:rPr>
              <a:t>36% Received HDT-ASCT</a:t>
            </a:r>
          </a:p>
        </p:txBody>
      </p:sp>
      <p:sp>
        <p:nvSpPr>
          <p:cNvPr id="56" name="Text Box 4">
            <a:extLst>
              <a:ext uri="{FF2B5EF4-FFF2-40B4-BE49-F238E27FC236}">
                <a16:creationId xmlns:a16="http://schemas.microsoft.com/office/drawing/2014/main" id="{23D9E7B2-F47D-BBCC-6698-69767F41E183}"/>
              </a:ext>
            </a:extLst>
          </p:cNvPr>
          <p:cNvSpPr txBox="1">
            <a:spLocks noChangeArrowheads="1"/>
          </p:cNvSpPr>
          <p:nvPr/>
        </p:nvSpPr>
        <p:spPr bwMode="auto">
          <a:xfrm flipH="1">
            <a:off x="1915643" y="3848565"/>
            <a:ext cx="2103123" cy="361347"/>
          </a:xfrm>
          <a:prstGeom prst="rect">
            <a:avLst/>
          </a:prstGeom>
          <a:noFill/>
          <a:ln w="12700">
            <a:noFill/>
            <a:miter lim="800000"/>
            <a:headEnd/>
            <a:tailEnd/>
          </a:ln>
        </p:spPr>
        <p:txBody>
          <a:bodyPr rot="0" vert="horz" wrap="square" lIns="9144" tIns="9144" rIns="9144" bIns="9144" anchor="ctr" anchorCtr="0" upright="1"/>
          <a:lstStyle/>
          <a:p>
            <a:pPr algn="ctr">
              <a:lnSpc>
                <a:spcPct val="90000"/>
              </a:lnSpc>
            </a:pPr>
            <a:r>
              <a:rPr lang="en-US" sz="1600" b="1" dirty="0">
                <a:solidFill>
                  <a:srgbClr val="1984C8"/>
                </a:solidFill>
                <a:latin typeface="+mn-lt"/>
                <a:ea typeface="Arial Unicode MS" panose="020B0604020202020204" pitchFamily="34" charset="-128"/>
              </a:rPr>
              <a:t>94% Received Axi-Cel</a:t>
            </a:r>
          </a:p>
        </p:txBody>
      </p:sp>
      <p:cxnSp>
        <p:nvCxnSpPr>
          <p:cNvPr id="57" name="Connector: Elbow 56">
            <a:extLst>
              <a:ext uri="{FF2B5EF4-FFF2-40B4-BE49-F238E27FC236}">
                <a16:creationId xmlns:a16="http://schemas.microsoft.com/office/drawing/2014/main" id="{1906DFDC-C719-38CD-7122-9457A4870587}"/>
              </a:ext>
            </a:extLst>
          </p:cNvPr>
          <p:cNvCxnSpPr>
            <a:cxnSpLocks/>
            <a:stCxn id="48" idx="2"/>
            <a:endCxn id="47" idx="0"/>
          </p:cNvCxnSpPr>
          <p:nvPr/>
        </p:nvCxnSpPr>
        <p:spPr>
          <a:xfrm rot="5400000">
            <a:off x="3708045" y="526950"/>
            <a:ext cx="88298" cy="1500116"/>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E9C7991C-BE90-F862-3E42-98CBDA6BDFD2}"/>
              </a:ext>
            </a:extLst>
          </p:cNvPr>
          <p:cNvCxnSpPr>
            <a:cxnSpLocks/>
            <a:stCxn id="48" idx="2"/>
            <a:endCxn id="45" idx="0"/>
          </p:cNvCxnSpPr>
          <p:nvPr/>
        </p:nvCxnSpPr>
        <p:spPr>
          <a:xfrm rot="16200000" flipH="1">
            <a:off x="5208160" y="526950"/>
            <a:ext cx="88298" cy="1500115"/>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58C44B3-D389-12E9-601F-A4F7ED16D963}"/>
              </a:ext>
            </a:extLst>
          </p:cNvPr>
          <p:cNvCxnSpPr>
            <a:cxnSpLocks/>
            <a:stCxn id="46" idx="0"/>
            <a:endCxn id="45" idx="2"/>
          </p:cNvCxnSpPr>
          <p:nvPr/>
        </p:nvCxnSpPr>
        <p:spPr>
          <a:xfrm flipV="1">
            <a:off x="6002367" y="1686917"/>
            <a:ext cx="0" cy="8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2FDBF6F-D73D-35ED-1D8F-89895771F53E}"/>
              </a:ext>
            </a:extLst>
          </p:cNvPr>
          <p:cNvCxnSpPr>
            <a:cxnSpLocks/>
            <a:stCxn id="46" idx="2"/>
            <a:endCxn id="54" idx="0"/>
          </p:cNvCxnSpPr>
          <p:nvPr/>
        </p:nvCxnSpPr>
        <p:spPr>
          <a:xfrm>
            <a:off x="6002367" y="2323855"/>
            <a:ext cx="0" cy="8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DECA806-2207-2FDC-6326-5E6A0803F1E8}"/>
              </a:ext>
            </a:extLst>
          </p:cNvPr>
          <p:cNvCxnSpPr>
            <a:cxnSpLocks/>
          </p:cNvCxnSpPr>
          <p:nvPr/>
        </p:nvCxnSpPr>
        <p:spPr>
          <a:xfrm>
            <a:off x="6002367" y="2777913"/>
            <a:ext cx="0" cy="8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FAB9258-80E9-014B-816C-F44FF88294DF}"/>
              </a:ext>
            </a:extLst>
          </p:cNvPr>
          <p:cNvCxnSpPr>
            <a:stCxn id="52" idx="2"/>
            <a:endCxn id="53" idx="0"/>
          </p:cNvCxnSpPr>
          <p:nvPr/>
        </p:nvCxnSpPr>
        <p:spPr>
          <a:xfrm>
            <a:off x="6002367" y="3414851"/>
            <a:ext cx="0" cy="882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6B7BCF7-1378-D4A8-49AB-6671F69970FE}"/>
              </a:ext>
            </a:extLst>
          </p:cNvPr>
          <p:cNvCxnSpPr>
            <a:cxnSpLocks/>
            <a:stCxn id="51" idx="0"/>
            <a:endCxn id="47" idx="2"/>
          </p:cNvCxnSpPr>
          <p:nvPr/>
        </p:nvCxnSpPr>
        <p:spPr>
          <a:xfrm flipV="1">
            <a:off x="3002136" y="1686917"/>
            <a:ext cx="0" cy="8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F02724C-DB97-7027-2E52-729108D07EB6}"/>
              </a:ext>
            </a:extLst>
          </p:cNvPr>
          <p:cNvCxnSpPr>
            <a:stCxn id="51" idx="2"/>
            <a:endCxn id="49" idx="0"/>
          </p:cNvCxnSpPr>
          <p:nvPr/>
        </p:nvCxnSpPr>
        <p:spPr>
          <a:xfrm>
            <a:off x="3002136" y="2140975"/>
            <a:ext cx="0" cy="2711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6DEFA5A-99B3-3F78-7BE3-E8EDA741B30E}"/>
              </a:ext>
            </a:extLst>
          </p:cNvPr>
          <p:cNvCxnSpPr>
            <a:cxnSpLocks/>
          </p:cNvCxnSpPr>
          <p:nvPr/>
        </p:nvCxnSpPr>
        <p:spPr>
          <a:xfrm>
            <a:off x="3002136" y="2960793"/>
            <a:ext cx="0" cy="5423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B1812C4-1F38-3EF4-5CD5-DB93DF5B5877}"/>
              </a:ext>
            </a:extLst>
          </p:cNvPr>
          <p:cNvCxnSpPr>
            <a:cxnSpLocks/>
          </p:cNvCxnSpPr>
          <p:nvPr/>
        </p:nvCxnSpPr>
        <p:spPr>
          <a:xfrm flipH="1">
            <a:off x="1461261" y="1732679"/>
            <a:ext cx="1536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 Box 4">
            <a:extLst>
              <a:ext uri="{FF2B5EF4-FFF2-40B4-BE49-F238E27FC236}">
                <a16:creationId xmlns:a16="http://schemas.microsoft.com/office/drawing/2014/main" id="{5CCFEA4C-7DF7-2AC8-DC22-437E1A3574FC}"/>
              </a:ext>
            </a:extLst>
          </p:cNvPr>
          <p:cNvSpPr txBox="1">
            <a:spLocks noChangeArrowheads="1"/>
          </p:cNvSpPr>
          <p:nvPr/>
        </p:nvSpPr>
        <p:spPr bwMode="auto">
          <a:xfrm rot="10800000" flipH="1" flipV="1">
            <a:off x="226821" y="1481219"/>
            <a:ext cx="1234440" cy="548640"/>
          </a:xfrm>
          <a:prstGeom prst="rect">
            <a:avLst/>
          </a:prstGeom>
          <a:solidFill>
            <a:schemeClr val="bg1"/>
          </a:solidFill>
          <a:ln w="19050">
            <a:solidFill>
              <a:srgbClr val="1984C8"/>
            </a:solidFill>
            <a:miter lim="800000"/>
            <a:headEnd/>
            <a:tailEnd/>
          </a:ln>
        </p:spPr>
        <p:txBody>
          <a:bodyPr rot="0" vert="horz" wrap="square" lIns="45720" rIns="45720" anchor="ctr" anchorCtr="0" upright="1">
            <a:noAutofit/>
          </a:bodyPr>
          <a:lstStyle/>
          <a:p>
            <a:pPr algn="r">
              <a:lnSpc>
                <a:spcPct val="80000"/>
              </a:lnSpc>
              <a:spcBef>
                <a:spcPts val="225"/>
              </a:spcBef>
              <a:spcAft>
                <a:spcPts val="225"/>
              </a:spcAft>
            </a:pPr>
            <a:r>
              <a:rPr lang="en-US" sz="900" dirty="0">
                <a:solidFill>
                  <a:srgbClr val="000000"/>
                </a:solidFill>
                <a:latin typeface="+mn-lt"/>
                <a:ea typeface="Arial Unicode MS" panose="020B0604020202020204" pitchFamily="34" charset="-128"/>
              </a:rPr>
              <a:t>Reasons Did Not Undergo Leukapheresis</a:t>
            </a:r>
          </a:p>
          <a:p>
            <a:pPr marL="548640" indent="-80963">
              <a:lnSpc>
                <a:spcPct val="80000"/>
              </a:lnSpc>
              <a:buFont typeface="Symbol" panose="05050102010706020507" pitchFamily="18" charset="2"/>
              <a:buChar char=""/>
            </a:pPr>
            <a:r>
              <a:rPr lang="en-US" sz="900" b="1" dirty="0">
                <a:solidFill>
                  <a:srgbClr val="000000"/>
                </a:solidFill>
                <a:latin typeface="+mn-lt"/>
                <a:ea typeface="Times New Roman" panose="02020603050405020304" pitchFamily="18" charset="0"/>
              </a:rPr>
              <a:t>PD (n=1)</a:t>
            </a:r>
            <a:endParaRPr lang="en-US" sz="900" b="1" dirty="0">
              <a:solidFill>
                <a:srgbClr val="000000"/>
              </a:solidFill>
              <a:latin typeface="+mn-lt"/>
              <a:ea typeface="Arial Unicode MS" panose="020B0604020202020204" pitchFamily="34" charset="-128"/>
            </a:endParaRPr>
          </a:p>
          <a:p>
            <a:pPr marL="548640" indent="-80963">
              <a:lnSpc>
                <a:spcPct val="80000"/>
              </a:lnSpc>
              <a:buFont typeface="Symbol" panose="05050102010706020507" pitchFamily="18" charset="2"/>
              <a:buChar char=""/>
            </a:pPr>
            <a:r>
              <a:rPr lang="en-US" sz="900" dirty="0">
                <a:solidFill>
                  <a:srgbClr val="000000"/>
                </a:solidFill>
                <a:latin typeface="+mn-lt"/>
                <a:ea typeface="Times New Roman" panose="02020603050405020304" pitchFamily="18" charset="0"/>
              </a:rPr>
              <a:t>Other (n=1)</a:t>
            </a:r>
            <a:endParaRPr lang="en-US" sz="1400" b="1" dirty="0">
              <a:latin typeface="+mn-lt"/>
              <a:ea typeface="Arial Unicode MS" panose="020B0604020202020204" pitchFamily="34" charset="-128"/>
            </a:endParaRPr>
          </a:p>
        </p:txBody>
      </p:sp>
      <p:sp>
        <p:nvSpPr>
          <p:cNvPr id="70" name="Text Box 4">
            <a:extLst>
              <a:ext uri="{FF2B5EF4-FFF2-40B4-BE49-F238E27FC236}">
                <a16:creationId xmlns:a16="http://schemas.microsoft.com/office/drawing/2014/main" id="{1E608360-6D32-5542-C4DF-E6BABF156C2A}"/>
              </a:ext>
            </a:extLst>
          </p:cNvPr>
          <p:cNvSpPr txBox="1">
            <a:spLocks noChangeArrowheads="1"/>
          </p:cNvSpPr>
          <p:nvPr/>
        </p:nvSpPr>
        <p:spPr bwMode="auto">
          <a:xfrm rot="10800000" flipH="1" flipV="1">
            <a:off x="226820" y="2130079"/>
            <a:ext cx="1234440" cy="640080"/>
          </a:xfrm>
          <a:prstGeom prst="rect">
            <a:avLst/>
          </a:prstGeom>
          <a:solidFill>
            <a:schemeClr val="bg1"/>
          </a:solidFill>
          <a:ln w="19050">
            <a:solidFill>
              <a:srgbClr val="1984C8"/>
            </a:solidFill>
            <a:miter lim="800000"/>
            <a:headEnd/>
            <a:tailEnd/>
          </a:ln>
        </p:spPr>
        <p:txBody>
          <a:bodyPr rot="0" vert="horz" wrap="square" lIns="45720" rIns="45720" anchor="ctr" anchorCtr="0" upright="1">
            <a:noAutofit/>
          </a:bodyPr>
          <a:lstStyle/>
          <a:p>
            <a:pPr algn="r">
              <a:lnSpc>
                <a:spcPct val="80000"/>
              </a:lnSpc>
              <a:spcBef>
                <a:spcPts val="225"/>
              </a:spcBef>
              <a:spcAft>
                <a:spcPts val="225"/>
              </a:spcAft>
            </a:pPr>
            <a:r>
              <a:rPr lang="en-US" sz="900" dirty="0">
                <a:solidFill>
                  <a:srgbClr val="000000"/>
                </a:solidFill>
                <a:latin typeface="+mn-lt"/>
                <a:ea typeface="Arial Unicode MS" panose="020B0604020202020204" pitchFamily="34" charset="-128"/>
              </a:rPr>
              <a:t>Reasons Not Received</a:t>
            </a:r>
          </a:p>
          <a:p>
            <a:pPr marL="548640" indent="-80963">
              <a:lnSpc>
                <a:spcPct val="80000"/>
              </a:lnSpc>
              <a:buFont typeface="Symbol" panose="05050102010706020507" pitchFamily="18" charset="2"/>
              <a:buChar char=""/>
            </a:pPr>
            <a:r>
              <a:rPr lang="en-US" sz="900" dirty="0">
                <a:solidFill>
                  <a:srgbClr val="000000"/>
                </a:solidFill>
                <a:latin typeface="+mn-lt"/>
                <a:ea typeface="Times New Roman" panose="02020603050405020304" pitchFamily="18" charset="0"/>
              </a:rPr>
              <a:t>AE (n=2)</a:t>
            </a:r>
            <a:endParaRPr lang="en-US" sz="900" dirty="0">
              <a:solidFill>
                <a:srgbClr val="000000"/>
              </a:solidFill>
              <a:latin typeface="+mn-lt"/>
              <a:ea typeface="Arial Unicode MS" panose="020B0604020202020204" pitchFamily="34" charset="-128"/>
            </a:endParaRPr>
          </a:p>
          <a:p>
            <a:pPr marL="548640" indent="-80963">
              <a:lnSpc>
                <a:spcPct val="80000"/>
              </a:lnSpc>
              <a:buFont typeface="Symbol" panose="05050102010706020507" pitchFamily="18" charset="2"/>
              <a:buChar char=""/>
            </a:pPr>
            <a:r>
              <a:rPr lang="en-US" sz="900" b="1" dirty="0">
                <a:solidFill>
                  <a:srgbClr val="000000"/>
                </a:solidFill>
                <a:latin typeface="+mn-lt"/>
                <a:ea typeface="Times New Roman" panose="02020603050405020304" pitchFamily="18" charset="0"/>
              </a:rPr>
              <a:t>Death (n=2)</a:t>
            </a:r>
          </a:p>
          <a:p>
            <a:pPr marL="548640" indent="-80963">
              <a:lnSpc>
                <a:spcPct val="80000"/>
              </a:lnSpc>
              <a:buFont typeface="Symbol" panose="05050102010706020507" pitchFamily="18" charset="2"/>
              <a:buChar char=""/>
            </a:pPr>
            <a:r>
              <a:rPr lang="en-US" sz="900" b="1" dirty="0">
                <a:solidFill>
                  <a:srgbClr val="000000"/>
                </a:solidFill>
                <a:latin typeface="+mn-lt"/>
                <a:ea typeface="Arial Unicode MS" panose="020B0604020202020204" pitchFamily="34" charset="-128"/>
              </a:rPr>
              <a:t>PD (n=1)</a:t>
            </a:r>
          </a:p>
          <a:p>
            <a:pPr marL="548640" indent="-80963">
              <a:lnSpc>
                <a:spcPct val="80000"/>
              </a:lnSpc>
              <a:buFont typeface="Symbol" panose="05050102010706020507" pitchFamily="18" charset="2"/>
              <a:buChar char=""/>
            </a:pPr>
            <a:r>
              <a:rPr lang="en-US" sz="900" dirty="0">
                <a:solidFill>
                  <a:srgbClr val="000000"/>
                </a:solidFill>
                <a:latin typeface="+mn-lt"/>
                <a:ea typeface="Arial Unicode MS" panose="020B0604020202020204" pitchFamily="34" charset="-128"/>
              </a:rPr>
              <a:t>Other (n=1)</a:t>
            </a:r>
            <a:endParaRPr lang="en-US" sz="1400" b="1" dirty="0">
              <a:latin typeface="+mn-lt"/>
              <a:ea typeface="Arial Unicode MS" panose="020B0604020202020204" pitchFamily="34" charset="-128"/>
            </a:endParaRPr>
          </a:p>
        </p:txBody>
      </p:sp>
      <p:sp>
        <p:nvSpPr>
          <p:cNvPr id="71" name="Text Box 4">
            <a:extLst>
              <a:ext uri="{FF2B5EF4-FFF2-40B4-BE49-F238E27FC236}">
                <a16:creationId xmlns:a16="http://schemas.microsoft.com/office/drawing/2014/main" id="{F6C2C201-073A-A344-8685-9D189CE97271}"/>
              </a:ext>
            </a:extLst>
          </p:cNvPr>
          <p:cNvSpPr txBox="1">
            <a:spLocks noChangeArrowheads="1"/>
          </p:cNvSpPr>
          <p:nvPr/>
        </p:nvSpPr>
        <p:spPr bwMode="auto">
          <a:xfrm rot="10800000" flipH="1" flipV="1">
            <a:off x="226820" y="3094810"/>
            <a:ext cx="1234440" cy="274320"/>
          </a:xfrm>
          <a:prstGeom prst="rect">
            <a:avLst/>
          </a:prstGeom>
          <a:solidFill>
            <a:schemeClr val="bg1"/>
          </a:solidFill>
          <a:ln w="19050">
            <a:solidFill>
              <a:srgbClr val="1984C8"/>
            </a:solidFill>
            <a:miter lim="800000"/>
            <a:headEnd/>
            <a:tailEnd/>
          </a:ln>
        </p:spPr>
        <p:txBody>
          <a:bodyPr rot="0" vert="horz" wrap="square" lIns="45720" rIns="45720" anchor="ctr" anchorCtr="0" upright="1">
            <a:spAutoFit/>
          </a:bodyPr>
          <a:lstStyle/>
          <a:p>
            <a:pPr algn="r">
              <a:lnSpc>
                <a:spcPct val="80000"/>
              </a:lnSpc>
              <a:spcBef>
                <a:spcPts val="225"/>
              </a:spcBef>
              <a:spcAft>
                <a:spcPts val="225"/>
              </a:spcAft>
            </a:pPr>
            <a:r>
              <a:rPr lang="en-US" sz="900" dirty="0">
                <a:solidFill>
                  <a:srgbClr val="000000"/>
                </a:solidFill>
                <a:latin typeface="+mn-lt"/>
                <a:ea typeface="Arial Unicode MS" panose="020B0604020202020204" pitchFamily="34" charset="-128"/>
              </a:rPr>
              <a:t>Reasons Not Received</a:t>
            </a:r>
          </a:p>
          <a:p>
            <a:pPr marL="548640" indent="-80963">
              <a:lnSpc>
                <a:spcPct val="80000"/>
              </a:lnSpc>
              <a:buFont typeface="Symbol" panose="05050102010706020507" pitchFamily="18" charset="2"/>
              <a:buChar char=""/>
            </a:pPr>
            <a:r>
              <a:rPr lang="en-US" sz="900" dirty="0">
                <a:solidFill>
                  <a:srgbClr val="000000"/>
                </a:solidFill>
                <a:latin typeface="+mn-lt"/>
                <a:ea typeface="Arial Unicode MS" panose="020B0604020202020204" pitchFamily="34" charset="-128"/>
              </a:rPr>
              <a:t>AE (n=2)</a:t>
            </a:r>
            <a:endParaRPr lang="en-US" sz="900" dirty="0">
              <a:latin typeface="+mn-lt"/>
              <a:ea typeface="Times New Roman" panose="02020603050405020304" pitchFamily="18" charset="0"/>
            </a:endParaRPr>
          </a:p>
        </p:txBody>
      </p:sp>
      <p:sp>
        <p:nvSpPr>
          <p:cNvPr id="72" name="Text Box 4">
            <a:extLst>
              <a:ext uri="{FF2B5EF4-FFF2-40B4-BE49-F238E27FC236}">
                <a16:creationId xmlns:a16="http://schemas.microsoft.com/office/drawing/2014/main" id="{D623FE9C-3389-3BBE-5769-2E7453A2C921}"/>
              </a:ext>
            </a:extLst>
          </p:cNvPr>
          <p:cNvSpPr txBox="1">
            <a:spLocks noChangeArrowheads="1"/>
          </p:cNvSpPr>
          <p:nvPr/>
        </p:nvSpPr>
        <p:spPr bwMode="auto">
          <a:xfrm rot="10800000" flipH="1" flipV="1">
            <a:off x="7543243" y="1321157"/>
            <a:ext cx="1371600" cy="548640"/>
          </a:xfrm>
          <a:prstGeom prst="rect">
            <a:avLst/>
          </a:prstGeom>
          <a:solidFill>
            <a:schemeClr val="bg1"/>
          </a:solidFill>
          <a:ln w="19050">
            <a:solidFill>
              <a:srgbClr val="BF2265"/>
            </a:solidFill>
            <a:miter lim="800000"/>
            <a:headEnd/>
            <a:tailEnd/>
          </a:ln>
        </p:spPr>
        <p:txBody>
          <a:bodyPr rot="0" vert="horz" wrap="square" lIns="45720" rIns="45720" anchor="ctr" anchorCtr="0" upright="1">
            <a:spAutoFit/>
          </a:bodyPr>
          <a:lstStyle/>
          <a:p>
            <a:pPr>
              <a:spcBef>
                <a:spcPts val="0"/>
              </a:spcBef>
              <a:spcAft>
                <a:spcPts val="0"/>
              </a:spcAft>
            </a:pPr>
            <a:r>
              <a:rPr lang="en-US" sz="900" dirty="0">
                <a:solidFill>
                  <a:srgbClr val="000000"/>
                </a:solidFill>
                <a:latin typeface="+mn-lt"/>
                <a:ea typeface="Arial Unicode MS" panose="020B0604020202020204" pitchFamily="34" charset="-128"/>
              </a:rPr>
              <a:t>Reasons Not Received</a:t>
            </a:r>
          </a:p>
          <a:p>
            <a:pPr marL="85725" indent="-85725">
              <a:lnSpc>
                <a:spcPct val="80000"/>
              </a:lnSpc>
              <a:spcBef>
                <a:spcPts val="0"/>
              </a:spcBef>
              <a:spcAft>
                <a:spcPts val="0"/>
              </a:spcAft>
              <a:buFont typeface="Symbol" panose="05050102010706020507" pitchFamily="18" charset="2"/>
              <a:buChar char=""/>
            </a:pPr>
            <a:r>
              <a:rPr lang="en-US" sz="900" dirty="0">
                <a:solidFill>
                  <a:srgbClr val="000000"/>
                </a:solidFill>
                <a:latin typeface="+mn-lt"/>
                <a:ea typeface="Times New Roman" panose="02020603050405020304" pitchFamily="18" charset="0"/>
              </a:rPr>
              <a:t>Patient request (n=8)</a:t>
            </a:r>
            <a:endParaRPr lang="en-US" sz="900" dirty="0">
              <a:solidFill>
                <a:srgbClr val="000000"/>
              </a:solidFill>
              <a:latin typeface="+mn-lt"/>
              <a:ea typeface="Arial Unicode MS" panose="020B0604020202020204" pitchFamily="34" charset="-128"/>
            </a:endParaRPr>
          </a:p>
          <a:p>
            <a:pPr marL="85725" indent="-85725">
              <a:lnSpc>
                <a:spcPct val="80000"/>
              </a:lnSpc>
              <a:spcBef>
                <a:spcPts val="0"/>
              </a:spcBef>
              <a:spcAft>
                <a:spcPts val="0"/>
              </a:spcAft>
              <a:buFont typeface="Symbol" panose="05050102010706020507" pitchFamily="18" charset="2"/>
              <a:buChar char=""/>
            </a:pPr>
            <a:r>
              <a:rPr lang="en-US" sz="900" dirty="0">
                <a:solidFill>
                  <a:srgbClr val="000000"/>
                </a:solidFill>
                <a:latin typeface="+mn-lt"/>
                <a:ea typeface="Times New Roman" panose="02020603050405020304" pitchFamily="18" charset="0"/>
              </a:rPr>
              <a:t>Lost to follow-up (n=1)</a:t>
            </a:r>
          </a:p>
          <a:p>
            <a:pPr marL="85725" indent="-85725">
              <a:lnSpc>
                <a:spcPct val="80000"/>
              </a:lnSpc>
              <a:spcBef>
                <a:spcPts val="0"/>
              </a:spcBef>
              <a:spcAft>
                <a:spcPts val="0"/>
              </a:spcAft>
              <a:buFont typeface="Symbol" panose="05050102010706020507" pitchFamily="18" charset="2"/>
              <a:buChar char=""/>
            </a:pPr>
            <a:r>
              <a:rPr lang="en-US" sz="900" dirty="0">
                <a:solidFill>
                  <a:srgbClr val="000000"/>
                </a:solidFill>
                <a:latin typeface="+mn-lt"/>
                <a:ea typeface="Arial Unicode MS" panose="020B0604020202020204" pitchFamily="34" charset="-128"/>
              </a:rPr>
              <a:t>Other (n=2)</a:t>
            </a:r>
            <a:endParaRPr lang="en-US" sz="900" strike="sngStrike" dirty="0">
              <a:solidFill>
                <a:srgbClr val="000000"/>
              </a:solidFill>
              <a:latin typeface="+mn-lt"/>
              <a:ea typeface="Arial Unicode MS" panose="020B0604020202020204" pitchFamily="34" charset="-128"/>
            </a:endParaRPr>
          </a:p>
        </p:txBody>
      </p:sp>
      <p:sp>
        <p:nvSpPr>
          <p:cNvPr id="73" name="Text Box 4">
            <a:extLst>
              <a:ext uri="{FF2B5EF4-FFF2-40B4-BE49-F238E27FC236}">
                <a16:creationId xmlns:a16="http://schemas.microsoft.com/office/drawing/2014/main" id="{A2639A57-F280-E2CC-AA97-5D9B377F1CEA}"/>
              </a:ext>
            </a:extLst>
          </p:cNvPr>
          <p:cNvSpPr txBox="1">
            <a:spLocks noChangeArrowheads="1"/>
          </p:cNvSpPr>
          <p:nvPr/>
        </p:nvSpPr>
        <p:spPr bwMode="auto">
          <a:xfrm rot="10800000" flipH="1" flipV="1">
            <a:off x="7543243" y="1987527"/>
            <a:ext cx="1371600" cy="640080"/>
          </a:xfrm>
          <a:prstGeom prst="rect">
            <a:avLst/>
          </a:prstGeom>
          <a:solidFill>
            <a:schemeClr val="bg1"/>
          </a:solidFill>
          <a:ln w="19050">
            <a:solidFill>
              <a:srgbClr val="BF2265"/>
            </a:solidFill>
            <a:miter lim="800000"/>
            <a:headEnd/>
            <a:tailEnd/>
          </a:ln>
        </p:spPr>
        <p:txBody>
          <a:bodyPr rot="0" vert="horz" wrap="square" lIns="45720" rIns="18288" anchor="ctr" anchorCtr="0" upright="1">
            <a:spAutoFit/>
          </a:bodyPr>
          <a:lstStyle/>
          <a:p>
            <a:pPr>
              <a:spcBef>
                <a:spcPts val="0"/>
              </a:spcBef>
              <a:spcAft>
                <a:spcPts val="0"/>
              </a:spcAft>
            </a:pPr>
            <a:r>
              <a:rPr lang="en-US" sz="900" dirty="0">
                <a:solidFill>
                  <a:srgbClr val="000000"/>
                </a:solidFill>
                <a:latin typeface="+mn-lt"/>
                <a:ea typeface="Arial Unicode MS" panose="020B0604020202020204" pitchFamily="34" charset="-128"/>
              </a:rPr>
              <a:t>Reasons for Not Proceeding</a:t>
            </a:r>
          </a:p>
          <a:p>
            <a:pPr marL="85725" indent="-85725">
              <a:lnSpc>
                <a:spcPct val="80000"/>
              </a:lnSpc>
              <a:spcBef>
                <a:spcPts val="0"/>
              </a:spcBef>
              <a:spcAft>
                <a:spcPts val="0"/>
              </a:spcAft>
              <a:buFont typeface="Symbol" panose="05050102010706020507" pitchFamily="18" charset="2"/>
              <a:buChar char=""/>
            </a:pPr>
            <a:r>
              <a:rPr lang="en-US" sz="900" b="1" dirty="0">
                <a:solidFill>
                  <a:srgbClr val="000000"/>
                </a:solidFill>
                <a:latin typeface="+mn-lt"/>
                <a:ea typeface="Times New Roman" panose="02020603050405020304" pitchFamily="18" charset="0"/>
              </a:rPr>
              <a:t>PD (n=56)</a:t>
            </a:r>
            <a:endParaRPr lang="en-US" sz="900" b="1" dirty="0">
              <a:solidFill>
                <a:srgbClr val="000000"/>
              </a:solidFill>
              <a:latin typeface="+mn-lt"/>
              <a:ea typeface="Arial Unicode MS" panose="020B0604020202020204" pitchFamily="34" charset="-128"/>
            </a:endParaRPr>
          </a:p>
          <a:p>
            <a:pPr marL="85725" indent="-85725">
              <a:lnSpc>
                <a:spcPct val="80000"/>
              </a:lnSpc>
              <a:spcBef>
                <a:spcPts val="0"/>
              </a:spcBef>
              <a:spcAft>
                <a:spcPts val="0"/>
              </a:spcAft>
              <a:buFont typeface="Symbol" panose="05050102010706020507" pitchFamily="18" charset="2"/>
              <a:buChar char=""/>
            </a:pPr>
            <a:r>
              <a:rPr lang="en-US" sz="900" b="1" dirty="0">
                <a:solidFill>
                  <a:srgbClr val="000000"/>
                </a:solidFill>
                <a:latin typeface="+mn-lt"/>
                <a:ea typeface="Times New Roman" panose="02020603050405020304" pitchFamily="18" charset="0"/>
              </a:rPr>
              <a:t>SD (n=27)</a:t>
            </a:r>
          </a:p>
          <a:p>
            <a:pPr marL="85725" indent="-85725">
              <a:lnSpc>
                <a:spcPct val="80000"/>
              </a:lnSpc>
              <a:spcBef>
                <a:spcPts val="0"/>
              </a:spcBef>
              <a:spcAft>
                <a:spcPts val="0"/>
              </a:spcAft>
              <a:buFont typeface="Symbol" panose="05050102010706020507" pitchFamily="18" charset="2"/>
              <a:buChar char=""/>
            </a:pPr>
            <a:r>
              <a:rPr lang="en-US" sz="900" dirty="0">
                <a:solidFill>
                  <a:srgbClr val="000000"/>
                </a:solidFill>
                <a:latin typeface="+mn-lt"/>
                <a:ea typeface="Arial Unicode MS" panose="020B0604020202020204" pitchFamily="34" charset="-128"/>
              </a:rPr>
              <a:t>AE (n=1)</a:t>
            </a:r>
          </a:p>
          <a:p>
            <a:pPr marL="85725" indent="-85725">
              <a:lnSpc>
                <a:spcPct val="80000"/>
              </a:lnSpc>
              <a:spcBef>
                <a:spcPts val="0"/>
              </a:spcBef>
              <a:spcAft>
                <a:spcPts val="0"/>
              </a:spcAft>
              <a:buFont typeface="Symbol" panose="05050102010706020507" pitchFamily="18" charset="2"/>
              <a:buChar char=""/>
            </a:pPr>
            <a:r>
              <a:rPr lang="en-US" sz="900" dirty="0">
                <a:solidFill>
                  <a:srgbClr val="000000"/>
                </a:solidFill>
                <a:latin typeface="+mn-lt"/>
                <a:ea typeface="Arial Unicode MS" panose="020B0604020202020204" pitchFamily="34" charset="-128"/>
              </a:rPr>
              <a:t>Other (n=4)</a:t>
            </a:r>
          </a:p>
        </p:txBody>
      </p:sp>
      <p:sp>
        <p:nvSpPr>
          <p:cNvPr id="74" name="Text Box 4">
            <a:extLst>
              <a:ext uri="{FF2B5EF4-FFF2-40B4-BE49-F238E27FC236}">
                <a16:creationId xmlns:a16="http://schemas.microsoft.com/office/drawing/2014/main" id="{05C2A258-69E3-D299-5CAD-16A162A3CFF3}"/>
              </a:ext>
            </a:extLst>
          </p:cNvPr>
          <p:cNvSpPr txBox="1">
            <a:spLocks noChangeArrowheads="1"/>
          </p:cNvSpPr>
          <p:nvPr/>
        </p:nvSpPr>
        <p:spPr bwMode="auto">
          <a:xfrm rot="10800000" flipH="1" flipV="1">
            <a:off x="7543243" y="2745337"/>
            <a:ext cx="1371600" cy="731520"/>
          </a:xfrm>
          <a:prstGeom prst="rect">
            <a:avLst/>
          </a:prstGeom>
          <a:solidFill>
            <a:schemeClr val="bg1"/>
          </a:solidFill>
          <a:ln w="19050">
            <a:solidFill>
              <a:srgbClr val="BF2265"/>
            </a:solidFill>
            <a:miter lim="800000"/>
            <a:headEnd/>
            <a:tailEnd/>
          </a:ln>
        </p:spPr>
        <p:txBody>
          <a:bodyPr rot="0" vert="horz" wrap="square" lIns="45720" rIns="45720" anchor="ctr" anchorCtr="0" upright="1">
            <a:spAutoFit/>
          </a:bodyPr>
          <a:lstStyle/>
          <a:p>
            <a:pPr>
              <a:lnSpc>
                <a:spcPct val="80000"/>
              </a:lnSpc>
              <a:spcBef>
                <a:spcPts val="225"/>
              </a:spcBef>
              <a:spcAft>
                <a:spcPts val="225"/>
              </a:spcAft>
            </a:pPr>
            <a:r>
              <a:rPr lang="en-US" sz="900" dirty="0">
                <a:solidFill>
                  <a:srgbClr val="000000"/>
                </a:solidFill>
                <a:latin typeface="+mn-lt"/>
                <a:ea typeface="Arial Unicode MS" panose="020B0604020202020204" pitchFamily="34" charset="-128"/>
              </a:rPr>
              <a:t>Reasons Did Not Undergo  Leukapheresis </a:t>
            </a:r>
          </a:p>
          <a:p>
            <a:pPr marL="85725" indent="-85725">
              <a:lnSpc>
                <a:spcPct val="80000"/>
              </a:lnSpc>
              <a:buFont typeface="Symbol" panose="05050102010706020507" pitchFamily="18" charset="2"/>
              <a:buChar char=""/>
            </a:pPr>
            <a:r>
              <a:rPr lang="en-US" sz="900" b="1" dirty="0">
                <a:solidFill>
                  <a:srgbClr val="000000"/>
                </a:solidFill>
                <a:latin typeface="+mn-lt"/>
                <a:ea typeface="Times New Roman" panose="02020603050405020304" pitchFamily="18" charset="0"/>
              </a:rPr>
              <a:t>PD (n=9)</a:t>
            </a:r>
          </a:p>
          <a:p>
            <a:pPr marL="85725" indent="-85725">
              <a:lnSpc>
                <a:spcPct val="80000"/>
              </a:lnSpc>
              <a:buFont typeface="Symbol" panose="05050102010706020507" pitchFamily="18" charset="2"/>
              <a:buChar char=""/>
            </a:pPr>
            <a:r>
              <a:rPr lang="en-US" sz="900" dirty="0">
                <a:solidFill>
                  <a:srgbClr val="000000"/>
                </a:solidFill>
                <a:latin typeface="+mn-lt"/>
                <a:ea typeface="Times New Roman" panose="02020603050405020304" pitchFamily="18" charset="0"/>
              </a:rPr>
              <a:t>AE (n=1)</a:t>
            </a:r>
            <a:endParaRPr lang="en-US" sz="900" baseline="30000" dirty="0">
              <a:solidFill>
                <a:srgbClr val="000000"/>
              </a:solidFill>
              <a:latin typeface="+mn-lt"/>
              <a:ea typeface="Arial Unicode MS" panose="020B0604020202020204" pitchFamily="34" charset="-128"/>
            </a:endParaRPr>
          </a:p>
          <a:p>
            <a:pPr marL="85725" indent="-85725">
              <a:lnSpc>
                <a:spcPct val="80000"/>
              </a:lnSpc>
              <a:buFont typeface="Symbol" panose="05050102010706020507" pitchFamily="18" charset="2"/>
              <a:buChar char=""/>
            </a:pPr>
            <a:r>
              <a:rPr lang="en-US" sz="900" dirty="0">
                <a:solidFill>
                  <a:srgbClr val="000000"/>
                </a:solidFill>
                <a:latin typeface="+mn-lt"/>
                <a:ea typeface="Arial Unicode MS" panose="020B0604020202020204" pitchFamily="34" charset="-128"/>
              </a:rPr>
              <a:t>Insufficient response (n=1)</a:t>
            </a:r>
            <a:r>
              <a:rPr lang="en-US" sz="900" dirty="0">
                <a:latin typeface="+mn-lt"/>
                <a:ea typeface="Times New Roman" panose="02020603050405020304" pitchFamily="18" charset="0"/>
              </a:rPr>
              <a:t> </a:t>
            </a:r>
          </a:p>
        </p:txBody>
      </p:sp>
      <p:sp>
        <p:nvSpPr>
          <p:cNvPr id="75" name="Text Box 4">
            <a:extLst>
              <a:ext uri="{FF2B5EF4-FFF2-40B4-BE49-F238E27FC236}">
                <a16:creationId xmlns:a16="http://schemas.microsoft.com/office/drawing/2014/main" id="{90722CFA-28E9-B56B-FB8C-9FCB3F47D525}"/>
              </a:ext>
            </a:extLst>
          </p:cNvPr>
          <p:cNvSpPr txBox="1">
            <a:spLocks noChangeArrowheads="1"/>
          </p:cNvSpPr>
          <p:nvPr/>
        </p:nvSpPr>
        <p:spPr bwMode="auto">
          <a:xfrm rot="10800000" flipH="1" flipV="1">
            <a:off x="7543243" y="3594588"/>
            <a:ext cx="1371600" cy="274320"/>
          </a:xfrm>
          <a:prstGeom prst="rect">
            <a:avLst/>
          </a:prstGeom>
          <a:solidFill>
            <a:schemeClr val="bg1"/>
          </a:solidFill>
          <a:ln w="19050">
            <a:solidFill>
              <a:srgbClr val="BF2265"/>
            </a:solidFill>
            <a:miter lim="800000"/>
            <a:headEnd/>
            <a:tailEnd/>
          </a:ln>
        </p:spPr>
        <p:txBody>
          <a:bodyPr rot="0" vert="horz" wrap="square" lIns="45720" rIns="45720" anchor="ctr" anchorCtr="0" upright="1">
            <a:spAutoFit/>
          </a:bodyPr>
          <a:lstStyle/>
          <a:p>
            <a:pPr>
              <a:spcBef>
                <a:spcPts val="0"/>
              </a:spcBef>
              <a:spcAft>
                <a:spcPts val="0"/>
              </a:spcAft>
            </a:pPr>
            <a:r>
              <a:rPr lang="en-US" sz="900" dirty="0">
                <a:solidFill>
                  <a:srgbClr val="000000"/>
                </a:solidFill>
                <a:latin typeface="+mn-lt"/>
                <a:ea typeface="Arial Unicode MS" panose="020B0604020202020204" pitchFamily="34" charset="-128"/>
              </a:rPr>
              <a:t>Reasons HDT Not Received</a:t>
            </a:r>
          </a:p>
          <a:p>
            <a:pPr marL="85725" indent="-85725">
              <a:lnSpc>
                <a:spcPct val="80000"/>
              </a:lnSpc>
              <a:spcBef>
                <a:spcPts val="0"/>
              </a:spcBef>
              <a:spcAft>
                <a:spcPts val="0"/>
              </a:spcAft>
              <a:buFont typeface="Symbol" panose="05050102010706020507" pitchFamily="18" charset="2"/>
              <a:buChar char=""/>
            </a:pPr>
            <a:r>
              <a:rPr lang="en-US" sz="900" b="1" dirty="0">
                <a:solidFill>
                  <a:srgbClr val="000000"/>
                </a:solidFill>
                <a:latin typeface="+mn-lt"/>
                <a:ea typeface="Times New Roman" panose="02020603050405020304" pitchFamily="18" charset="0"/>
              </a:rPr>
              <a:t>PD (n=5)</a:t>
            </a:r>
          </a:p>
        </p:txBody>
      </p:sp>
      <p:cxnSp>
        <p:nvCxnSpPr>
          <p:cNvPr id="16" name="Straight Connector 15">
            <a:extLst>
              <a:ext uri="{FF2B5EF4-FFF2-40B4-BE49-F238E27FC236}">
                <a16:creationId xmlns:a16="http://schemas.microsoft.com/office/drawing/2014/main" id="{022A7885-5094-6A48-632A-6B334746E972}"/>
              </a:ext>
            </a:extLst>
          </p:cNvPr>
          <p:cNvCxnSpPr>
            <a:cxnSpLocks/>
          </p:cNvCxnSpPr>
          <p:nvPr/>
        </p:nvCxnSpPr>
        <p:spPr>
          <a:xfrm flipH="1">
            <a:off x="1461261" y="2284604"/>
            <a:ext cx="1536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C372CBF-6C3B-CE28-DB3C-07DB1269E3E9}"/>
              </a:ext>
            </a:extLst>
          </p:cNvPr>
          <p:cNvCxnSpPr>
            <a:cxnSpLocks/>
          </p:cNvCxnSpPr>
          <p:nvPr/>
        </p:nvCxnSpPr>
        <p:spPr>
          <a:xfrm flipH="1">
            <a:off x="1461261" y="3231970"/>
            <a:ext cx="1536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216198-0EF1-E0DC-6247-202BCE27C904}"/>
              </a:ext>
            </a:extLst>
          </p:cNvPr>
          <p:cNvCxnSpPr>
            <a:cxnSpLocks/>
          </p:cNvCxnSpPr>
          <p:nvPr/>
        </p:nvCxnSpPr>
        <p:spPr>
          <a:xfrm flipH="1">
            <a:off x="5998694" y="1727721"/>
            <a:ext cx="1536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B77F4C7-EC26-55BB-E83C-0F7D68A215CA}"/>
              </a:ext>
            </a:extLst>
          </p:cNvPr>
          <p:cNvCxnSpPr>
            <a:cxnSpLocks/>
          </p:cNvCxnSpPr>
          <p:nvPr/>
        </p:nvCxnSpPr>
        <p:spPr>
          <a:xfrm flipH="1">
            <a:off x="5998694" y="2368393"/>
            <a:ext cx="1536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024C17-B6E4-952D-F2C0-3E6E56FEAA5B}"/>
              </a:ext>
            </a:extLst>
          </p:cNvPr>
          <p:cNvCxnSpPr>
            <a:cxnSpLocks/>
          </p:cNvCxnSpPr>
          <p:nvPr/>
        </p:nvCxnSpPr>
        <p:spPr>
          <a:xfrm flipH="1">
            <a:off x="6002367" y="2822633"/>
            <a:ext cx="1536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9016E720-62B8-DD96-483B-501E3712834F}"/>
              </a:ext>
            </a:extLst>
          </p:cNvPr>
          <p:cNvCxnSpPr>
            <a:cxnSpLocks/>
          </p:cNvCxnSpPr>
          <p:nvPr/>
        </p:nvCxnSpPr>
        <p:spPr>
          <a:xfrm>
            <a:off x="6002367" y="3459103"/>
            <a:ext cx="1540876" cy="272645"/>
          </a:xfrm>
          <a:prstGeom prst="bentConnector3">
            <a:avLst>
              <a:gd name="adj1" fmla="val 92635"/>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66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69" grpId="0" animBg="1"/>
      <p:bldP spid="70" grpId="0" animBg="1"/>
      <p:bldP spid="71" grpId="0" animBg="1"/>
      <p:bldP spid="72" grpId="0" animBg="1"/>
      <p:bldP spid="73" grpId="0" animBg="1"/>
      <p:bldP spid="74" grpId="0" animBg="1"/>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CD223B-B12D-973E-8ED6-8D259FDD2800}"/>
              </a:ext>
            </a:extLst>
          </p:cNvPr>
          <p:cNvSpPr>
            <a:spLocks noGrp="1"/>
          </p:cNvSpPr>
          <p:nvPr>
            <p:ph type="sldNum" sz="quarter" idx="11"/>
          </p:nvPr>
        </p:nvSpPr>
        <p:spPr/>
        <p:txBody>
          <a:bodyPr/>
          <a:lstStyle/>
          <a:p>
            <a:pPr>
              <a:defRPr/>
            </a:pPr>
            <a:fld id="{876D11F4-78B8-4BD0-8C58-DD5E7C415213}" type="slidenum">
              <a:rPr lang="en-US" smtClean="0"/>
              <a:pPr>
                <a:defRPr/>
              </a:pPr>
              <a:t>8</a:t>
            </a:fld>
            <a:endParaRPr lang="en-US" dirty="0"/>
          </a:p>
        </p:txBody>
      </p:sp>
      <p:sp>
        <p:nvSpPr>
          <p:cNvPr id="3" name="Title 2">
            <a:extLst>
              <a:ext uri="{FF2B5EF4-FFF2-40B4-BE49-F238E27FC236}">
                <a16:creationId xmlns:a16="http://schemas.microsoft.com/office/drawing/2014/main" id="{B9FB0475-0CA9-5114-0E27-5F6345D5B680}"/>
              </a:ext>
            </a:extLst>
          </p:cNvPr>
          <p:cNvSpPr>
            <a:spLocks noGrp="1"/>
          </p:cNvSpPr>
          <p:nvPr>
            <p:ph type="title"/>
          </p:nvPr>
        </p:nvSpPr>
        <p:spPr/>
        <p:txBody>
          <a:bodyPr tIns="182880"/>
          <a:lstStyle/>
          <a:p>
            <a:r>
              <a:rPr lang="en-US" dirty="0"/>
              <a:t>Nearly 3X Patients Received </a:t>
            </a:r>
            <a:r>
              <a:rPr lang="en-US" dirty="0" err="1"/>
              <a:t>Axi-Cel</a:t>
            </a:r>
            <a:r>
              <a:rPr lang="en-US" dirty="0"/>
              <a:t> Versus HDT-ASCT</a:t>
            </a:r>
          </a:p>
        </p:txBody>
      </p:sp>
      <p:sp>
        <p:nvSpPr>
          <p:cNvPr id="44" name="Footer Placeholder 3">
            <a:extLst>
              <a:ext uri="{FF2B5EF4-FFF2-40B4-BE49-F238E27FC236}">
                <a16:creationId xmlns:a16="http://schemas.microsoft.com/office/drawing/2014/main" id="{88E9B0FA-61AE-F4F3-E182-2C498628FE6F}"/>
              </a:ext>
            </a:extLst>
          </p:cNvPr>
          <p:cNvSpPr>
            <a:spLocks noGrp="1"/>
          </p:cNvSpPr>
          <p:nvPr>
            <p:ph type="ftr" sz="quarter" idx="12"/>
          </p:nvPr>
        </p:nvSpPr>
        <p:spPr>
          <a:xfrm>
            <a:off x="0" y="4628685"/>
            <a:ext cx="9144000" cy="323165"/>
          </a:xfrm>
        </p:spPr>
        <p:txBody>
          <a:bodyPr/>
          <a:lstStyle/>
          <a:p>
            <a:pPr>
              <a:defRPr/>
            </a:pPr>
            <a:r>
              <a:rPr lang="en-US" dirty="0"/>
              <a:t>Locke FL, et al. </a:t>
            </a:r>
            <a:r>
              <a:rPr lang="en-US" i="1" dirty="0"/>
              <a:t>N </a:t>
            </a:r>
            <a:r>
              <a:rPr lang="en-US" i="1" dirty="0" err="1"/>
              <a:t>Engl</a:t>
            </a:r>
            <a:r>
              <a:rPr lang="en-US" i="1" dirty="0"/>
              <a:t> J Med. </a:t>
            </a:r>
            <a:r>
              <a:rPr lang="en-US" dirty="0"/>
              <a:t>2022;386:640-654.</a:t>
            </a:r>
          </a:p>
          <a:p>
            <a:pPr>
              <a:defRPr/>
            </a:pPr>
            <a:r>
              <a:rPr lang="en-US" dirty="0"/>
              <a:t>AE, adverse event; </a:t>
            </a:r>
            <a:r>
              <a:rPr lang="en-US" dirty="0" err="1"/>
              <a:t>axi-cel</a:t>
            </a:r>
            <a:r>
              <a:rPr lang="en-US" dirty="0"/>
              <a:t>, </a:t>
            </a:r>
            <a:r>
              <a:rPr lang="en-US" dirty="0" err="1"/>
              <a:t>axicabtagene</a:t>
            </a:r>
            <a:r>
              <a:rPr lang="en-US" dirty="0"/>
              <a:t> </a:t>
            </a:r>
            <a:r>
              <a:rPr lang="en-US" dirty="0" err="1"/>
              <a:t>ciloleucel</a:t>
            </a:r>
            <a:r>
              <a:rPr lang="en-US" dirty="0"/>
              <a:t>; </a:t>
            </a:r>
            <a:r>
              <a:rPr lang="en-US" dirty="0" err="1"/>
              <a:t>HDT</a:t>
            </a:r>
            <a:r>
              <a:rPr lang="en-US" dirty="0"/>
              <a:t>, high-dose therapy; HDT-ASCT, high-dose therapy with autologous stem cell transplantation; PD, progressive disease; SD, stable disease; SOC, standard of care.</a:t>
            </a:r>
          </a:p>
        </p:txBody>
      </p:sp>
      <p:sp>
        <p:nvSpPr>
          <p:cNvPr id="45" name="Text Box 4">
            <a:extLst>
              <a:ext uri="{FF2B5EF4-FFF2-40B4-BE49-F238E27FC236}">
                <a16:creationId xmlns:a16="http://schemas.microsoft.com/office/drawing/2014/main" id="{03E182B3-40DF-B5D1-FB02-C21898E81EC8}"/>
              </a:ext>
            </a:extLst>
          </p:cNvPr>
          <p:cNvSpPr txBox="1">
            <a:spLocks noChangeArrowheads="1"/>
          </p:cNvSpPr>
          <p:nvPr/>
        </p:nvSpPr>
        <p:spPr bwMode="auto">
          <a:xfrm>
            <a:off x="4676487" y="1321157"/>
            <a:ext cx="2651760" cy="365760"/>
          </a:xfrm>
          <a:prstGeom prst="rect">
            <a:avLst/>
          </a:prstGeom>
          <a:solidFill>
            <a:schemeClr val="bg1"/>
          </a:solidFill>
          <a:ln w="19050">
            <a:solidFill>
              <a:srgbClr val="BF2365"/>
            </a:solidFill>
            <a:miter lim="800000"/>
            <a:headEnd/>
            <a:tailEnd/>
          </a:ln>
        </p:spPr>
        <p:txBody>
          <a:bodyPr rot="0" vert="horz" wrap="square" anchor="ctr" anchorCtr="0" upright="1"/>
          <a:lstStyle/>
          <a:p>
            <a:pPr algn="ctr">
              <a:lnSpc>
                <a:spcPct val="90000"/>
              </a:lnSpc>
            </a:pPr>
            <a:r>
              <a:rPr lang="en-US" sz="1250" b="1" dirty="0">
                <a:latin typeface="+mn-lt"/>
                <a:ea typeface="Arial Unicode MS" panose="020B0604020202020204" pitchFamily="34" charset="-128"/>
              </a:rPr>
              <a:t>SOC Arm</a:t>
            </a:r>
          </a:p>
          <a:p>
            <a:pPr algn="ctr">
              <a:lnSpc>
                <a:spcPct val="90000"/>
              </a:lnSpc>
            </a:pPr>
            <a:r>
              <a:rPr lang="en-US" sz="1250" b="1" dirty="0">
                <a:latin typeface="+mn-lt"/>
                <a:ea typeface="Arial Unicode MS" panose="020B0604020202020204" pitchFamily="34" charset="-128"/>
              </a:rPr>
              <a:t>n=179</a:t>
            </a:r>
          </a:p>
        </p:txBody>
      </p:sp>
      <p:sp>
        <p:nvSpPr>
          <p:cNvPr id="46" name="Text Box 5">
            <a:extLst>
              <a:ext uri="{FF2B5EF4-FFF2-40B4-BE49-F238E27FC236}">
                <a16:creationId xmlns:a16="http://schemas.microsoft.com/office/drawing/2014/main" id="{4262C01B-2267-E410-690C-8A7BD413A0A6}"/>
              </a:ext>
            </a:extLst>
          </p:cNvPr>
          <p:cNvSpPr txBox="1">
            <a:spLocks noChangeArrowheads="1"/>
          </p:cNvSpPr>
          <p:nvPr/>
        </p:nvSpPr>
        <p:spPr bwMode="auto">
          <a:xfrm>
            <a:off x="4676487" y="1775215"/>
            <a:ext cx="2651760" cy="548640"/>
          </a:xfrm>
          <a:prstGeom prst="rect">
            <a:avLst/>
          </a:prstGeom>
          <a:solidFill>
            <a:schemeClr val="bg1"/>
          </a:solidFill>
          <a:ln w="19050">
            <a:solidFill>
              <a:srgbClr val="BF2365"/>
            </a:solidFill>
            <a:miter lim="800000"/>
            <a:headEnd/>
            <a:tailEnd/>
          </a:ln>
        </p:spPr>
        <p:txBody>
          <a:bodyPr rot="0" vert="horz" wrap="square" anchor="ctr" anchorCtr="0" upright="1"/>
          <a:lstStyle/>
          <a:p>
            <a:pPr algn="ctr">
              <a:lnSpc>
                <a:spcPct val="90000"/>
              </a:lnSpc>
            </a:pPr>
            <a:r>
              <a:rPr lang="en-US" sz="1250" b="1" dirty="0">
                <a:latin typeface="+mn-lt"/>
                <a:ea typeface="Arial Unicode MS" panose="020B0604020202020204" pitchFamily="34" charset="-128"/>
              </a:rPr>
              <a:t>Received ≥1 Dose of Salvage Chemotherapy</a:t>
            </a:r>
          </a:p>
          <a:p>
            <a:pPr algn="ctr">
              <a:lnSpc>
                <a:spcPct val="90000"/>
              </a:lnSpc>
            </a:pPr>
            <a:r>
              <a:rPr lang="en-US" sz="1250" b="1" dirty="0">
                <a:latin typeface="+mn-lt"/>
                <a:ea typeface="Arial Unicode MS" panose="020B0604020202020204" pitchFamily="34" charset="-128"/>
              </a:rPr>
              <a:t>n=168</a:t>
            </a:r>
          </a:p>
        </p:txBody>
      </p:sp>
      <p:sp>
        <p:nvSpPr>
          <p:cNvPr id="47" name="Text Box 4">
            <a:extLst>
              <a:ext uri="{FF2B5EF4-FFF2-40B4-BE49-F238E27FC236}">
                <a16:creationId xmlns:a16="http://schemas.microsoft.com/office/drawing/2014/main" id="{B13BF24A-72ED-A86C-DD5C-F6E8CA393AC7}"/>
              </a:ext>
            </a:extLst>
          </p:cNvPr>
          <p:cNvSpPr txBox="1">
            <a:spLocks noChangeArrowheads="1"/>
          </p:cNvSpPr>
          <p:nvPr/>
        </p:nvSpPr>
        <p:spPr bwMode="auto">
          <a:xfrm rot="10800000" flipH="1" flipV="1">
            <a:off x="1676256" y="1321157"/>
            <a:ext cx="2651760" cy="365760"/>
          </a:xfrm>
          <a:prstGeom prst="rect">
            <a:avLst/>
          </a:prstGeom>
          <a:solidFill>
            <a:schemeClr val="bg1"/>
          </a:solidFill>
          <a:ln w="19050">
            <a:solidFill>
              <a:srgbClr val="1984C8"/>
            </a:solidFill>
            <a:miter lim="800000"/>
            <a:headEnd/>
            <a:tailEnd/>
          </a:ln>
        </p:spPr>
        <p:txBody>
          <a:bodyPr rot="0" vert="horz" wrap="square" anchor="ctr" anchorCtr="0" upright="1"/>
          <a:lstStyle/>
          <a:p>
            <a:pPr algn="ctr">
              <a:lnSpc>
                <a:spcPct val="90000"/>
              </a:lnSpc>
            </a:pPr>
            <a:r>
              <a:rPr lang="en-US" sz="1250" b="1" dirty="0">
                <a:latin typeface="+mn-lt"/>
                <a:ea typeface="Arial Unicode MS" panose="020B0604020202020204" pitchFamily="34" charset="-128"/>
              </a:rPr>
              <a:t>Axi-Cel Arm</a:t>
            </a:r>
          </a:p>
          <a:p>
            <a:pPr algn="ctr">
              <a:lnSpc>
                <a:spcPct val="90000"/>
              </a:lnSpc>
            </a:pPr>
            <a:r>
              <a:rPr lang="en-US" sz="1250" b="1" dirty="0">
                <a:latin typeface="+mn-lt"/>
                <a:ea typeface="Arial Unicode MS" panose="020B0604020202020204" pitchFamily="34" charset="-128"/>
              </a:rPr>
              <a:t>n=180</a:t>
            </a:r>
          </a:p>
        </p:txBody>
      </p:sp>
      <p:sp>
        <p:nvSpPr>
          <p:cNvPr id="48" name="Text Box 4">
            <a:extLst>
              <a:ext uri="{FF2B5EF4-FFF2-40B4-BE49-F238E27FC236}">
                <a16:creationId xmlns:a16="http://schemas.microsoft.com/office/drawing/2014/main" id="{A3DBE9C5-C3E4-6E53-9B4A-4ADFAC1022BB}"/>
              </a:ext>
            </a:extLst>
          </p:cNvPr>
          <p:cNvSpPr txBox="1">
            <a:spLocks noChangeArrowheads="1"/>
          </p:cNvSpPr>
          <p:nvPr/>
        </p:nvSpPr>
        <p:spPr bwMode="auto">
          <a:xfrm>
            <a:off x="3335942" y="867099"/>
            <a:ext cx="2332620" cy="365760"/>
          </a:xfrm>
          <a:prstGeom prst="rect">
            <a:avLst/>
          </a:prstGeom>
          <a:solidFill>
            <a:schemeClr val="bg1"/>
          </a:solidFill>
          <a:ln w="19050">
            <a:solidFill>
              <a:srgbClr val="000000"/>
            </a:solidFill>
            <a:miter lim="800000"/>
            <a:headEnd/>
            <a:tailEnd/>
          </a:ln>
        </p:spPr>
        <p:txBody>
          <a:bodyPr rot="0" vert="horz" wrap="square" anchor="ctr" anchorCtr="0" upright="1"/>
          <a:lstStyle/>
          <a:p>
            <a:pPr algn="ctr"/>
            <a:r>
              <a:rPr lang="en-US" sz="1250" b="1" dirty="0">
                <a:solidFill>
                  <a:srgbClr val="000000"/>
                </a:solidFill>
                <a:latin typeface="+mn-lt"/>
                <a:ea typeface="Arial Unicode MS" panose="020B0604020202020204" pitchFamily="34" charset="-128"/>
              </a:rPr>
              <a:t>Enrolled (Randomized)</a:t>
            </a:r>
          </a:p>
          <a:p>
            <a:pPr algn="ctr"/>
            <a:r>
              <a:rPr lang="en-US" sz="1250" b="1" dirty="0">
                <a:solidFill>
                  <a:srgbClr val="000000"/>
                </a:solidFill>
                <a:latin typeface="+mn-lt"/>
                <a:ea typeface="Arial Unicode MS" panose="020B0604020202020204" pitchFamily="34" charset="-128"/>
              </a:rPr>
              <a:t>N=359</a:t>
            </a:r>
          </a:p>
        </p:txBody>
      </p:sp>
      <p:sp>
        <p:nvSpPr>
          <p:cNvPr id="49" name="Text Box 6">
            <a:extLst>
              <a:ext uri="{FF2B5EF4-FFF2-40B4-BE49-F238E27FC236}">
                <a16:creationId xmlns:a16="http://schemas.microsoft.com/office/drawing/2014/main" id="{010DC520-C61D-07FE-E1B5-46B540EAF25D}"/>
              </a:ext>
            </a:extLst>
          </p:cNvPr>
          <p:cNvSpPr txBox="1">
            <a:spLocks noChangeArrowheads="1"/>
          </p:cNvSpPr>
          <p:nvPr/>
        </p:nvSpPr>
        <p:spPr bwMode="auto">
          <a:xfrm flipH="1">
            <a:off x="1676256" y="2412153"/>
            <a:ext cx="2651760" cy="548640"/>
          </a:xfrm>
          <a:prstGeom prst="rect">
            <a:avLst/>
          </a:prstGeom>
          <a:solidFill>
            <a:schemeClr val="bg1"/>
          </a:solidFill>
          <a:ln w="19050">
            <a:solidFill>
              <a:srgbClr val="1984C8"/>
            </a:solidFill>
            <a:miter lim="800000"/>
            <a:headEnd/>
            <a:tailEnd/>
          </a:ln>
        </p:spPr>
        <p:txBody>
          <a:bodyPr rot="0" vert="horz" wrap="square" anchor="ctr" anchorCtr="0" upright="1"/>
          <a:lstStyle/>
          <a:p>
            <a:pPr algn="ctr">
              <a:lnSpc>
                <a:spcPct val="90000"/>
              </a:lnSpc>
            </a:pPr>
            <a:r>
              <a:rPr lang="en-US" sz="1250" b="1" dirty="0">
                <a:latin typeface="+mn-lt"/>
                <a:ea typeface="Arial Unicode MS" panose="020B0604020202020204" pitchFamily="34" charset="-128"/>
              </a:rPr>
              <a:t>Received Lymphodepleting Chemotherapy</a:t>
            </a:r>
          </a:p>
          <a:p>
            <a:pPr algn="ctr">
              <a:lnSpc>
                <a:spcPct val="90000"/>
              </a:lnSpc>
            </a:pPr>
            <a:r>
              <a:rPr lang="en-US" sz="1250" b="1" dirty="0">
                <a:latin typeface="+mn-lt"/>
                <a:ea typeface="Arial Unicode MS" panose="020B0604020202020204" pitchFamily="34" charset="-128"/>
              </a:rPr>
              <a:t>n=172</a:t>
            </a:r>
          </a:p>
        </p:txBody>
      </p:sp>
      <p:sp>
        <p:nvSpPr>
          <p:cNvPr id="50" name="Text Box 6">
            <a:extLst>
              <a:ext uri="{FF2B5EF4-FFF2-40B4-BE49-F238E27FC236}">
                <a16:creationId xmlns:a16="http://schemas.microsoft.com/office/drawing/2014/main" id="{1004C638-087D-0AC2-6178-C5C5128A825C}"/>
              </a:ext>
            </a:extLst>
          </p:cNvPr>
          <p:cNvSpPr txBox="1">
            <a:spLocks noChangeArrowheads="1"/>
          </p:cNvSpPr>
          <p:nvPr/>
        </p:nvSpPr>
        <p:spPr bwMode="auto">
          <a:xfrm flipH="1">
            <a:off x="1676256" y="3503148"/>
            <a:ext cx="2651760" cy="365760"/>
          </a:xfrm>
          <a:prstGeom prst="rect">
            <a:avLst/>
          </a:prstGeom>
          <a:solidFill>
            <a:schemeClr val="bg1"/>
          </a:solidFill>
          <a:ln w="19050">
            <a:solidFill>
              <a:srgbClr val="1984C8"/>
            </a:solidFill>
            <a:miter lim="800000"/>
            <a:headEnd/>
            <a:tailEnd/>
          </a:ln>
        </p:spPr>
        <p:txBody>
          <a:bodyPr rot="0" vert="horz" wrap="square" anchor="ctr" anchorCtr="0" upright="1"/>
          <a:lstStyle/>
          <a:p>
            <a:pPr algn="ctr">
              <a:lnSpc>
                <a:spcPct val="90000"/>
              </a:lnSpc>
            </a:pPr>
            <a:r>
              <a:rPr lang="en-US" sz="1250" b="1" dirty="0">
                <a:latin typeface="+mn-lt"/>
                <a:ea typeface="Arial Unicode MS" panose="020B0604020202020204" pitchFamily="34" charset="-128"/>
              </a:rPr>
              <a:t>Received Axi-Cel Infusion</a:t>
            </a:r>
          </a:p>
          <a:p>
            <a:pPr algn="ctr">
              <a:lnSpc>
                <a:spcPct val="90000"/>
              </a:lnSpc>
            </a:pPr>
            <a:r>
              <a:rPr lang="en-US" sz="1250" b="1" dirty="0">
                <a:latin typeface="+mn-lt"/>
                <a:ea typeface="Arial Unicode MS" panose="020B0604020202020204" pitchFamily="34" charset="-128"/>
              </a:rPr>
              <a:t>n=170</a:t>
            </a:r>
          </a:p>
        </p:txBody>
      </p:sp>
      <p:sp>
        <p:nvSpPr>
          <p:cNvPr id="51" name="Text Box 5">
            <a:extLst>
              <a:ext uri="{FF2B5EF4-FFF2-40B4-BE49-F238E27FC236}">
                <a16:creationId xmlns:a16="http://schemas.microsoft.com/office/drawing/2014/main" id="{0E974C83-A5DC-211E-807F-AEA422C196A1}"/>
              </a:ext>
            </a:extLst>
          </p:cNvPr>
          <p:cNvSpPr txBox="1">
            <a:spLocks noChangeArrowheads="1"/>
          </p:cNvSpPr>
          <p:nvPr/>
        </p:nvSpPr>
        <p:spPr bwMode="auto">
          <a:xfrm flipH="1">
            <a:off x="1676256" y="1775215"/>
            <a:ext cx="2651760" cy="365760"/>
          </a:xfrm>
          <a:prstGeom prst="rect">
            <a:avLst/>
          </a:prstGeom>
          <a:solidFill>
            <a:schemeClr val="bg1"/>
          </a:solidFill>
          <a:ln w="19050">
            <a:solidFill>
              <a:srgbClr val="1984C8"/>
            </a:solidFill>
            <a:miter lim="800000"/>
            <a:headEnd/>
            <a:tailEnd/>
          </a:ln>
        </p:spPr>
        <p:txBody>
          <a:bodyPr rot="0" vert="horz" wrap="square" anchor="ctr" anchorCtr="0" upright="1"/>
          <a:lstStyle/>
          <a:p>
            <a:pPr algn="ctr">
              <a:lnSpc>
                <a:spcPct val="90000"/>
              </a:lnSpc>
            </a:pPr>
            <a:r>
              <a:rPr lang="en-US" sz="1250" b="1" dirty="0">
                <a:latin typeface="+mn-lt"/>
                <a:ea typeface="Arial Unicode MS" panose="020B0604020202020204" pitchFamily="34" charset="-128"/>
              </a:rPr>
              <a:t>Underwent Leukapheresis</a:t>
            </a:r>
          </a:p>
          <a:p>
            <a:pPr algn="ctr">
              <a:lnSpc>
                <a:spcPct val="90000"/>
              </a:lnSpc>
            </a:pPr>
            <a:r>
              <a:rPr lang="en-US" sz="1250" b="1" dirty="0">
                <a:latin typeface="+mn-lt"/>
                <a:ea typeface="Arial Unicode MS" panose="020B0604020202020204" pitchFamily="34" charset="-128"/>
              </a:rPr>
              <a:t>n=178</a:t>
            </a:r>
          </a:p>
        </p:txBody>
      </p:sp>
      <p:sp>
        <p:nvSpPr>
          <p:cNvPr id="52" name="Text Box 5">
            <a:extLst>
              <a:ext uri="{FF2B5EF4-FFF2-40B4-BE49-F238E27FC236}">
                <a16:creationId xmlns:a16="http://schemas.microsoft.com/office/drawing/2014/main" id="{D1BB12B6-B9DC-552C-E62F-0B4DE3FCBA73}"/>
              </a:ext>
            </a:extLst>
          </p:cNvPr>
          <p:cNvSpPr txBox="1">
            <a:spLocks noChangeArrowheads="1"/>
          </p:cNvSpPr>
          <p:nvPr/>
        </p:nvSpPr>
        <p:spPr bwMode="auto">
          <a:xfrm>
            <a:off x="4676487" y="2866211"/>
            <a:ext cx="2651760" cy="548640"/>
          </a:xfrm>
          <a:prstGeom prst="rect">
            <a:avLst/>
          </a:prstGeom>
          <a:solidFill>
            <a:schemeClr val="bg1"/>
          </a:solidFill>
          <a:ln w="19050">
            <a:solidFill>
              <a:srgbClr val="BF2365"/>
            </a:solidFill>
            <a:miter lim="800000"/>
            <a:headEnd/>
            <a:tailEnd/>
          </a:ln>
        </p:spPr>
        <p:txBody>
          <a:bodyPr rot="0" vert="horz" wrap="square" anchor="ctr" anchorCtr="0" upright="1"/>
          <a:lstStyle/>
          <a:p>
            <a:pPr algn="ctr">
              <a:lnSpc>
                <a:spcPct val="90000"/>
              </a:lnSpc>
            </a:pPr>
            <a:r>
              <a:rPr lang="en-US" sz="1250" b="1" dirty="0">
                <a:latin typeface="+mn-lt"/>
                <a:ea typeface="Arial Unicode MS" panose="020B0604020202020204" pitchFamily="34" charset="-128"/>
              </a:rPr>
              <a:t>Responded to Salvage Chemotherapy and Underwent Leukapheresis</a:t>
            </a:r>
          </a:p>
          <a:p>
            <a:pPr algn="ctr">
              <a:lnSpc>
                <a:spcPct val="90000"/>
              </a:lnSpc>
            </a:pPr>
            <a:r>
              <a:rPr lang="en-US" sz="1250" b="1" dirty="0">
                <a:latin typeface="+mn-lt"/>
                <a:ea typeface="Arial Unicode MS" panose="020B0604020202020204" pitchFamily="34" charset="-128"/>
              </a:rPr>
              <a:t>n=69</a:t>
            </a:r>
          </a:p>
        </p:txBody>
      </p:sp>
      <p:sp>
        <p:nvSpPr>
          <p:cNvPr id="53" name="Text Box 5">
            <a:extLst>
              <a:ext uri="{FF2B5EF4-FFF2-40B4-BE49-F238E27FC236}">
                <a16:creationId xmlns:a16="http://schemas.microsoft.com/office/drawing/2014/main" id="{69448DF9-97D7-03AD-A566-09EA39E910A8}"/>
              </a:ext>
            </a:extLst>
          </p:cNvPr>
          <p:cNvSpPr txBox="1">
            <a:spLocks noChangeArrowheads="1"/>
          </p:cNvSpPr>
          <p:nvPr/>
        </p:nvSpPr>
        <p:spPr bwMode="auto">
          <a:xfrm>
            <a:off x="4676487" y="3503148"/>
            <a:ext cx="2651760" cy="365760"/>
          </a:xfrm>
          <a:prstGeom prst="rect">
            <a:avLst/>
          </a:prstGeom>
          <a:solidFill>
            <a:schemeClr val="bg1"/>
          </a:solidFill>
          <a:ln w="19050">
            <a:solidFill>
              <a:srgbClr val="BF2365"/>
            </a:solidFill>
            <a:miter lim="800000"/>
            <a:headEnd/>
            <a:tailEnd/>
          </a:ln>
        </p:spPr>
        <p:txBody>
          <a:bodyPr rot="0" vert="horz" wrap="square" anchor="ctr" anchorCtr="0" upright="1"/>
          <a:lstStyle/>
          <a:p>
            <a:pPr algn="ctr">
              <a:lnSpc>
                <a:spcPct val="90000"/>
              </a:lnSpc>
            </a:pPr>
            <a:r>
              <a:rPr lang="en-US" sz="1250" b="1" dirty="0">
                <a:latin typeface="+mn-lt"/>
                <a:ea typeface="Arial Unicode MS" panose="020B0604020202020204" pitchFamily="34" charset="-128"/>
              </a:rPr>
              <a:t>Received HDT-ASCT </a:t>
            </a:r>
          </a:p>
          <a:p>
            <a:pPr algn="ctr">
              <a:lnSpc>
                <a:spcPct val="90000"/>
              </a:lnSpc>
            </a:pPr>
            <a:r>
              <a:rPr lang="en-US" sz="1250" b="1" dirty="0">
                <a:latin typeface="+mn-lt"/>
                <a:ea typeface="Arial Unicode MS" panose="020B0604020202020204" pitchFamily="34" charset="-128"/>
              </a:rPr>
              <a:t>n=64</a:t>
            </a:r>
          </a:p>
        </p:txBody>
      </p:sp>
      <p:sp>
        <p:nvSpPr>
          <p:cNvPr id="54" name="Text Box 5">
            <a:extLst>
              <a:ext uri="{FF2B5EF4-FFF2-40B4-BE49-F238E27FC236}">
                <a16:creationId xmlns:a16="http://schemas.microsoft.com/office/drawing/2014/main" id="{0F4AA5A1-E381-25F2-DF7A-0E78419E60E5}"/>
              </a:ext>
            </a:extLst>
          </p:cNvPr>
          <p:cNvSpPr txBox="1">
            <a:spLocks noChangeArrowheads="1"/>
          </p:cNvSpPr>
          <p:nvPr/>
        </p:nvSpPr>
        <p:spPr bwMode="auto">
          <a:xfrm>
            <a:off x="4676487" y="2412153"/>
            <a:ext cx="2651760" cy="365760"/>
          </a:xfrm>
          <a:prstGeom prst="rect">
            <a:avLst/>
          </a:prstGeom>
          <a:solidFill>
            <a:schemeClr val="bg1"/>
          </a:solidFill>
          <a:ln w="19050">
            <a:solidFill>
              <a:srgbClr val="BF2365"/>
            </a:solidFill>
            <a:miter lim="800000"/>
            <a:headEnd/>
            <a:tailEnd/>
          </a:ln>
        </p:spPr>
        <p:txBody>
          <a:bodyPr rot="0" vert="horz" wrap="square" anchor="ctr" anchorCtr="0" upright="1"/>
          <a:lstStyle/>
          <a:p>
            <a:pPr algn="ctr">
              <a:lnSpc>
                <a:spcPct val="90000"/>
              </a:lnSpc>
            </a:pPr>
            <a:r>
              <a:rPr lang="en-US" sz="1250" b="1" dirty="0">
                <a:latin typeface="+mn-lt"/>
                <a:ea typeface="Arial Unicode MS" panose="020B0604020202020204" pitchFamily="34" charset="-128"/>
              </a:rPr>
              <a:t>Responded to Salvage Chemotherapy</a:t>
            </a:r>
          </a:p>
          <a:p>
            <a:pPr algn="ctr">
              <a:lnSpc>
                <a:spcPct val="90000"/>
              </a:lnSpc>
            </a:pPr>
            <a:r>
              <a:rPr lang="en-US" sz="1250" b="1" dirty="0">
                <a:latin typeface="+mn-lt"/>
                <a:ea typeface="Arial Unicode MS" panose="020B0604020202020204" pitchFamily="34" charset="-128"/>
              </a:rPr>
              <a:t>n=80</a:t>
            </a:r>
          </a:p>
        </p:txBody>
      </p:sp>
      <p:sp>
        <p:nvSpPr>
          <p:cNvPr id="55" name="Text Box 4">
            <a:extLst>
              <a:ext uri="{FF2B5EF4-FFF2-40B4-BE49-F238E27FC236}">
                <a16:creationId xmlns:a16="http://schemas.microsoft.com/office/drawing/2014/main" id="{C25CF16A-D5CB-EA9A-6C5F-27D1AFFA0D02}"/>
              </a:ext>
            </a:extLst>
          </p:cNvPr>
          <p:cNvSpPr txBox="1">
            <a:spLocks noChangeArrowheads="1"/>
          </p:cNvSpPr>
          <p:nvPr/>
        </p:nvSpPr>
        <p:spPr bwMode="auto">
          <a:xfrm>
            <a:off x="4950807" y="3848565"/>
            <a:ext cx="2103120" cy="374064"/>
          </a:xfrm>
          <a:prstGeom prst="rect">
            <a:avLst/>
          </a:prstGeom>
          <a:noFill/>
          <a:ln w="12700">
            <a:noFill/>
            <a:miter lim="800000"/>
            <a:headEnd/>
            <a:tailEnd/>
          </a:ln>
        </p:spPr>
        <p:txBody>
          <a:bodyPr rot="0" vert="horz" wrap="square" lIns="9144" tIns="9144" rIns="9144" bIns="9144" anchor="ctr" anchorCtr="0" upright="1"/>
          <a:lstStyle/>
          <a:p>
            <a:pPr algn="ctr">
              <a:lnSpc>
                <a:spcPct val="90000"/>
              </a:lnSpc>
            </a:pPr>
            <a:r>
              <a:rPr lang="en-US" sz="1600" b="1" dirty="0">
                <a:solidFill>
                  <a:srgbClr val="BF2365"/>
                </a:solidFill>
                <a:latin typeface="+mn-lt"/>
                <a:ea typeface="Arial Unicode MS" panose="020B0604020202020204" pitchFamily="34" charset="-128"/>
              </a:rPr>
              <a:t>36% Received HDT-ASCT</a:t>
            </a:r>
          </a:p>
        </p:txBody>
      </p:sp>
      <p:sp>
        <p:nvSpPr>
          <p:cNvPr id="56" name="Text Box 4">
            <a:extLst>
              <a:ext uri="{FF2B5EF4-FFF2-40B4-BE49-F238E27FC236}">
                <a16:creationId xmlns:a16="http://schemas.microsoft.com/office/drawing/2014/main" id="{23D9E7B2-F47D-BBCC-6698-69767F41E183}"/>
              </a:ext>
            </a:extLst>
          </p:cNvPr>
          <p:cNvSpPr txBox="1">
            <a:spLocks noChangeArrowheads="1"/>
          </p:cNvSpPr>
          <p:nvPr/>
        </p:nvSpPr>
        <p:spPr bwMode="auto">
          <a:xfrm flipH="1">
            <a:off x="1915643" y="3848565"/>
            <a:ext cx="2103123" cy="361347"/>
          </a:xfrm>
          <a:prstGeom prst="rect">
            <a:avLst/>
          </a:prstGeom>
          <a:noFill/>
          <a:ln w="12700">
            <a:noFill/>
            <a:miter lim="800000"/>
            <a:headEnd/>
            <a:tailEnd/>
          </a:ln>
        </p:spPr>
        <p:txBody>
          <a:bodyPr rot="0" vert="horz" wrap="square" lIns="9144" tIns="9144" rIns="9144" bIns="9144" anchor="ctr" anchorCtr="0" upright="1"/>
          <a:lstStyle/>
          <a:p>
            <a:pPr algn="ctr">
              <a:lnSpc>
                <a:spcPct val="90000"/>
              </a:lnSpc>
            </a:pPr>
            <a:r>
              <a:rPr lang="en-US" sz="1600" b="1" dirty="0">
                <a:solidFill>
                  <a:srgbClr val="1984C8"/>
                </a:solidFill>
                <a:latin typeface="+mn-lt"/>
                <a:ea typeface="Arial Unicode MS" panose="020B0604020202020204" pitchFamily="34" charset="-128"/>
              </a:rPr>
              <a:t>94% Received Axi-Cel</a:t>
            </a:r>
          </a:p>
        </p:txBody>
      </p:sp>
      <p:cxnSp>
        <p:nvCxnSpPr>
          <p:cNvPr id="57" name="Connector: Elbow 56">
            <a:extLst>
              <a:ext uri="{FF2B5EF4-FFF2-40B4-BE49-F238E27FC236}">
                <a16:creationId xmlns:a16="http://schemas.microsoft.com/office/drawing/2014/main" id="{1906DFDC-C719-38CD-7122-9457A4870587}"/>
              </a:ext>
            </a:extLst>
          </p:cNvPr>
          <p:cNvCxnSpPr>
            <a:cxnSpLocks/>
            <a:stCxn id="48" idx="2"/>
            <a:endCxn id="47" idx="0"/>
          </p:cNvCxnSpPr>
          <p:nvPr/>
        </p:nvCxnSpPr>
        <p:spPr>
          <a:xfrm rot="5400000">
            <a:off x="3708045" y="526950"/>
            <a:ext cx="88298" cy="1500116"/>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E9C7991C-BE90-F862-3E42-98CBDA6BDFD2}"/>
              </a:ext>
            </a:extLst>
          </p:cNvPr>
          <p:cNvCxnSpPr>
            <a:cxnSpLocks/>
            <a:stCxn id="48" idx="2"/>
            <a:endCxn id="45" idx="0"/>
          </p:cNvCxnSpPr>
          <p:nvPr/>
        </p:nvCxnSpPr>
        <p:spPr>
          <a:xfrm rot="16200000" flipH="1">
            <a:off x="5208160" y="526950"/>
            <a:ext cx="88298" cy="1500115"/>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58C44B3-D389-12E9-601F-A4F7ED16D963}"/>
              </a:ext>
            </a:extLst>
          </p:cNvPr>
          <p:cNvCxnSpPr>
            <a:cxnSpLocks/>
            <a:stCxn id="46" idx="0"/>
            <a:endCxn id="45" idx="2"/>
          </p:cNvCxnSpPr>
          <p:nvPr/>
        </p:nvCxnSpPr>
        <p:spPr>
          <a:xfrm flipV="1">
            <a:off x="6002367" y="1686917"/>
            <a:ext cx="0" cy="8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2FDBF6F-D73D-35ED-1D8F-89895771F53E}"/>
              </a:ext>
            </a:extLst>
          </p:cNvPr>
          <p:cNvCxnSpPr>
            <a:cxnSpLocks/>
            <a:stCxn id="46" idx="2"/>
            <a:endCxn id="54" idx="0"/>
          </p:cNvCxnSpPr>
          <p:nvPr/>
        </p:nvCxnSpPr>
        <p:spPr>
          <a:xfrm>
            <a:off x="6002367" y="2323855"/>
            <a:ext cx="0" cy="8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DECA806-2207-2FDC-6326-5E6A0803F1E8}"/>
              </a:ext>
            </a:extLst>
          </p:cNvPr>
          <p:cNvCxnSpPr>
            <a:cxnSpLocks/>
          </p:cNvCxnSpPr>
          <p:nvPr/>
        </p:nvCxnSpPr>
        <p:spPr>
          <a:xfrm>
            <a:off x="6002367" y="2777913"/>
            <a:ext cx="0" cy="8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FAB9258-80E9-014B-816C-F44FF88294DF}"/>
              </a:ext>
            </a:extLst>
          </p:cNvPr>
          <p:cNvCxnSpPr>
            <a:stCxn id="52" idx="2"/>
            <a:endCxn id="53" idx="0"/>
          </p:cNvCxnSpPr>
          <p:nvPr/>
        </p:nvCxnSpPr>
        <p:spPr>
          <a:xfrm>
            <a:off x="6002367" y="3414851"/>
            <a:ext cx="0" cy="882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6B7BCF7-1378-D4A8-49AB-6671F69970FE}"/>
              </a:ext>
            </a:extLst>
          </p:cNvPr>
          <p:cNvCxnSpPr>
            <a:cxnSpLocks/>
            <a:stCxn id="51" idx="0"/>
            <a:endCxn id="47" idx="2"/>
          </p:cNvCxnSpPr>
          <p:nvPr/>
        </p:nvCxnSpPr>
        <p:spPr>
          <a:xfrm flipV="1">
            <a:off x="3002136" y="1686917"/>
            <a:ext cx="0" cy="8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F02724C-DB97-7027-2E52-729108D07EB6}"/>
              </a:ext>
            </a:extLst>
          </p:cNvPr>
          <p:cNvCxnSpPr>
            <a:stCxn id="51" idx="2"/>
            <a:endCxn id="49" idx="0"/>
          </p:cNvCxnSpPr>
          <p:nvPr/>
        </p:nvCxnSpPr>
        <p:spPr>
          <a:xfrm>
            <a:off x="3002136" y="2140975"/>
            <a:ext cx="0" cy="2711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6DEFA5A-99B3-3F78-7BE3-E8EDA741B30E}"/>
              </a:ext>
            </a:extLst>
          </p:cNvPr>
          <p:cNvCxnSpPr>
            <a:cxnSpLocks/>
          </p:cNvCxnSpPr>
          <p:nvPr/>
        </p:nvCxnSpPr>
        <p:spPr>
          <a:xfrm>
            <a:off x="3002136" y="2960793"/>
            <a:ext cx="0" cy="5423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Box 4">
            <a:extLst>
              <a:ext uri="{FF2B5EF4-FFF2-40B4-BE49-F238E27FC236}">
                <a16:creationId xmlns:a16="http://schemas.microsoft.com/office/drawing/2014/main" id="{3BFC1A81-B523-984E-D259-8B46112F43FB}"/>
              </a:ext>
            </a:extLst>
          </p:cNvPr>
          <p:cNvSpPr txBox="1">
            <a:spLocks noChangeArrowheads="1"/>
          </p:cNvSpPr>
          <p:nvPr/>
        </p:nvSpPr>
        <p:spPr bwMode="auto">
          <a:xfrm>
            <a:off x="4950807" y="4225791"/>
            <a:ext cx="3692087" cy="526532"/>
          </a:xfrm>
          <a:prstGeom prst="rect">
            <a:avLst/>
          </a:prstGeom>
          <a:solidFill>
            <a:srgbClr val="F9DDE9"/>
          </a:solidFill>
          <a:ln w="19050">
            <a:solidFill>
              <a:srgbClr val="BF2265"/>
            </a:solidFill>
            <a:prstDash val="dash"/>
            <a:miter lim="800000"/>
            <a:headEnd/>
            <a:tailEnd/>
          </a:ln>
        </p:spPr>
        <p:txBody>
          <a:bodyPr rot="0" vert="horz" wrap="square" lIns="45720" tIns="45720" rIns="45720" bIns="45720" anchor="ctr" anchorCtr="0" upright="1"/>
          <a:lstStyle/>
          <a:p>
            <a:pPr>
              <a:lnSpc>
                <a:spcPct val="90000"/>
              </a:lnSpc>
            </a:pPr>
            <a:r>
              <a:rPr lang="en-US" sz="1600" b="1" dirty="0">
                <a:solidFill>
                  <a:srgbClr val="BF2365"/>
                </a:solidFill>
                <a:latin typeface="+mn-lt"/>
                <a:ea typeface="Arial Unicode MS" panose="020B0604020202020204" pitchFamily="34" charset="-128"/>
              </a:rPr>
              <a:t>57% Received </a:t>
            </a:r>
            <a:r>
              <a:rPr lang="en-US" sz="1600" b="1" dirty="0" err="1">
                <a:solidFill>
                  <a:srgbClr val="BF2365"/>
                </a:solidFill>
                <a:latin typeface="+mn-lt"/>
                <a:ea typeface="Arial Unicode MS" panose="020B0604020202020204" pitchFamily="34" charset="-128"/>
              </a:rPr>
              <a:t>3L</a:t>
            </a:r>
            <a:r>
              <a:rPr lang="en-US" sz="1600" b="1" dirty="0">
                <a:solidFill>
                  <a:srgbClr val="BF2365"/>
                </a:solidFill>
                <a:latin typeface="+mn-lt"/>
                <a:ea typeface="Arial Unicode MS" panose="020B0604020202020204" pitchFamily="34" charset="-128"/>
              </a:rPr>
              <a:t>+ Cellular Immunotherapy (Off Protocol)</a:t>
            </a:r>
          </a:p>
        </p:txBody>
      </p:sp>
      <p:cxnSp>
        <p:nvCxnSpPr>
          <p:cNvPr id="41" name="Straight Connector 40">
            <a:extLst>
              <a:ext uri="{FF2B5EF4-FFF2-40B4-BE49-F238E27FC236}">
                <a16:creationId xmlns:a16="http://schemas.microsoft.com/office/drawing/2014/main" id="{F7C56B4A-6BB2-482D-88D2-4D79BA491834}"/>
              </a:ext>
            </a:extLst>
          </p:cNvPr>
          <p:cNvCxnSpPr>
            <a:cxnSpLocks/>
          </p:cNvCxnSpPr>
          <p:nvPr/>
        </p:nvCxnSpPr>
        <p:spPr>
          <a:xfrm flipH="1">
            <a:off x="5998694" y="3460417"/>
            <a:ext cx="18836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F390551-BCC0-43AB-A73E-FCDA719A29B7}"/>
              </a:ext>
            </a:extLst>
          </p:cNvPr>
          <p:cNvCxnSpPr/>
          <p:nvPr/>
        </p:nvCxnSpPr>
        <p:spPr>
          <a:xfrm>
            <a:off x="7881215" y="1723712"/>
            <a:ext cx="3673" cy="241839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A32E8D-B91E-7EAF-FBE2-D01AD16DCEFD}"/>
              </a:ext>
            </a:extLst>
          </p:cNvPr>
          <p:cNvCxnSpPr>
            <a:cxnSpLocks/>
          </p:cNvCxnSpPr>
          <p:nvPr/>
        </p:nvCxnSpPr>
        <p:spPr>
          <a:xfrm flipH="1">
            <a:off x="5998694" y="1727721"/>
            <a:ext cx="18836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42DD430-EE77-3EE5-F169-EAEB07DAC16C}"/>
              </a:ext>
            </a:extLst>
          </p:cNvPr>
          <p:cNvCxnSpPr>
            <a:cxnSpLocks/>
          </p:cNvCxnSpPr>
          <p:nvPr/>
        </p:nvCxnSpPr>
        <p:spPr>
          <a:xfrm flipH="1">
            <a:off x="5998694" y="2368393"/>
            <a:ext cx="18836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FB6C4B0-FD4D-2D73-7A2E-84844C34B03D}"/>
              </a:ext>
            </a:extLst>
          </p:cNvPr>
          <p:cNvCxnSpPr>
            <a:cxnSpLocks/>
          </p:cNvCxnSpPr>
          <p:nvPr/>
        </p:nvCxnSpPr>
        <p:spPr>
          <a:xfrm flipH="1">
            <a:off x="6002367" y="2822633"/>
            <a:ext cx="18836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AD4FA93-3C6B-1632-E389-BB1D80C2CCAA}"/>
              </a:ext>
            </a:extLst>
          </p:cNvPr>
          <p:cNvCxnSpPr>
            <a:cxnSpLocks/>
          </p:cNvCxnSpPr>
          <p:nvPr/>
        </p:nvCxnSpPr>
        <p:spPr>
          <a:xfrm flipH="1">
            <a:off x="7328247" y="3737610"/>
            <a:ext cx="5529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57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0867F6-0248-AD8D-F146-1B4BDCAF0B9A}"/>
              </a:ext>
            </a:extLst>
          </p:cNvPr>
          <p:cNvSpPr>
            <a:spLocks noGrp="1"/>
          </p:cNvSpPr>
          <p:nvPr>
            <p:ph type="sldNum" sz="quarter" idx="11"/>
          </p:nvPr>
        </p:nvSpPr>
        <p:spPr/>
        <p:txBody>
          <a:bodyPr/>
          <a:lstStyle/>
          <a:p>
            <a:pPr>
              <a:defRPr/>
            </a:pPr>
            <a:fld id="{876D11F4-78B8-4BD0-8C58-DD5E7C415213}" type="slidenum">
              <a:rPr lang="en-US" smtClean="0"/>
              <a:pPr>
                <a:defRPr/>
              </a:pPr>
              <a:t>9</a:t>
            </a:fld>
            <a:endParaRPr lang="en-US" dirty="0"/>
          </a:p>
        </p:txBody>
      </p:sp>
      <p:sp>
        <p:nvSpPr>
          <p:cNvPr id="3" name="Title 2">
            <a:extLst>
              <a:ext uri="{FF2B5EF4-FFF2-40B4-BE49-F238E27FC236}">
                <a16:creationId xmlns:a16="http://schemas.microsoft.com/office/drawing/2014/main" id="{BF2962BC-EB0E-8434-3097-B655D5ED4FA8}"/>
              </a:ext>
            </a:extLst>
          </p:cNvPr>
          <p:cNvSpPr>
            <a:spLocks noGrp="1"/>
          </p:cNvSpPr>
          <p:nvPr>
            <p:ph type="title"/>
          </p:nvPr>
        </p:nvSpPr>
        <p:spPr/>
        <p:txBody>
          <a:bodyPr tIns="91440"/>
          <a:lstStyle/>
          <a:p>
            <a:r>
              <a:rPr lang="en-US" dirty="0"/>
              <a:t>Hierarchical Statistical Testing of Endpoints in ZUMA‐7: EFS </a:t>
            </a:r>
            <a:r>
              <a:rPr lang="en-US" dirty="0">
                <a:sym typeface="Wingdings" panose="05000000000000000000" pitchFamily="2" charset="2"/>
              </a:rPr>
              <a:t></a:t>
            </a:r>
            <a:r>
              <a:rPr lang="en-US" dirty="0"/>
              <a:t> ORR </a:t>
            </a:r>
            <a:r>
              <a:rPr lang="en-US" dirty="0">
                <a:sym typeface="Wingdings" panose="05000000000000000000" pitchFamily="2" charset="2"/>
              </a:rPr>
              <a:t> </a:t>
            </a:r>
            <a:r>
              <a:rPr lang="en-US" dirty="0"/>
              <a:t>OS</a:t>
            </a:r>
          </a:p>
        </p:txBody>
      </p:sp>
      <p:sp>
        <p:nvSpPr>
          <p:cNvPr id="4" name="Footer Placeholder 3">
            <a:extLst>
              <a:ext uri="{FF2B5EF4-FFF2-40B4-BE49-F238E27FC236}">
                <a16:creationId xmlns:a16="http://schemas.microsoft.com/office/drawing/2014/main" id="{3AC64029-8549-EDF6-370C-FF5CD279091E}"/>
              </a:ext>
            </a:extLst>
          </p:cNvPr>
          <p:cNvSpPr>
            <a:spLocks noGrp="1"/>
          </p:cNvSpPr>
          <p:nvPr>
            <p:ph type="ftr" sz="quarter" idx="12"/>
          </p:nvPr>
        </p:nvSpPr>
        <p:spPr>
          <a:xfrm>
            <a:off x="0" y="4282436"/>
            <a:ext cx="9144000" cy="669414"/>
          </a:xfrm>
        </p:spPr>
        <p:txBody>
          <a:bodyPr/>
          <a:lstStyle/>
          <a:p>
            <a:pPr>
              <a:defRPr/>
            </a:pPr>
            <a:r>
              <a:rPr lang="en-US" dirty="0"/>
              <a:t>Although a futility analysis was conducted, the positive efficacy results were not announced, and the study was not stopped early to ensure that the primary analysis results were mature and not biased. All testing was performed at the 1-sided 2.5% level. Analyses were event-driven and occurred when the required number of events were observed regardless of anticipated timing.</a:t>
            </a:r>
          </a:p>
          <a:p>
            <a:pPr>
              <a:defRPr/>
            </a:pPr>
            <a:r>
              <a:rPr lang="en-US" baseline="30000" dirty="0"/>
              <a:t>a</a:t>
            </a:r>
            <a:r>
              <a:rPr lang="en-US" dirty="0"/>
              <a:t> Prespecified OS primary (final) analysis was to be conducted 5 years after first patient was randomized or after approximately 210 deaths, whichever occurred first.</a:t>
            </a:r>
          </a:p>
          <a:p>
            <a:pPr>
              <a:defRPr/>
            </a:pPr>
            <a:r>
              <a:rPr lang="en-US" dirty="0"/>
              <a:t>Locke FL, et al. </a:t>
            </a:r>
            <a:r>
              <a:rPr lang="en-US" i="1" dirty="0"/>
              <a:t>N </a:t>
            </a:r>
            <a:r>
              <a:rPr lang="en-US" i="1" dirty="0" err="1"/>
              <a:t>Engl</a:t>
            </a:r>
            <a:r>
              <a:rPr lang="en-US" i="1" dirty="0"/>
              <a:t> J Med. </a:t>
            </a:r>
            <a:r>
              <a:rPr lang="en-US" dirty="0"/>
              <a:t>2022;386:640-654.</a:t>
            </a:r>
          </a:p>
          <a:p>
            <a:pPr>
              <a:defRPr/>
            </a:pPr>
            <a:r>
              <a:rPr lang="en-US" dirty="0"/>
              <a:t>EFS, event-free survival; ORR, objective response rate; OS, overall survival.</a:t>
            </a:r>
          </a:p>
        </p:txBody>
      </p:sp>
      <p:sp>
        <p:nvSpPr>
          <p:cNvPr id="6" name="Right Arrow 35">
            <a:extLst>
              <a:ext uri="{FF2B5EF4-FFF2-40B4-BE49-F238E27FC236}">
                <a16:creationId xmlns:a16="http://schemas.microsoft.com/office/drawing/2014/main" id="{BA09B071-7BBE-0016-CFAC-7B6850499D05}"/>
              </a:ext>
            </a:extLst>
          </p:cNvPr>
          <p:cNvSpPr/>
          <p:nvPr/>
        </p:nvSpPr>
        <p:spPr>
          <a:xfrm>
            <a:off x="177800" y="1677671"/>
            <a:ext cx="7252076" cy="457200"/>
          </a:xfrm>
          <a:prstGeom prst="rightArrow">
            <a:avLst>
              <a:gd name="adj1" fmla="val 37537"/>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endParaRPr>
          </a:p>
        </p:txBody>
      </p:sp>
      <p:sp>
        <p:nvSpPr>
          <p:cNvPr id="41" name="TextBox 40">
            <a:extLst>
              <a:ext uri="{FF2B5EF4-FFF2-40B4-BE49-F238E27FC236}">
                <a16:creationId xmlns:a16="http://schemas.microsoft.com/office/drawing/2014/main" id="{7E128218-8518-AF80-E3FC-34DE490B8E45}"/>
              </a:ext>
            </a:extLst>
          </p:cNvPr>
          <p:cNvSpPr txBox="1"/>
          <p:nvPr/>
        </p:nvSpPr>
        <p:spPr>
          <a:xfrm>
            <a:off x="6820720" y="2296341"/>
            <a:ext cx="1660764" cy="738664"/>
          </a:xfrm>
          <a:prstGeom prst="rect">
            <a:avLst/>
          </a:prstGeom>
          <a:noFill/>
          <a:ln w="28575">
            <a:noFill/>
          </a:ln>
        </p:spPr>
        <p:txBody>
          <a:bodyPr wrap="square" rtlCol="0">
            <a:spAutoFit/>
          </a:bodyPr>
          <a:lstStyle/>
          <a:p>
            <a:pPr algn="ctr"/>
            <a:r>
              <a:rPr lang="en-US" sz="1400" b="1" dirty="0">
                <a:solidFill>
                  <a:schemeClr val="bg1">
                    <a:lumMod val="50000"/>
                  </a:schemeClr>
                </a:solidFill>
              </a:rPr>
              <a:t>Prespecified</a:t>
            </a:r>
          </a:p>
          <a:p>
            <a:pPr algn="ctr"/>
            <a:r>
              <a:rPr lang="en-US" sz="1400" b="1" dirty="0">
                <a:solidFill>
                  <a:schemeClr val="bg1">
                    <a:lumMod val="50000"/>
                  </a:schemeClr>
                </a:solidFill>
              </a:rPr>
              <a:t>Intent-to-Treat OS Primary </a:t>
            </a:r>
            <a:r>
              <a:rPr lang="en-US" sz="1400" b="1" dirty="0" err="1">
                <a:solidFill>
                  <a:schemeClr val="bg1">
                    <a:lumMod val="50000"/>
                  </a:schemeClr>
                </a:solidFill>
              </a:rPr>
              <a:t>Analysis</a:t>
            </a:r>
            <a:r>
              <a:rPr lang="en-US" sz="1400" b="1" baseline="30000" dirty="0" err="1">
                <a:solidFill>
                  <a:schemeClr val="bg1">
                    <a:lumMod val="50000"/>
                  </a:schemeClr>
                </a:solidFill>
              </a:rPr>
              <a:t>a</a:t>
            </a:r>
            <a:endParaRPr lang="en-US" sz="1400" b="1" baseline="30000" dirty="0">
              <a:solidFill>
                <a:schemeClr val="bg1">
                  <a:lumMod val="50000"/>
                </a:schemeClr>
              </a:solidFill>
            </a:endParaRPr>
          </a:p>
        </p:txBody>
      </p:sp>
      <p:sp>
        <p:nvSpPr>
          <p:cNvPr id="55" name="TextBox 54">
            <a:extLst>
              <a:ext uri="{FF2B5EF4-FFF2-40B4-BE49-F238E27FC236}">
                <a16:creationId xmlns:a16="http://schemas.microsoft.com/office/drawing/2014/main" id="{06E49595-2D73-D8EC-ACAE-8D966FF88003}"/>
              </a:ext>
            </a:extLst>
          </p:cNvPr>
          <p:cNvSpPr txBox="1"/>
          <p:nvPr/>
        </p:nvSpPr>
        <p:spPr>
          <a:xfrm>
            <a:off x="27346" y="1394483"/>
            <a:ext cx="1096775" cy="307777"/>
          </a:xfrm>
          <a:prstGeom prst="rect">
            <a:avLst/>
          </a:prstGeom>
          <a:noFill/>
        </p:spPr>
        <p:txBody>
          <a:bodyPr wrap="none" rtlCol="0">
            <a:spAutoFit/>
          </a:bodyPr>
          <a:lstStyle/>
          <a:p>
            <a:pPr algn="ctr"/>
            <a:r>
              <a:rPr lang="en-US" sz="1400" dirty="0">
                <a:solidFill>
                  <a:schemeClr val="bg1">
                    <a:lumMod val="50000"/>
                  </a:schemeClr>
                </a:solidFill>
              </a:rPr>
              <a:t>Jan 25, 2018</a:t>
            </a:r>
          </a:p>
        </p:txBody>
      </p:sp>
      <p:sp>
        <p:nvSpPr>
          <p:cNvPr id="56" name="Oval 55">
            <a:extLst>
              <a:ext uri="{FF2B5EF4-FFF2-40B4-BE49-F238E27FC236}">
                <a16:creationId xmlns:a16="http://schemas.microsoft.com/office/drawing/2014/main" id="{DD1C90B1-211A-5036-EBE5-F162360D4BE7}"/>
              </a:ext>
            </a:extLst>
          </p:cNvPr>
          <p:cNvSpPr>
            <a:spLocks/>
          </p:cNvSpPr>
          <p:nvPr/>
        </p:nvSpPr>
        <p:spPr>
          <a:xfrm>
            <a:off x="402404" y="1750823"/>
            <a:ext cx="310896" cy="310896"/>
          </a:xfrm>
          <a:prstGeom prst="ellipse">
            <a:avLst/>
          </a:prstGeom>
          <a:solidFill>
            <a:srgbClr val="92D050"/>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4E43027C-F4E5-915A-79A3-9ADCC890A999}"/>
              </a:ext>
            </a:extLst>
          </p:cNvPr>
          <p:cNvSpPr txBox="1"/>
          <p:nvPr/>
        </p:nvSpPr>
        <p:spPr>
          <a:xfrm>
            <a:off x="1582148" y="1394483"/>
            <a:ext cx="1021433" cy="307777"/>
          </a:xfrm>
          <a:prstGeom prst="rect">
            <a:avLst/>
          </a:prstGeom>
          <a:noFill/>
        </p:spPr>
        <p:txBody>
          <a:bodyPr wrap="none" rtlCol="0">
            <a:spAutoFit/>
          </a:bodyPr>
          <a:lstStyle/>
          <a:p>
            <a:pPr algn="ctr"/>
            <a:r>
              <a:rPr lang="en-US" sz="1400" dirty="0">
                <a:solidFill>
                  <a:schemeClr val="bg1">
                    <a:lumMod val="50000"/>
                  </a:schemeClr>
                </a:solidFill>
              </a:rPr>
              <a:t>Oct 4, 2019</a:t>
            </a:r>
          </a:p>
        </p:txBody>
      </p:sp>
      <p:sp>
        <p:nvSpPr>
          <p:cNvPr id="58" name="Oval 57">
            <a:extLst>
              <a:ext uri="{FF2B5EF4-FFF2-40B4-BE49-F238E27FC236}">
                <a16:creationId xmlns:a16="http://schemas.microsoft.com/office/drawing/2014/main" id="{9762C4B2-002B-FE1D-3ADB-5F9ACDD3850B}"/>
              </a:ext>
            </a:extLst>
          </p:cNvPr>
          <p:cNvSpPr>
            <a:spLocks/>
          </p:cNvSpPr>
          <p:nvPr/>
        </p:nvSpPr>
        <p:spPr>
          <a:xfrm>
            <a:off x="1919536" y="1750823"/>
            <a:ext cx="310896" cy="310896"/>
          </a:xfrm>
          <a:prstGeom prst="ellipse">
            <a:avLst/>
          </a:prstGeom>
          <a:solidFill>
            <a:srgbClr val="92D050"/>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BADA0D6-3C9E-46A6-E174-E56413BF7E4E}"/>
              </a:ext>
            </a:extLst>
          </p:cNvPr>
          <p:cNvSpPr txBox="1"/>
          <p:nvPr/>
        </p:nvSpPr>
        <p:spPr>
          <a:xfrm>
            <a:off x="821069" y="912859"/>
            <a:ext cx="1009572" cy="307777"/>
          </a:xfrm>
          <a:prstGeom prst="rect">
            <a:avLst/>
          </a:prstGeom>
          <a:noFill/>
        </p:spPr>
        <p:txBody>
          <a:bodyPr wrap="none" rtlCol="0">
            <a:spAutoFit/>
          </a:bodyPr>
          <a:lstStyle/>
          <a:p>
            <a:pPr algn="ctr"/>
            <a:r>
              <a:rPr lang="en-US" sz="1400" b="1" dirty="0">
                <a:solidFill>
                  <a:schemeClr val="bg1">
                    <a:lumMod val="50000"/>
                  </a:schemeClr>
                </a:solidFill>
              </a:rPr>
              <a:t>Enrollment</a:t>
            </a:r>
          </a:p>
        </p:txBody>
      </p:sp>
      <p:cxnSp>
        <p:nvCxnSpPr>
          <p:cNvPr id="61" name="Connector: Elbow 23">
            <a:extLst>
              <a:ext uri="{FF2B5EF4-FFF2-40B4-BE49-F238E27FC236}">
                <a16:creationId xmlns:a16="http://schemas.microsoft.com/office/drawing/2014/main" id="{7AE186AD-B407-0058-7AD3-84A032FDAF29}"/>
              </a:ext>
            </a:extLst>
          </p:cNvPr>
          <p:cNvCxnSpPr>
            <a:stCxn id="55" idx="0"/>
            <a:endCxn id="59" idx="1"/>
          </p:cNvCxnSpPr>
          <p:nvPr/>
        </p:nvCxnSpPr>
        <p:spPr>
          <a:xfrm rot="5400000" flipH="1" flipV="1">
            <a:off x="534534" y="1107949"/>
            <a:ext cx="327735" cy="245335"/>
          </a:xfrm>
          <a:prstGeom prst="bentConnector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Connector: Elbow 25">
            <a:extLst>
              <a:ext uri="{FF2B5EF4-FFF2-40B4-BE49-F238E27FC236}">
                <a16:creationId xmlns:a16="http://schemas.microsoft.com/office/drawing/2014/main" id="{6AD547D0-D5D3-FEAB-3417-92C759613F3E}"/>
              </a:ext>
            </a:extLst>
          </p:cNvPr>
          <p:cNvCxnSpPr>
            <a:stCxn id="57" idx="0"/>
            <a:endCxn id="59" idx="3"/>
          </p:cNvCxnSpPr>
          <p:nvPr/>
        </p:nvCxnSpPr>
        <p:spPr>
          <a:xfrm rot="16200000" flipV="1">
            <a:off x="1797886" y="1099504"/>
            <a:ext cx="327735" cy="262224"/>
          </a:xfrm>
          <a:prstGeom prst="bentConnector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A9C385A-BB86-08A4-FFCC-10EA36FDC930}"/>
              </a:ext>
            </a:extLst>
          </p:cNvPr>
          <p:cNvSpPr txBox="1"/>
          <p:nvPr/>
        </p:nvSpPr>
        <p:spPr>
          <a:xfrm>
            <a:off x="4006098" y="1151881"/>
            <a:ext cx="1177959" cy="523220"/>
          </a:xfrm>
          <a:prstGeom prst="rect">
            <a:avLst/>
          </a:prstGeom>
          <a:noFill/>
        </p:spPr>
        <p:txBody>
          <a:bodyPr wrap="square" rtlCol="0">
            <a:spAutoFit/>
          </a:bodyPr>
          <a:lstStyle/>
          <a:p>
            <a:pPr algn="ctr"/>
            <a:r>
              <a:rPr lang="en-US" sz="1400" dirty="0"/>
              <a:t>Data Cutoff: Mar 18, 2021</a:t>
            </a:r>
          </a:p>
        </p:txBody>
      </p:sp>
      <p:sp>
        <p:nvSpPr>
          <p:cNvPr id="15" name="TextBox 14">
            <a:extLst>
              <a:ext uri="{FF2B5EF4-FFF2-40B4-BE49-F238E27FC236}">
                <a16:creationId xmlns:a16="http://schemas.microsoft.com/office/drawing/2014/main" id="{67974575-A5A7-8ABB-DD02-1C8F84E71B63}"/>
              </a:ext>
            </a:extLst>
          </p:cNvPr>
          <p:cNvSpPr txBox="1"/>
          <p:nvPr/>
        </p:nvSpPr>
        <p:spPr>
          <a:xfrm>
            <a:off x="3194439" y="805705"/>
            <a:ext cx="2807372" cy="461665"/>
          </a:xfrm>
          <a:prstGeom prst="rect">
            <a:avLst/>
          </a:prstGeom>
          <a:noFill/>
        </p:spPr>
        <p:txBody>
          <a:bodyPr wrap="none" rtlCol="0">
            <a:spAutoFit/>
          </a:bodyPr>
          <a:lstStyle/>
          <a:p>
            <a:pPr algn="ctr"/>
            <a:r>
              <a:rPr lang="en-US" sz="2400" b="1" dirty="0">
                <a:solidFill>
                  <a:schemeClr val="tx2"/>
                </a:solidFill>
              </a:rPr>
              <a:t>EFS Primary Analysis</a:t>
            </a:r>
            <a:endParaRPr lang="en-US" sz="2400" b="1" baseline="30000" dirty="0">
              <a:solidFill>
                <a:schemeClr val="tx2"/>
              </a:solidFill>
            </a:endParaRPr>
          </a:p>
        </p:txBody>
      </p:sp>
      <p:sp>
        <p:nvSpPr>
          <p:cNvPr id="16" name="Oval 15">
            <a:extLst>
              <a:ext uri="{FF2B5EF4-FFF2-40B4-BE49-F238E27FC236}">
                <a16:creationId xmlns:a16="http://schemas.microsoft.com/office/drawing/2014/main" id="{5CE95ADD-D934-E365-08C6-A1BBFC2926A5}"/>
              </a:ext>
            </a:extLst>
          </p:cNvPr>
          <p:cNvSpPr/>
          <p:nvPr/>
        </p:nvSpPr>
        <p:spPr>
          <a:xfrm>
            <a:off x="4369525" y="1677671"/>
            <a:ext cx="457200" cy="457200"/>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9E2BFB8-8629-168C-4FB2-47ED84456B26}"/>
              </a:ext>
            </a:extLst>
          </p:cNvPr>
          <p:cNvSpPr txBox="1"/>
          <p:nvPr/>
        </p:nvSpPr>
        <p:spPr>
          <a:xfrm>
            <a:off x="6682279" y="867260"/>
            <a:ext cx="1952394" cy="338554"/>
          </a:xfrm>
          <a:prstGeom prst="rect">
            <a:avLst/>
          </a:prstGeom>
          <a:noFill/>
        </p:spPr>
        <p:txBody>
          <a:bodyPr wrap="none" rtlCol="0">
            <a:spAutoFit/>
          </a:bodyPr>
          <a:lstStyle/>
          <a:p>
            <a:pPr algn="ctr"/>
            <a:r>
              <a:rPr lang="en-US" sz="1600" b="1" dirty="0">
                <a:solidFill>
                  <a:schemeClr val="bg1">
                    <a:lumMod val="50000"/>
                  </a:schemeClr>
                </a:solidFill>
              </a:rPr>
              <a:t>OS Primary Analysis</a:t>
            </a:r>
            <a:endParaRPr lang="en-US" sz="1600" b="1" baseline="30000" dirty="0">
              <a:solidFill>
                <a:schemeClr val="bg1">
                  <a:lumMod val="50000"/>
                </a:schemeClr>
              </a:solidFill>
            </a:endParaRPr>
          </a:p>
        </p:txBody>
      </p:sp>
      <p:sp>
        <p:nvSpPr>
          <p:cNvPr id="18" name="Oval 17">
            <a:extLst>
              <a:ext uri="{FF2B5EF4-FFF2-40B4-BE49-F238E27FC236}">
                <a16:creationId xmlns:a16="http://schemas.microsoft.com/office/drawing/2014/main" id="{419559ED-C266-126F-3EAF-D2A604527DF1}"/>
              </a:ext>
            </a:extLst>
          </p:cNvPr>
          <p:cNvSpPr/>
          <p:nvPr/>
        </p:nvSpPr>
        <p:spPr>
          <a:xfrm>
            <a:off x="7497421" y="1750823"/>
            <a:ext cx="310896" cy="310896"/>
          </a:xfrm>
          <a:prstGeom prst="ellipse">
            <a:avLst/>
          </a:prstGeom>
          <a:solidFill>
            <a:schemeClr val="accent1"/>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DC1AB8FD-2531-7FA7-35C5-F05CD3E82AFF}"/>
              </a:ext>
            </a:extLst>
          </p:cNvPr>
          <p:cNvCxnSpPr>
            <a:cxnSpLocks/>
          </p:cNvCxnSpPr>
          <p:nvPr/>
        </p:nvCxnSpPr>
        <p:spPr>
          <a:xfrm>
            <a:off x="7652869" y="2060983"/>
            <a:ext cx="0" cy="23462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4A5258E-69CF-377C-99BA-6EC4FFDF53E8}"/>
              </a:ext>
            </a:extLst>
          </p:cNvPr>
          <p:cNvSpPr txBox="1"/>
          <p:nvPr/>
        </p:nvSpPr>
        <p:spPr>
          <a:xfrm>
            <a:off x="3725935" y="2296341"/>
            <a:ext cx="1732153" cy="307777"/>
          </a:xfrm>
          <a:prstGeom prst="rect">
            <a:avLst/>
          </a:prstGeom>
          <a:noFill/>
        </p:spPr>
        <p:txBody>
          <a:bodyPr wrap="square" rtlCol="0">
            <a:spAutoFit/>
          </a:bodyPr>
          <a:lstStyle/>
          <a:p>
            <a:pPr algn="ctr"/>
            <a:r>
              <a:rPr lang="en-US" sz="1400" b="1" dirty="0"/>
              <a:t>EFS Primary Analysis</a:t>
            </a:r>
          </a:p>
        </p:txBody>
      </p:sp>
      <p:sp>
        <p:nvSpPr>
          <p:cNvPr id="31" name="TextBox 30">
            <a:extLst>
              <a:ext uri="{FF2B5EF4-FFF2-40B4-BE49-F238E27FC236}">
                <a16:creationId xmlns:a16="http://schemas.microsoft.com/office/drawing/2014/main" id="{B2AE42B1-9727-8F84-471E-B3C0CE9A1321}"/>
              </a:ext>
            </a:extLst>
          </p:cNvPr>
          <p:cNvSpPr txBox="1"/>
          <p:nvPr/>
        </p:nvSpPr>
        <p:spPr>
          <a:xfrm>
            <a:off x="3692718" y="3044266"/>
            <a:ext cx="1804717" cy="307777"/>
          </a:xfrm>
          <a:prstGeom prst="rect">
            <a:avLst/>
          </a:prstGeom>
          <a:noFill/>
        </p:spPr>
        <p:txBody>
          <a:bodyPr wrap="square" rtlCol="0">
            <a:spAutoFit/>
          </a:bodyPr>
          <a:lstStyle/>
          <a:p>
            <a:pPr algn="ctr"/>
            <a:r>
              <a:rPr lang="en-US" sz="1400" b="1" dirty="0"/>
              <a:t>ORR Primary Analysis</a:t>
            </a:r>
          </a:p>
        </p:txBody>
      </p:sp>
      <p:sp>
        <p:nvSpPr>
          <p:cNvPr id="32" name="TextBox 31">
            <a:extLst>
              <a:ext uri="{FF2B5EF4-FFF2-40B4-BE49-F238E27FC236}">
                <a16:creationId xmlns:a16="http://schemas.microsoft.com/office/drawing/2014/main" id="{A0C68D02-4C9E-CFF4-0331-3932CF7E6693}"/>
              </a:ext>
            </a:extLst>
          </p:cNvPr>
          <p:cNvSpPr txBox="1"/>
          <p:nvPr/>
        </p:nvSpPr>
        <p:spPr>
          <a:xfrm>
            <a:off x="3702963" y="3792192"/>
            <a:ext cx="1801368" cy="310896"/>
          </a:xfrm>
          <a:prstGeom prst="rect">
            <a:avLst/>
          </a:prstGeom>
          <a:noFill/>
        </p:spPr>
        <p:txBody>
          <a:bodyPr wrap="square" rtlCol="0">
            <a:spAutoFit/>
          </a:bodyPr>
          <a:lstStyle/>
          <a:p>
            <a:pPr algn="ctr"/>
            <a:r>
              <a:rPr lang="en-US" sz="1400" b="1" dirty="0"/>
              <a:t>OS Interim Analysis</a:t>
            </a:r>
          </a:p>
        </p:txBody>
      </p:sp>
      <p:cxnSp>
        <p:nvCxnSpPr>
          <p:cNvPr id="33" name="Straight Arrow Connector 32">
            <a:extLst>
              <a:ext uri="{FF2B5EF4-FFF2-40B4-BE49-F238E27FC236}">
                <a16:creationId xmlns:a16="http://schemas.microsoft.com/office/drawing/2014/main" id="{DFED39F7-DFDF-9752-9221-D6ED562301AA}"/>
              </a:ext>
            </a:extLst>
          </p:cNvPr>
          <p:cNvCxnSpPr>
            <a:cxnSpLocks/>
          </p:cNvCxnSpPr>
          <p:nvPr/>
        </p:nvCxnSpPr>
        <p:spPr>
          <a:xfrm rot="5400000">
            <a:off x="4480777" y="2824192"/>
            <a:ext cx="2286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B8FC609-16C4-9419-622E-E82EBD73DD2F}"/>
              </a:ext>
            </a:extLst>
          </p:cNvPr>
          <p:cNvCxnSpPr>
            <a:cxnSpLocks/>
          </p:cNvCxnSpPr>
          <p:nvPr/>
        </p:nvCxnSpPr>
        <p:spPr>
          <a:xfrm rot="5400000">
            <a:off x="4480777" y="3572117"/>
            <a:ext cx="2286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227AC81-D440-4195-F9E0-B762EF79E533}"/>
              </a:ext>
            </a:extLst>
          </p:cNvPr>
          <p:cNvCxnSpPr>
            <a:cxnSpLocks/>
          </p:cNvCxnSpPr>
          <p:nvPr/>
        </p:nvCxnSpPr>
        <p:spPr>
          <a:xfrm>
            <a:off x="4592011" y="2144411"/>
            <a:ext cx="0" cy="1614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699602"/>
      </p:ext>
    </p:extLst>
  </p:cSld>
  <p:clrMapOvr>
    <a:masterClrMapping/>
  </p:clrMapOvr>
</p:sld>
</file>

<file path=ppt/theme/theme1.xml><?xml version="1.0" encoding="utf-8"?>
<a:theme xmlns:a="http://schemas.openxmlformats.org/drawingml/2006/main" name="Kite Pharma Oral Presentation">
  <a:themeElements>
    <a:clrScheme name="Kite Pharma 4">
      <a:dk1>
        <a:srgbClr val="000000"/>
      </a:dk1>
      <a:lt1>
        <a:srgbClr val="FFFFFF"/>
      </a:lt1>
      <a:dk2>
        <a:srgbClr val="3060AD"/>
      </a:dk2>
      <a:lt2>
        <a:srgbClr val="DFEEF7"/>
      </a:lt2>
      <a:accent1>
        <a:srgbClr val="5DABD8"/>
      </a:accent1>
      <a:accent2>
        <a:srgbClr val="3060AD"/>
      </a:accent2>
      <a:accent3>
        <a:srgbClr val="EBBA51"/>
      </a:accent3>
      <a:accent4>
        <a:srgbClr val="DF558F"/>
      </a:accent4>
      <a:accent5>
        <a:srgbClr val="6B1F7D"/>
      </a:accent5>
      <a:accent6>
        <a:srgbClr val="69C394"/>
      </a:accent6>
      <a:hlink>
        <a:srgbClr val="2F4EA1"/>
      </a:hlink>
      <a:folHlink>
        <a:srgbClr val="6B1F7D"/>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7EC08B706AE4469F6C70B72F8FC6B5" ma:contentTypeVersion="8" ma:contentTypeDescription="Create a new document." ma:contentTypeScope="" ma:versionID="d4f09408ad78da4460eb15928530136d">
  <xsd:schema xmlns:xsd="http://www.w3.org/2001/XMLSchema" xmlns:xs="http://www.w3.org/2001/XMLSchema" xmlns:p="http://schemas.microsoft.com/office/2006/metadata/properties" xmlns:ns2="ada563bf-a832-414c-9123-de735371d672" xmlns:ns3="3cb7c5ec-336f-4665-bb0f-d4b9fe1adbd3" targetNamespace="http://schemas.microsoft.com/office/2006/metadata/properties" ma:root="true" ma:fieldsID="078cef773810b8f30fbc199f5249a124" ns2:_="" ns3:_="">
    <xsd:import namespace="ada563bf-a832-414c-9123-de735371d672"/>
    <xsd:import namespace="3cb7c5ec-336f-4665-bb0f-d4b9fe1adb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a563bf-a832-414c-9123-de735371d6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b7c5ec-336f-4665-bb0f-d4b9fe1adbd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C304D8-0B72-4C42-BF72-0228010E831C}"/>
</file>

<file path=customXml/itemProps2.xml><?xml version="1.0" encoding="utf-8"?>
<ds:datastoreItem xmlns:ds="http://schemas.openxmlformats.org/officeDocument/2006/customXml" ds:itemID="{F7548D88-C6F3-4BA1-A70E-E1B8823AD46F}"/>
</file>

<file path=customXml/itemProps3.xml><?xml version="1.0" encoding="utf-8"?>
<ds:datastoreItem xmlns:ds="http://schemas.openxmlformats.org/officeDocument/2006/customXml" ds:itemID="{200AD277-726B-4EDC-93AA-2C32492C746B}"/>
</file>

<file path=docProps/app.xml><?xml version="1.0" encoding="utf-8"?>
<Properties xmlns="http://schemas.openxmlformats.org/officeDocument/2006/extended-properties" xmlns:vt="http://schemas.openxmlformats.org/officeDocument/2006/docPropsVTypes">
  <Template/>
  <TotalTime>5570</TotalTime>
  <Words>4343</Words>
  <Application>Microsoft Office PowerPoint</Application>
  <PresentationFormat>On-screen Show (16:9)</PresentationFormat>
  <Paragraphs>458</Paragraphs>
  <Slides>24</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.AppleSystemUIFont</vt:lpstr>
      <vt:lpstr>Arial</vt:lpstr>
      <vt:lpstr>Calibri</vt:lpstr>
      <vt:lpstr>Symbol</vt:lpstr>
      <vt:lpstr>Kite Pharma Oral Presentation</vt:lpstr>
      <vt:lpstr>Primary Overall Survival Analysis of the Phase 3 Randomized ZUMA‑7 Study of Axicabtagene Ciloleucel Versus Standard-of-Care Therapy in Relapsed/Refractory Large B-Cell Lymphoma</vt:lpstr>
      <vt:lpstr>Prior Paradigm: Chemotherapy Followed by HDT-ASCT</vt:lpstr>
      <vt:lpstr>Prior Paradigm: Chemotherapy Followed by HDT-ASCT</vt:lpstr>
      <vt:lpstr>New Paradigm: Axi-Cel in Second-Line R/R LBCL </vt:lpstr>
      <vt:lpstr>ZUMA-7 Study Schema and Endpoints</vt:lpstr>
      <vt:lpstr>Baseline Characteristics Were Generally Balanced Between Axi-Cel and Standard of Care</vt:lpstr>
      <vt:lpstr>Nearly 3X Patients Received Axi-Cel Versus HDT-ASCT</vt:lpstr>
      <vt:lpstr>Nearly 3X Patients Received Axi-Cel Versus HDT-ASCT</vt:lpstr>
      <vt:lpstr>Hierarchical Statistical Testing of Endpoints in ZUMA‐7: EFS  ORR  OS</vt:lpstr>
      <vt:lpstr>Hierarchical Statistical Testing of Endpoints in ZUMA‐7: EFS  ORR  OS</vt:lpstr>
      <vt:lpstr>Hierarchical Statistical Testing of Endpoints in ZUMA‐7: EFS  ORR  OS</vt:lpstr>
      <vt:lpstr>Axi-Cel Improved Overall Survival Versus Standard of Care</vt:lpstr>
      <vt:lpstr>Axi-Cel Improved Overall Survival Versus Standard of Care</vt:lpstr>
      <vt:lpstr>Axi-Cel Improved Overall Survival Versus Standard of Care</vt:lpstr>
      <vt:lpstr>Survival Benefit Favoring Axi-Cel Was Similar Across Key Prespecified Subgroups</vt:lpstr>
      <vt:lpstr>PFS By Investigator Confirmed Benefit of Axi-Cel Over SOC </vt:lpstr>
      <vt:lpstr>PFS By Investigator Confirmed Benefit of Axi-Cel Over SOC </vt:lpstr>
      <vt:lpstr>PFS By Investigator Confirmed Benefit of Axi-Cel Over SOC </vt:lpstr>
      <vt:lpstr>Key Safety Data At Primary Overall Survival Analysis</vt:lpstr>
      <vt:lpstr>Paradigm Shift: Axi-Cel Improves Overall Survival in 2L LBCL</vt:lpstr>
      <vt:lpstr>Paradigm Shift: Axi-Cel As Second-Line Standard of Care The New LBCL Algorithm</vt:lpstr>
      <vt:lpstr>PowerPoint Presentation</vt:lpstr>
      <vt:lpstr>PowerPoint Presentation</vt:lpstr>
      <vt:lpstr>Acknowledgments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Jason R. Westin, M.D.</dc:creator>
  <cp:keywords/>
  <dc:description/>
  <cp:lastModifiedBy>Nexus</cp:lastModifiedBy>
  <cp:revision>2039</cp:revision>
  <cp:lastPrinted>2023-05-05T21:58:58Z</cp:lastPrinted>
  <dcterms:created xsi:type="dcterms:W3CDTF">2016-03-29T18:52:48Z</dcterms:created>
  <dcterms:modified xsi:type="dcterms:W3CDTF">2023-06-01T16:36:16Z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8c1083-8924-401d-97ae-40f5eed0fcd8_Enabled">
    <vt:lpwstr>true</vt:lpwstr>
  </property>
  <property fmtid="{D5CDD505-2E9C-101B-9397-08002B2CF9AE}" pid="3" name="MSIP_Label_418c1083-8924-401d-97ae-40f5eed0fcd8_SetDate">
    <vt:lpwstr>2023-04-12T05:50:23Z</vt:lpwstr>
  </property>
  <property fmtid="{D5CDD505-2E9C-101B-9397-08002B2CF9AE}" pid="4" name="MSIP_Label_418c1083-8924-401d-97ae-40f5eed0fcd8_Method">
    <vt:lpwstr>Standard</vt:lpwstr>
  </property>
  <property fmtid="{D5CDD505-2E9C-101B-9397-08002B2CF9AE}" pid="5" name="MSIP_Label_418c1083-8924-401d-97ae-40f5eed0fcd8_Name">
    <vt:lpwstr>418c1083-8924-401d-97ae-40f5eed0fcd8</vt:lpwstr>
  </property>
  <property fmtid="{D5CDD505-2E9C-101B-9397-08002B2CF9AE}" pid="6" name="MSIP_Label_418c1083-8924-401d-97ae-40f5eed0fcd8_SiteId">
    <vt:lpwstr>a5a8bcaa-3292-41e6-b735-5e8b21f4dbfd</vt:lpwstr>
  </property>
  <property fmtid="{D5CDD505-2E9C-101B-9397-08002B2CF9AE}" pid="7" name="MSIP_Label_418c1083-8924-401d-97ae-40f5eed0fcd8_ActionId">
    <vt:lpwstr>fd287e02-1327-4fae-98a6-fd59634a5b54</vt:lpwstr>
  </property>
  <property fmtid="{D5CDD505-2E9C-101B-9397-08002B2CF9AE}" pid="8" name="MSIP_Label_418c1083-8924-401d-97ae-40f5eed0fcd8_ContentBits">
    <vt:lpwstr>0</vt:lpwstr>
  </property>
  <property fmtid="{D5CDD505-2E9C-101B-9397-08002B2CF9AE}" pid="9" name="ContentTypeId">
    <vt:lpwstr>0x010100CB7EC08B706AE4469F6C70B72F8FC6B5</vt:lpwstr>
  </property>
</Properties>
</file>