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30279975" cy="42808525"/>
  <p:notesSz cx="6858000" cy="9144000"/>
  <p:defaultTextStyle>
    <a:defPPr>
      <a:defRPr lang="es-ES"/>
    </a:defPPr>
    <a:lvl1pPr marL="0" algn="l" defTabSz="421556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1pPr>
    <a:lvl2pPr marL="2107783" algn="l" defTabSz="421556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2pPr>
    <a:lvl3pPr marL="4215567" algn="l" defTabSz="421556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3pPr>
    <a:lvl4pPr marL="6323350" algn="l" defTabSz="421556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4pPr>
    <a:lvl5pPr marL="8431134" algn="l" defTabSz="421556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5pPr>
    <a:lvl6pPr marL="10538917" algn="l" defTabSz="421556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6pPr>
    <a:lvl7pPr marL="12646701" algn="l" defTabSz="421556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7pPr>
    <a:lvl8pPr marL="14754484" algn="l" defTabSz="421556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8pPr>
    <a:lvl9pPr marL="16862268" algn="l" defTabSz="4215567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5C0"/>
    <a:srgbClr val="AED7E3"/>
    <a:srgbClr val="010087"/>
    <a:srgbClr val="020186"/>
    <a:srgbClr val="000000"/>
    <a:srgbClr val="86C4DA"/>
    <a:srgbClr val="AED8E6"/>
    <a:srgbClr val="000081"/>
    <a:srgbClr val="284D86"/>
    <a:srgbClr val="294E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6"/>
    <p:restoredTop sz="94660"/>
  </p:normalViewPr>
  <p:slideViewPr>
    <p:cSldViewPr snapToGrid="0">
      <p:cViewPr varScale="1">
        <p:scale>
          <a:sx n="16" d="100"/>
          <a:sy n="16" d="100"/>
        </p:scale>
        <p:origin x="2970" y="168"/>
      </p:cViewPr>
      <p:guideLst>
        <p:guide orient="horz" pos="13483"/>
        <p:guide pos="953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handoutMaster" Target="handoutMasters/handoutMaster1.xml"/><Relationship Id="rId9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BAC39-8E7F-419B-BC66-CBF2D5D4B20D}" type="datetimeFigureOut">
              <a:rPr lang="fr-FR" smtClean="0"/>
              <a:pPr/>
              <a:t>12/04/2023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77ADB-4E31-4061-903F-0DAC368FA43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460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9F8DC-3D77-4640-AB59-DC3338E39B3F}" type="datetimeFigureOut">
              <a:rPr lang="fr-FR" smtClean="0"/>
              <a:pPr/>
              <a:t>12/04/2023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9A4B9-4F20-4A7E-B45B-1E4AC03917B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559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37ECD160-9BE7-2B44-92AE-7827FB402FC8}"/>
              </a:ext>
            </a:extLst>
          </p:cNvPr>
          <p:cNvSpPr/>
          <p:nvPr userDrawn="1"/>
        </p:nvSpPr>
        <p:spPr>
          <a:xfrm>
            <a:off x="523164" y="6934413"/>
            <a:ext cx="29233647" cy="34387008"/>
          </a:xfrm>
          <a:prstGeom prst="roundRect">
            <a:avLst>
              <a:gd name="adj" fmla="val 13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Marcador de texto 30"/>
          <p:cNvSpPr>
            <a:spLocks noGrp="1"/>
          </p:cNvSpPr>
          <p:nvPr>
            <p:ph type="body" sz="quarter" idx="12" hasCustomPrompt="1"/>
          </p:nvPr>
        </p:nvSpPr>
        <p:spPr>
          <a:xfrm>
            <a:off x="11277500" y="4519304"/>
            <a:ext cx="18478510" cy="2245250"/>
          </a:xfrm>
          <a:prstGeom prst="rect">
            <a:avLst/>
          </a:prstGeom>
          <a:noFill/>
        </p:spPr>
        <p:txBody>
          <a:bodyPr lIns="0" anchor="t">
            <a:noAutofit/>
          </a:bodyPr>
          <a:lstStyle>
            <a:lvl1pPr marL="0" indent="0">
              <a:buNone/>
              <a:defRPr sz="42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r>
              <a:rPr lang="es-ES_tradnl" dirty="0"/>
              <a:t> to </a:t>
            </a:r>
            <a:r>
              <a:rPr lang="es-ES_tradnl" dirty="0" err="1"/>
              <a:t>modify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list</a:t>
            </a:r>
            <a:r>
              <a:rPr lang="es-ES_tradnl" dirty="0"/>
              <a:t> of </a:t>
            </a:r>
            <a:r>
              <a:rPr lang="es-ES_tradnl" dirty="0" err="1"/>
              <a:t>authors</a:t>
            </a:r>
            <a:r>
              <a:rPr lang="es-ES_tradnl" dirty="0"/>
              <a:t> and </a:t>
            </a:r>
            <a:r>
              <a:rPr lang="es-ES_tradnl" dirty="0" err="1"/>
              <a:t>authors</a:t>
            </a:r>
            <a:r>
              <a:rPr lang="es-ES_tradnl" dirty="0"/>
              <a:t>’ </a:t>
            </a:r>
            <a:r>
              <a:rPr lang="es-ES_tradnl" dirty="0" err="1"/>
              <a:t>affiliations</a:t>
            </a:r>
            <a:endParaRPr lang="es-ES_tradnl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86713" y="7934574"/>
            <a:ext cx="28128121" cy="966576"/>
          </a:xfrm>
          <a:prstGeom prst="rect">
            <a:avLst/>
          </a:prstGeom>
        </p:spPr>
        <p:txBody>
          <a:bodyPr wrap="square" lIns="234774" tIns="234774" rIns="234774" bIns="234774">
            <a:sp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26024" indent="-586932">
              <a:defRPr sz="2600">
                <a:latin typeface="Trebuchet MS" pitchFamily="34" charset="0"/>
              </a:defRPr>
            </a:lvl2pPr>
            <a:lvl3pPr marL="2112956" indent="-586932">
              <a:defRPr sz="2600">
                <a:latin typeface="Trebuchet MS" pitchFamily="34" charset="0"/>
              </a:defRPr>
            </a:lvl3pPr>
            <a:lvl4pPr marL="2758582" indent="-645626">
              <a:defRPr sz="2600">
                <a:latin typeface="Trebuchet MS" pitchFamily="34" charset="0"/>
              </a:defRPr>
            </a:lvl4pPr>
            <a:lvl5pPr marL="3228128" indent="-469546">
              <a:defRPr sz="26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86713" y="7097020"/>
            <a:ext cx="28128121" cy="828000"/>
          </a:xfrm>
          <a:prstGeom prst="rect">
            <a:avLst/>
          </a:prstGeom>
          <a:noFill/>
        </p:spPr>
        <p:txBody>
          <a:bodyPr wrap="square" lIns="93910" tIns="93910" rIns="93910" bIns="9391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200" b="1" u="none" baseline="0">
                <a:solidFill>
                  <a:srgbClr val="294E8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edit) INTRODUCTION or ABSTRACT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86714" y="12812068"/>
            <a:ext cx="28128121" cy="966576"/>
          </a:xfrm>
          <a:prstGeom prst="rect">
            <a:avLst/>
          </a:prstGeom>
        </p:spPr>
        <p:txBody>
          <a:bodyPr wrap="square" lIns="234774" tIns="234774" rIns="234774" bIns="234774">
            <a:sp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26024" indent="-586932">
              <a:defRPr sz="2600">
                <a:latin typeface="Trebuchet MS" pitchFamily="34" charset="0"/>
              </a:defRPr>
            </a:lvl2pPr>
            <a:lvl3pPr marL="2112956" indent="-586932">
              <a:defRPr sz="2600">
                <a:latin typeface="Trebuchet MS" pitchFamily="34" charset="0"/>
              </a:defRPr>
            </a:lvl3pPr>
            <a:lvl4pPr marL="2758582" indent="-645626">
              <a:defRPr sz="2600">
                <a:latin typeface="Trebuchet MS" pitchFamily="34" charset="0"/>
              </a:defRPr>
            </a:lvl4pPr>
            <a:lvl5pPr marL="3228128" indent="-469546">
              <a:defRPr sz="26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086714" y="11978652"/>
            <a:ext cx="28128121" cy="828000"/>
          </a:xfrm>
          <a:prstGeom prst="rect">
            <a:avLst/>
          </a:prstGeom>
          <a:noFill/>
        </p:spPr>
        <p:txBody>
          <a:bodyPr wrap="square" lIns="93910" tIns="93910" rIns="93910" bIns="9391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200" b="1" u="none" baseline="0">
                <a:solidFill>
                  <a:srgbClr val="294E8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edit) RESULTS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086714" y="26819720"/>
            <a:ext cx="28128121" cy="966576"/>
          </a:xfrm>
          <a:prstGeom prst="rect">
            <a:avLst/>
          </a:prstGeom>
        </p:spPr>
        <p:txBody>
          <a:bodyPr wrap="square" lIns="234774" tIns="234774" rIns="234774" bIns="234774">
            <a:sp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26024" indent="-586932">
              <a:defRPr sz="2600">
                <a:latin typeface="Trebuchet MS" pitchFamily="34" charset="0"/>
              </a:defRPr>
            </a:lvl2pPr>
            <a:lvl3pPr marL="2112956" indent="-586932">
              <a:defRPr sz="2600">
                <a:latin typeface="Trebuchet MS" pitchFamily="34" charset="0"/>
              </a:defRPr>
            </a:lvl3pPr>
            <a:lvl4pPr marL="2758582" indent="-645626">
              <a:defRPr sz="2600">
                <a:latin typeface="Trebuchet MS" pitchFamily="34" charset="0"/>
              </a:defRPr>
            </a:lvl4pPr>
            <a:lvl5pPr marL="3228128" indent="-469546">
              <a:defRPr sz="26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086713" y="25980472"/>
            <a:ext cx="28128121" cy="828000"/>
          </a:xfrm>
          <a:prstGeom prst="rect">
            <a:avLst/>
          </a:prstGeom>
          <a:noFill/>
        </p:spPr>
        <p:txBody>
          <a:bodyPr wrap="square" lIns="93910" tIns="93910" rIns="93910" bIns="9391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200" b="1" u="none" baseline="0">
                <a:solidFill>
                  <a:srgbClr val="294E8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edit) CONCLUSION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1086714" y="33694388"/>
            <a:ext cx="28128121" cy="966576"/>
          </a:xfrm>
          <a:prstGeom prst="rect">
            <a:avLst/>
          </a:prstGeom>
        </p:spPr>
        <p:txBody>
          <a:bodyPr wrap="square" lIns="234774" tIns="234774" rIns="234774" bIns="234774" anchor="t">
            <a:sp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26024" indent="-586932">
              <a:defRPr sz="2600">
                <a:latin typeface="Trebuchet MS" pitchFamily="34" charset="0"/>
              </a:defRPr>
            </a:lvl2pPr>
            <a:lvl3pPr marL="2112956" indent="-586932">
              <a:defRPr sz="2600">
                <a:latin typeface="Trebuchet MS" pitchFamily="34" charset="0"/>
              </a:defRPr>
            </a:lvl3pPr>
            <a:lvl4pPr marL="2758582" indent="-645626">
              <a:defRPr sz="2600">
                <a:latin typeface="Trebuchet MS" pitchFamily="34" charset="0"/>
              </a:defRPr>
            </a:lvl4pPr>
            <a:lvl5pPr marL="3228128" indent="-469546">
              <a:defRPr sz="26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1086714" y="32855986"/>
            <a:ext cx="28128121" cy="828000"/>
          </a:xfrm>
          <a:prstGeom prst="rect">
            <a:avLst/>
          </a:prstGeom>
          <a:noFill/>
        </p:spPr>
        <p:txBody>
          <a:bodyPr wrap="square" lIns="93910" tIns="93910" rIns="93910" bIns="9391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200" b="1" u="none" baseline="0">
                <a:solidFill>
                  <a:srgbClr val="294E8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edit) REFERENCES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086714" y="39027172"/>
            <a:ext cx="28128121" cy="920409"/>
          </a:xfrm>
          <a:prstGeom prst="rect">
            <a:avLst/>
          </a:prstGeom>
        </p:spPr>
        <p:txBody>
          <a:bodyPr wrap="square" lIns="234774" tIns="234774" rIns="234774" bIns="234774" anchor="t">
            <a:spAutoFit/>
          </a:bodyPr>
          <a:lstStyle>
            <a:lvl1pPr marL="0" indent="0">
              <a:buNone/>
              <a:defRPr sz="2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526024" indent="-586932">
              <a:defRPr sz="2600">
                <a:latin typeface="Trebuchet MS" pitchFamily="34" charset="0"/>
              </a:defRPr>
            </a:lvl2pPr>
            <a:lvl3pPr marL="2112956" indent="-586932">
              <a:defRPr sz="2600">
                <a:latin typeface="Trebuchet MS" pitchFamily="34" charset="0"/>
              </a:defRPr>
            </a:lvl3pPr>
            <a:lvl4pPr marL="2758582" indent="-645626">
              <a:defRPr sz="2600">
                <a:latin typeface="Trebuchet MS" pitchFamily="34" charset="0"/>
              </a:defRPr>
            </a:lvl4pPr>
            <a:lvl5pPr marL="3228128" indent="-469546">
              <a:defRPr sz="26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086714" y="38184578"/>
            <a:ext cx="28128121" cy="828000"/>
          </a:xfrm>
          <a:prstGeom prst="rect">
            <a:avLst/>
          </a:prstGeom>
          <a:noFill/>
        </p:spPr>
        <p:txBody>
          <a:bodyPr wrap="square" lIns="93910" tIns="93910" rIns="93910" bIns="9391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000" b="1" u="none" baseline="0">
                <a:solidFill>
                  <a:srgbClr val="294E8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edit) ACKNOWLEDGEMENTS or CONTACT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2" hasCustomPrompt="1"/>
          </p:nvPr>
        </p:nvSpPr>
        <p:spPr>
          <a:xfrm>
            <a:off x="11277599" y="2970212"/>
            <a:ext cx="18478411" cy="1302171"/>
          </a:xfrm>
          <a:prstGeom prst="rect">
            <a:avLst/>
          </a:prstGeom>
          <a:noFill/>
        </p:spPr>
        <p:txBody>
          <a:bodyPr lIns="0" anchor="t"/>
          <a:lstStyle>
            <a:lvl1pPr marL="0" indent="0" algn="l" defTabSz="4215567" rtl="0" eaLnBrk="1" latinLnBrk="0" hangingPunct="1">
              <a:spcBef>
                <a:spcPct val="0"/>
              </a:spcBef>
              <a:buNone/>
              <a:defRPr lang="es-ES" sz="7000" kern="1200" baseline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7000" dirty="0"/>
              <a:t>Click to edit poster subtitle</a:t>
            </a:r>
            <a:endParaRPr lang="es-ES" sz="7000" dirty="0"/>
          </a:p>
        </p:txBody>
      </p:sp>
      <p:sp>
        <p:nvSpPr>
          <p:cNvPr id="2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277500" y="840403"/>
            <a:ext cx="18478510" cy="1923790"/>
          </a:xfrm>
          <a:prstGeom prst="rect">
            <a:avLst/>
          </a:prstGeom>
          <a:noFill/>
        </p:spPr>
        <p:txBody>
          <a:bodyPr vert="horz" lIns="0" tIns="210778" rIns="421557" bIns="210778" rtlCol="0" anchor="t">
            <a:noAutofit/>
          </a:bodyPr>
          <a:lstStyle>
            <a:lvl1pPr algn="l">
              <a:defRPr sz="9000" b="1">
                <a:solidFill>
                  <a:schemeClr val="bg1"/>
                </a:solidFill>
              </a:defRPr>
            </a:lvl1pPr>
          </a:lstStyle>
          <a:p>
            <a:r>
              <a:rPr lang="en-US" sz="9600" dirty="0"/>
              <a:t>Click to edit poster title</a:t>
            </a:r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37B3187-BA4A-9A40-AC11-07C0A9BD4BEB}"/>
              </a:ext>
            </a:extLst>
          </p:cNvPr>
          <p:cNvSpPr txBox="1"/>
          <p:nvPr userDrawn="1"/>
        </p:nvSpPr>
        <p:spPr>
          <a:xfrm>
            <a:off x="6515100" y="3314700"/>
            <a:ext cx="184731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D1820F3B-01FD-D34B-9798-6DA721FDA434}"/>
              </a:ext>
            </a:extLst>
          </p:cNvPr>
          <p:cNvSpPr/>
          <p:nvPr userDrawn="1"/>
        </p:nvSpPr>
        <p:spPr>
          <a:xfrm>
            <a:off x="15356409" y="6934413"/>
            <a:ext cx="14399199" cy="34387008"/>
          </a:xfrm>
          <a:prstGeom prst="roundRect">
            <a:avLst>
              <a:gd name="adj" fmla="val 13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  </a:t>
            </a:r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FFD9332D-15C9-EF42-A719-A9F287A93E3F}"/>
              </a:ext>
            </a:extLst>
          </p:cNvPr>
          <p:cNvSpPr/>
          <p:nvPr userDrawn="1"/>
        </p:nvSpPr>
        <p:spPr>
          <a:xfrm>
            <a:off x="523164" y="6934413"/>
            <a:ext cx="14399199" cy="34387008"/>
          </a:xfrm>
          <a:prstGeom prst="roundRect">
            <a:avLst>
              <a:gd name="adj" fmla="val 13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  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44727" y="7921874"/>
            <a:ext cx="13355274" cy="935798"/>
          </a:xfrm>
          <a:prstGeom prst="rect">
            <a:avLst/>
          </a:prstGeom>
        </p:spPr>
        <p:txBody>
          <a:bodyPr wrap="square" lIns="234774" tIns="234774" rIns="234774" bIns="234774">
            <a:sp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526024" indent="-586932">
              <a:defRPr sz="2600">
                <a:latin typeface="Trebuchet MS" pitchFamily="34" charset="0"/>
              </a:defRPr>
            </a:lvl2pPr>
            <a:lvl3pPr marL="2112956" indent="-586932">
              <a:defRPr sz="2600">
                <a:latin typeface="Trebuchet MS" pitchFamily="34" charset="0"/>
              </a:defRPr>
            </a:lvl3pPr>
            <a:lvl4pPr marL="2758582" indent="-645626">
              <a:defRPr sz="2600">
                <a:latin typeface="Trebuchet MS" pitchFamily="34" charset="0"/>
              </a:defRPr>
            </a:lvl4pPr>
            <a:lvl5pPr marL="3228128" indent="-469546">
              <a:defRPr sz="26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028274" y="7083921"/>
            <a:ext cx="11378948" cy="835985"/>
          </a:xfrm>
          <a:prstGeom prst="rect">
            <a:avLst/>
          </a:prstGeom>
          <a:noFill/>
        </p:spPr>
        <p:txBody>
          <a:bodyPr wrap="square" lIns="0" tIns="93910" rIns="0" bIns="9391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200" b="1" u="none" baseline="0">
                <a:solidFill>
                  <a:srgbClr val="284D8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edit) INTRODUCTION or ABSTRACT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5883453" y="33821378"/>
            <a:ext cx="13350196" cy="835985"/>
          </a:xfrm>
          <a:prstGeom prst="rect">
            <a:avLst/>
          </a:prstGeom>
          <a:noFill/>
        </p:spPr>
        <p:txBody>
          <a:bodyPr wrap="square" lIns="93910" tIns="93910" rIns="0" bIns="93910" anchor="t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200" b="1" u="none" baseline="0">
                <a:solidFill>
                  <a:srgbClr val="294E88"/>
                </a:solidFill>
              </a:defRPr>
            </a:lvl1pPr>
          </a:lstStyle>
          <a:p>
            <a:pPr lvl="0"/>
            <a:r>
              <a:rPr lang="en-US" dirty="0"/>
              <a:t>(click to edit)  ACKNOWLEDGEMENTS / CONTACT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5883453" y="34869758"/>
            <a:ext cx="13350195" cy="935798"/>
          </a:xfrm>
          <a:prstGeom prst="rect">
            <a:avLst/>
          </a:prstGeom>
        </p:spPr>
        <p:txBody>
          <a:bodyPr wrap="square" lIns="234774" tIns="234774" rIns="0" bIns="234774">
            <a:sp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26024" indent="-586932">
              <a:defRPr sz="2600">
                <a:latin typeface="Trebuchet MS" pitchFamily="34" charset="0"/>
              </a:defRPr>
            </a:lvl2pPr>
            <a:lvl3pPr marL="2112956" indent="-586932">
              <a:defRPr sz="2600">
                <a:latin typeface="Trebuchet MS" pitchFamily="34" charset="0"/>
              </a:defRPr>
            </a:lvl3pPr>
            <a:lvl4pPr marL="2758582" indent="-645626">
              <a:defRPr sz="2600">
                <a:latin typeface="Trebuchet MS" pitchFamily="34" charset="0"/>
              </a:defRPr>
            </a:lvl4pPr>
            <a:lvl5pPr marL="3228128" indent="-469546">
              <a:defRPr sz="26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15878373" y="7935000"/>
            <a:ext cx="13355275" cy="935798"/>
          </a:xfrm>
          <a:prstGeom prst="rect">
            <a:avLst/>
          </a:prstGeom>
        </p:spPr>
        <p:txBody>
          <a:bodyPr wrap="square" lIns="234774" tIns="234774" rIns="0" bIns="234774" anchor="t">
            <a:sp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526024" indent="-586932">
              <a:defRPr sz="2600">
                <a:latin typeface="Trebuchet MS" pitchFamily="34" charset="0"/>
              </a:defRPr>
            </a:lvl2pPr>
            <a:lvl3pPr marL="2112956" indent="-586932">
              <a:defRPr sz="2600">
                <a:latin typeface="Trebuchet MS" pitchFamily="34" charset="0"/>
              </a:defRPr>
            </a:lvl3pPr>
            <a:lvl4pPr marL="2758582" indent="-645626">
              <a:defRPr sz="2600">
                <a:latin typeface="Trebuchet MS" pitchFamily="34" charset="0"/>
              </a:defRPr>
            </a:lvl4pPr>
            <a:lvl5pPr marL="3228128" indent="-469546">
              <a:defRPr sz="26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15878373" y="7091037"/>
            <a:ext cx="13355275" cy="828000"/>
          </a:xfrm>
          <a:prstGeom prst="rect">
            <a:avLst/>
          </a:prstGeom>
          <a:noFill/>
        </p:spPr>
        <p:txBody>
          <a:bodyPr wrap="square" lIns="93910" tIns="93910" rIns="0" bIns="9391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200" b="1" u="none" baseline="0">
                <a:solidFill>
                  <a:srgbClr val="294E8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edit) CONCLUSION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044726" y="18864303"/>
            <a:ext cx="13355274" cy="828000"/>
          </a:xfrm>
          <a:prstGeom prst="rect">
            <a:avLst/>
          </a:prstGeom>
          <a:noFill/>
        </p:spPr>
        <p:txBody>
          <a:bodyPr wrap="square" lIns="93910" tIns="93910" rIns="93910" bIns="9391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200" b="1" u="none" baseline="0">
                <a:solidFill>
                  <a:srgbClr val="294E8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edit)  RESULTS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5878371" y="18860395"/>
            <a:ext cx="13355277" cy="828000"/>
          </a:xfrm>
          <a:prstGeom prst="rect">
            <a:avLst/>
          </a:prstGeom>
          <a:noFill/>
        </p:spPr>
        <p:txBody>
          <a:bodyPr wrap="square" lIns="93910" tIns="93910" rIns="0" bIns="9391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200" b="1" u="none" baseline="0">
                <a:solidFill>
                  <a:srgbClr val="294E8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edit)  REFERENCES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15878371" y="19726871"/>
            <a:ext cx="13355277" cy="935798"/>
          </a:xfrm>
          <a:prstGeom prst="rect">
            <a:avLst/>
          </a:prstGeom>
        </p:spPr>
        <p:txBody>
          <a:bodyPr wrap="square" lIns="234774" tIns="234774" rIns="0" bIns="234774" anchor="t">
            <a:sp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526024" indent="-586932">
              <a:defRPr sz="2600">
                <a:latin typeface="Trebuchet MS" pitchFamily="34" charset="0"/>
              </a:defRPr>
            </a:lvl2pPr>
            <a:lvl3pPr marL="2112956" indent="-586932">
              <a:defRPr sz="2600">
                <a:latin typeface="Trebuchet MS" pitchFamily="34" charset="0"/>
              </a:defRPr>
            </a:lvl3pPr>
            <a:lvl4pPr marL="2758582" indent="-645626">
              <a:defRPr sz="2600">
                <a:latin typeface="Trebuchet MS" pitchFamily="34" charset="0"/>
              </a:defRPr>
            </a:lvl4pPr>
            <a:lvl5pPr marL="3228128" indent="-469546">
              <a:defRPr sz="26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044726" y="19714820"/>
            <a:ext cx="13355274" cy="935798"/>
          </a:xfrm>
          <a:prstGeom prst="rect">
            <a:avLst/>
          </a:prstGeom>
        </p:spPr>
        <p:txBody>
          <a:bodyPr wrap="square" lIns="234774" tIns="234774" rIns="234774" bIns="234774" anchor="t">
            <a:spAutoFit/>
          </a:bodyPr>
          <a:lstStyle>
            <a:lvl1pPr marL="0" indent="0">
              <a:buNone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526024" indent="-586932">
              <a:defRPr sz="2600">
                <a:latin typeface="Trebuchet MS" pitchFamily="34" charset="0"/>
              </a:defRPr>
            </a:lvl2pPr>
            <a:lvl3pPr marL="2112956" indent="-586932">
              <a:defRPr sz="2600">
                <a:latin typeface="Trebuchet MS" pitchFamily="34" charset="0"/>
              </a:defRPr>
            </a:lvl3pPr>
            <a:lvl4pPr marL="2758582" indent="-645626">
              <a:defRPr sz="2600">
                <a:latin typeface="Trebuchet MS" pitchFamily="34" charset="0"/>
              </a:defRPr>
            </a:lvl4pPr>
            <a:lvl5pPr marL="3228128" indent="-469546">
              <a:defRPr sz="26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18" name="Marcador de texto 30">
            <a:extLst>
              <a:ext uri="{FF2B5EF4-FFF2-40B4-BE49-F238E27FC236}">
                <a16:creationId xmlns:a16="http://schemas.microsoft.com/office/drawing/2014/main" id="{CB711003-B950-A14A-8BC2-593845C68C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277500" y="4519304"/>
            <a:ext cx="18478510" cy="2245250"/>
          </a:xfrm>
          <a:prstGeom prst="rect">
            <a:avLst/>
          </a:prstGeom>
          <a:noFill/>
        </p:spPr>
        <p:txBody>
          <a:bodyPr lIns="0" anchor="t">
            <a:noAutofit/>
          </a:bodyPr>
          <a:lstStyle>
            <a:lvl1pPr marL="0" indent="0">
              <a:buNone/>
              <a:defRPr sz="42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r>
              <a:rPr lang="es-ES_tradnl" dirty="0"/>
              <a:t> to </a:t>
            </a:r>
            <a:r>
              <a:rPr lang="es-ES_tradnl" dirty="0" err="1"/>
              <a:t>modify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list</a:t>
            </a:r>
            <a:r>
              <a:rPr lang="es-ES_tradnl" dirty="0"/>
              <a:t> of </a:t>
            </a:r>
            <a:r>
              <a:rPr lang="es-ES_tradnl" dirty="0" err="1"/>
              <a:t>authors</a:t>
            </a:r>
            <a:r>
              <a:rPr lang="es-ES_tradnl" dirty="0"/>
              <a:t> and </a:t>
            </a:r>
            <a:r>
              <a:rPr lang="es-ES_tradnl" dirty="0" err="1"/>
              <a:t>authors</a:t>
            </a:r>
            <a:r>
              <a:rPr lang="es-ES_tradnl" dirty="0"/>
              <a:t>’ </a:t>
            </a:r>
            <a:r>
              <a:rPr lang="es-ES_tradnl" dirty="0" err="1"/>
              <a:t>affiliations</a:t>
            </a:r>
            <a:endParaRPr lang="es-ES_tradnl" dirty="0"/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F4D83DCB-F29D-F54B-B1B4-2301D49B05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277599" y="2970212"/>
            <a:ext cx="18478411" cy="1302171"/>
          </a:xfrm>
          <a:prstGeom prst="rect">
            <a:avLst/>
          </a:prstGeom>
          <a:noFill/>
        </p:spPr>
        <p:txBody>
          <a:bodyPr lIns="0" anchor="t"/>
          <a:lstStyle>
            <a:lvl1pPr marL="0" indent="0" algn="l" defTabSz="4215567" rtl="0" eaLnBrk="1" latinLnBrk="0" hangingPunct="1">
              <a:spcBef>
                <a:spcPct val="0"/>
              </a:spcBef>
              <a:buNone/>
              <a:defRPr lang="es-ES" sz="7000" kern="1200" baseline="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7000" dirty="0"/>
              <a:t>Click to edit poster subtitle</a:t>
            </a:r>
            <a:endParaRPr lang="es-ES" sz="7000" dirty="0"/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D52E94DD-68ED-7143-82CD-AA983A20BE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7500" y="840403"/>
            <a:ext cx="18478510" cy="1923790"/>
          </a:xfrm>
          <a:prstGeom prst="rect">
            <a:avLst/>
          </a:prstGeom>
          <a:noFill/>
        </p:spPr>
        <p:txBody>
          <a:bodyPr vert="horz" lIns="0" tIns="210778" rIns="421557" bIns="210778" rtlCol="0" anchor="t">
            <a:noAutofit/>
          </a:bodyPr>
          <a:lstStyle>
            <a:lvl1pPr algn="l">
              <a:defRPr sz="9000" b="1">
                <a:solidFill>
                  <a:schemeClr val="bg1"/>
                </a:solidFill>
              </a:defRPr>
            </a:lvl1pPr>
          </a:lstStyle>
          <a:p>
            <a:r>
              <a:rPr lang="en-US" sz="9600" dirty="0"/>
              <a:t>Click to edit poster title</a:t>
            </a:r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16541031" y="41239440"/>
            <a:ext cx="12530678" cy="1150930"/>
          </a:xfrm>
          <a:prstGeom prst="rect">
            <a:avLst/>
          </a:prstGeom>
        </p:spPr>
        <p:txBody>
          <a:bodyPr lIns="421557" tIns="210778" rIns="0" bIns="210778"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42155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www.ebmt.org</a:t>
            </a: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2648050" y="-48128"/>
            <a:ext cx="12249222" cy="2664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457200" rIns="457200" bIns="0" rtlCol="0" anchor="t" anchorCtr="0"/>
          <a:lstStyle/>
          <a:p>
            <a:pPr marL="0" marR="0" indent="0" algn="ctr" defTabSz="1518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0" dirty="0">
                <a:solidFill>
                  <a:srgbClr val="FF0000"/>
                </a:solidFill>
                <a:latin typeface="Trebuchet MS" pitchFamily="34" charset="0"/>
              </a:rPr>
              <a:t>(—THIS SIDEBAR DOES NOT PRINT—)</a:t>
            </a:r>
            <a:endParaRPr lang="en-US" sz="4000" b="1" spc="600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4800" b="1" spc="600" dirty="0">
                <a:solidFill>
                  <a:schemeClr val="bg1"/>
                </a:solidFill>
                <a:latin typeface="Trebuchet MS" pitchFamily="34" charset="0"/>
              </a:rPr>
              <a:t>DESIGN</a:t>
            </a:r>
            <a:r>
              <a:rPr lang="en-US" sz="4800" b="1" spc="600" baseline="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4800" b="1" spc="600" dirty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endParaRPr lang="en-US" sz="3600" b="1" dirty="0">
              <a:latin typeface="Trebuchet MS" pitchFamily="34" charset="0"/>
            </a:endParaRPr>
          </a:p>
          <a:p>
            <a:pPr algn="just" defTabSz="3765639"/>
            <a:r>
              <a:rPr lang="en-US" sz="3600" i="0" dirty="0">
                <a:latin typeface="Trebuchet MS" pitchFamily="34" charset="0"/>
              </a:rPr>
              <a:t>This PowerPoint</a:t>
            </a:r>
            <a:r>
              <a:rPr lang="en-US" sz="3600" i="0" baseline="0" dirty="0">
                <a:latin typeface="Trebuchet MS" pitchFamily="34" charset="0"/>
              </a:rPr>
              <a:t> </a:t>
            </a:r>
            <a:r>
              <a:rPr lang="en-US" sz="3600" i="0" dirty="0">
                <a:latin typeface="Trebuchet MS" pitchFamily="34" charset="0"/>
              </a:rPr>
              <a:t>template produces</a:t>
            </a:r>
            <a:r>
              <a:rPr lang="en-US" sz="3600" i="0" baseline="0" dirty="0">
                <a:latin typeface="Trebuchet MS" pitchFamily="34" charset="0"/>
              </a:rPr>
              <a:t> </a:t>
            </a:r>
            <a:r>
              <a:rPr lang="en-US" sz="3600" i="0" dirty="0">
                <a:latin typeface="Trebuchet MS" pitchFamily="34" charset="0"/>
              </a:rPr>
              <a:t>a </a:t>
            </a:r>
            <a:r>
              <a:rPr lang="es-ES" sz="3600" i="0" kern="1200" dirty="0" err="1">
                <a:solidFill>
                  <a:schemeClr val="lt1"/>
                </a:solidFill>
                <a:latin typeface="Trebuchet MS" pitchFamily="34" charset="0"/>
                <a:ea typeface="+mn-ea"/>
                <a:cs typeface="+mn-cs"/>
              </a:rPr>
              <a:t>standard</a:t>
            </a:r>
            <a:r>
              <a:rPr lang="es-ES" sz="3600" i="0" kern="1200" dirty="0">
                <a:solidFill>
                  <a:schemeClr val="lt1"/>
                </a:solidFill>
                <a:latin typeface="Trebuchet MS" pitchFamily="34" charset="0"/>
                <a:ea typeface="+mn-ea"/>
                <a:cs typeface="+mn-cs"/>
              </a:rPr>
              <a:t> A0 </a:t>
            </a:r>
            <a:r>
              <a:rPr lang="es-ES" sz="3600" i="0" kern="1200" dirty="0" err="1">
                <a:solidFill>
                  <a:schemeClr val="lt1"/>
                </a:solidFill>
                <a:latin typeface="Trebuchet MS" pitchFamily="34" charset="0"/>
                <a:ea typeface="+mn-ea"/>
                <a:cs typeface="+mn-cs"/>
              </a:rPr>
              <a:t>format</a:t>
            </a:r>
            <a:r>
              <a:rPr lang="es-ES" sz="3600" i="0" kern="1200" dirty="0">
                <a:solidFill>
                  <a:schemeClr val="lt1"/>
                </a:solidFill>
                <a:latin typeface="Trebuchet MS" pitchFamily="34" charset="0"/>
                <a:ea typeface="+mn-ea"/>
                <a:cs typeface="+mn-cs"/>
              </a:rPr>
              <a:t> (84,1cm x 118,9cm) </a:t>
            </a:r>
            <a:r>
              <a:rPr lang="es-ES" sz="3600" i="0" kern="1200" dirty="0" err="1">
                <a:solidFill>
                  <a:schemeClr val="lt1"/>
                </a:solidFill>
                <a:latin typeface="Trebuchet MS" pitchFamily="34" charset="0"/>
                <a:ea typeface="+mn-ea"/>
                <a:cs typeface="+mn-cs"/>
              </a:rPr>
              <a:t>research</a:t>
            </a:r>
            <a:r>
              <a:rPr lang="es-ES" sz="3600" i="0" kern="1200" dirty="0">
                <a:solidFill>
                  <a:schemeClr val="lt1"/>
                </a:solidFill>
                <a:latin typeface="Trebuchet MS" pitchFamily="34" charset="0"/>
                <a:ea typeface="+mn-ea"/>
                <a:cs typeface="+mn-cs"/>
              </a:rPr>
              <a:t> poster</a:t>
            </a:r>
            <a:r>
              <a:rPr lang="en-US" sz="3600" i="0" dirty="0">
                <a:latin typeface="Trebuchet MS" pitchFamily="34" charset="0"/>
              </a:rPr>
              <a:t>. </a:t>
            </a:r>
            <a:r>
              <a:rPr lang="en-US" sz="3600" dirty="0">
                <a:latin typeface="Trebuchet MS" pitchFamily="34" charset="0"/>
              </a:rPr>
              <a:t>You</a:t>
            </a:r>
            <a:r>
              <a:rPr lang="en-US" sz="3600" baseline="0" dirty="0">
                <a:latin typeface="Trebuchet MS" pitchFamily="34" charset="0"/>
              </a:rPr>
              <a:t> can u</a:t>
            </a:r>
            <a:r>
              <a:rPr lang="en-US" sz="3600" dirty="0">
                <a:latin typeface="Trebuchet MS" pitchFamily="34" charset="0"/>
              </a:rPr>
              <a:t>se</a:t>
            </a:r>
            <a:r>
              <a:rPr lang="en-US" sz="3600" baseline="0" dirty="0">
                <a:latin typeface="Trebuchet MS" pitchFamily="34" charset="0"/>
              </a:rPr>
              <a:t> it to create your poster that will be displayed on the EBMT stand. This template will </a:t>
            </a:r>
            <a:r>
              <a:rPr lang="en-US" sz="3600" dirty="0">
                <a:latin typeface="Trebuchet MS" pitchFamily="34" charset="0"/>
              </a:rPr>
              <a:t>save valuable time placing titles, subtitles,</a:t>
            </a:r>
            <a:r>
              <a:rPr lang="en-US" sz="3600" baseline="0" dirty="0">
                <a:latin typeface="Trebuchet MS" pitchFamily="34" charset="0"/>
              </a:rPr>
              <a:t> text, and graphics, and it will allow homogeneity throughout the various posters.</a:t>
            </a:r>
            <a:endParaRPr lang="en-US" sz="3600" dirty="0">
              <a:latin typeface="Trebuchet MS" pitchFamily="34" charset="0"/>
            </a:endParaRPr>
          </a:p>
          <a:p>
            <a:pPr defTabSz="3765639"/>
            <a:endParaRPr lang="en-US" sz="3600" dirty="0">
              <a:latin typeface="Trebuchet MS" pitchFamily="34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4800" b="1" spc="600" dirty="0">
                <a:solidFill>
                  <a:schemeClr val="bg1"/>
                </a:solidFill>
                <a:latin typeface="Trebuchet MS" pitchFamily="34" charset="0"/>
              </a:rPr>
              <a:t>QUICK START</a:t>
            </a:r>
          </a:p>
          <a:p>
            <a:pPr algn="ctr"/>
            <a:endParaRPr lang="en-US" sz="4000" b="1" baseline="0" dirty="0">
              <a:solidFill>
                <a:schemeClr val="bg1"/>
              </a:solidFill>
              <a:latin typeface="Trebuchet MS" pitchFamily="34" charset="0"/>
            </a:endParaRPr>
          </a:p>
          <a:p>
            <a:pPr marL="0" algn="ctr" defTabSz="4215567" rtl="0" eaLnBrk="1" latinLnBrk="0" hangingPunct="1"/>
            <a:r>
              <a:rPr lang="en-US" sz="4000" b="1" kern="1200" baseline="0" dirty="0">
                <a:solidFill>
                  <a:srgbClr val="FFC000"/>
                </a:solidFill>
                <a:latin typeface="Trebuchet MS" pitchFamily="34" charset="0"/>
                <a:ea typeface="+mn-ea"/>
                <a:cs typeface="+mn-cs"/>
              </a:rPr>
              <a:t>Select desired layout</a:t>
            </a:r>
          </a:p>
          <a:p>
            <a:pPr algn="just"/>
            <a:r>
              <a:rPr lang="en-US" sz="3200" b="0" kern="1200" baseline="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  <a:ea typeface="+mn-ea"/>
                <a:cs typeface="+mn-cs"/>
              </a:rPr>
              <a:t>When designing your own poster, you will be able to choose between the two proposed  layouts - the single or the double column - according to the information you will have to present.</a:t>
            </a:r>
          </a:p>
          <a:p>
            <a:pPr algn="just"/>
            <a:r>
              <a:rPr lang="en-US" sz="3200" b="0" kern="1200" baseline="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  <a:ea typeface="+mn-ea"/>
                <a:cs typeface="+mn-cs"/>
              </a:rPr>
              <a:t>Simply click right on the slide&gt;layout: office theme, single column or double column</a:t>
            </a:r>
          </a:p>
          <a:p>
            <a:pPr algn="l"/>
            <a:endParaRPr lang="en-US" sz="3600" b="0" baseline="0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4000" b="1" baseline="0" dirty="0">
                <a:solidFill>
                  <a:srgbClr val="FFC000"/>
                </a:solidFill>
                <a:latin typeface="Trebuchet MS" pitchFamily="34" charset="0"/>
              </a:rPr>
              <a:t>Title, Authors, and Affiliations</a:t>
            </a:r>
          </a:p>
          <a:p>
            <a:pPr algn="just"/>
            <a:r>
              <a:rPr lang="en-US" sz="3200" b="0" baseline="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Start designing your poster by adding the title and subtitle, the names of the authors, and the affiliated institutions. </a:t>
            </a:r>
            <a:r>
              <a:rPr lang="en-US" sz="3200" b="0" spc="0" baseline="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This titles are indicative and you can change the type of information. </a:t>
            </a:r>
          </a:p>
          <a:p>
            <a:pPr algn="just"/>
            <a:endParaRPr lang="en-US" sz="3200" b="0" spc="0" baseline="0" dirty="0">
              <a:solidFill>
                <a:schemeClr val="bg1">
                  <a:lumMod val="75000"/>
                </a:schemeClr>
              </a:solidFill>
              <a:latin typeface="Trebuchet MS" pitchFamily="34" charset="0"/>
            </a:endParaRPr>
          </a:p>
          <a:p>
            <a:pPr algn="ctr"/>
            <a:r>
              <a:rPr lang="en-US" sz="4000" b="1" dirty="0">
                <a:solidFill>
                  <a:srgbClr val="FFC000"/>
                </a:solidFill>
                <a:latin typeface="Trebuchet MS" pitchFamily="34" charset="0"/>
              </a:rPr>
              <a:t>Adding Sponsor logos</a:t>
            </a:r>
            <a:endParaRPr lang="en-US" sz="4000" b="1" baseline="0" dirty="0">
              <a:solidFill>
                <a:srgbClr val="FFC000"/>
              </a:solidFill>
              <a:latin typeface="Trebuchet MS" pitchFamily="34" charset="0"/>
            </a:endParaRPr>
          </a:p>
          <a:p>
            <a:pPr algn="just"/>
            <a:r>
              <a:rPr lang="en-US" sz="3200" b="0" baseline="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Do not remove or move the EBMT logo. You can insert a logo (of a sponsor for instance) where the red frame is. Logos taken from web sites are likely to be low quality when printed. Zoom it at 100% to see what the logo will look like on the final poster and make any necessary adjustments.  </a:t>
            </a:r>
          </a:p>
          <a:p>
            <a:pPr algn="l"/>
            <a:endParaRPr lang="en-US" sz="3200" b="0" spc="300" baseline="0" dirty="0">
              <a:solidFill>
                <a:schemeClr val="bg1">
                  <a:lumMod val="75000"/>
                </a:schemeClr>
              </a:solidFill>
              <a:latin typeface="Trebuchet MS" pitchFamily="34" charset="0"/>
            </a:endParaRPr>
          </a:p>
          <a:p>
            <a:pPr algn="ctr"/>
            <a:r>
              <a:rPr lang="en-US" sz="4000" b="1" baseline="0" dirty="0">
                <a:solidFill>
                  <a:srgbClr val="FFC000"/>
                </a:solidFill>
                <a:latin typeface="Trebuchet MS" pitchFamily="34" charset="0"/>
              </a:rPr>
              <a:t>Photographs / Graphics</a:t>
            </a:r>
          </a:p>
          <a:p>
            <a:pPr algn="just" defTabSz="977900"/>
            <a:r>
              <a:rPr lang="en-US" sz="3200" b="0" baseline="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You can add images by dragging and dropping from your desktop, copy and paste, or by going to INSERT &gt; PICTURES. Resize images proportionally by holding down the SHIFT key and dragging one of the corner handles. For a professional-looking poster, do not distort your images by enlarging them </a:t>
            </a:r>
            <a:r>
              <a:rPr lang="en-US" sz="3200" b="0" spc="0" baseline="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disproportionally.</a:t>
            </a:r>
          </a:p>
          <a:p>
            <a:pPr algn="just" defTabSz="977900"/>
            <a:r>
              <a:rPr lang="en-US" sz="3200" b="0" spc="0" baseline="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The image and/or graphic captions should be written in Arial 20 and centered.</a:t>
            </a:r>
          </a:p>
          <a:p>
            <a:pPr algn="l" defTabSz="977900"/>
            <a:endParaRPr lang="en-US" sz="3600" b="1" baseline="0" dirty="0">
              <a:solidFill>
                <a:srgbClr val="FFC000"/>
              </a:solidFill>
              <a:latin typeface="Trebuchet MS" pitchFamily="34" charset="0"/>
            </a:endParaRPr>
          </a:p>
          <a:p>
            <a:pPr algn="ctr"/>
            <a:r>
              <a:rPr lang="en-US" sz="4000" b="1" baseline="0" dirty="0">
                <a:solidFill>
                  <a:srgbClr val="FFC000"/>
                </a:solidFill>
                <a:latin typeface="Trebuchet MS" pitchFamily="34" charset="0"/>
              </a:rPr>
              <a:t>Image Quality Check</a:t>
            </a:r>
          </a:p>
          <a:p>
            <a:pPr lvl="0" algn="just" defTabSz="977900"/>
            <a:r>
              <a:rPr lang="en-US" sz="3200" b="0" baseline="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Zoom in and look at your images at 100% magnification. If they look good they will print well. </a:t>
            </a:r>
            <a:endParaRPr lang="en-US" sz="3600" b="0" dirty="0">
              <a:latin typeface="Trebuchet MS" pitchFamily="34" charset="0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0621707" y="0"/>
            <a:ext cx="12284832" cy="2664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457200" rIns="457200" bIns="0" rtlCol="0" anchor="t" anchorCtr="0"/>
          <a:lstStyle/>
          <a:p>
            <a:pPr marL="0" marR="0" lvl="0" indent="0" algn="ctr" defTabSz="42155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0" dirty="0">
                <a:solidFill>
                  <a:srgbClr val="FF0000"/>
                </a:solidFill>
                <a:latin typeface="Trebuchet MS" pitchFamily="34" charset="0"/>
              </a:rPr>
              <a:t>(—THIS SIDEBAR DOES NOT PRINT—)</a:t>
            </a:r>
            <a:endParaRPr lang="en-US" sz="4800" b="1" spc="600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4800" b="1" spc="600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4800" b="1" spc="600" dirty="0">
                <a:solidFill>
                  <a:schemeClr val="bg1"/>
                </a:solidFill>
                <a:latin typeface="Trebuchet MS" pitchFamily="34" charset="0"/>
              </a:rPr>
              <a:t>QUICK START (cont.)</a:t>
            </a:r>
          </a:p>
          <a:p>
            <a:pPr algn="ctr"/>
            <a:endParaRPr lang="en-US" sz="4400" b="1" baseline="0" dirty="0">
              <a:solidFill>
                <a:schemeClr val="bg1"/>
              </a:solidFill>
              <a:latin typeface="Trebuchet MS" pitchFamily="34" charset="0"/>
            </a:endParaRPr>
          </a:p>
          <a:p>
            <a:pPr marL="1518341" lvl="2" indent="0" algn="l" defTabSz="114300"/>
            <a:endParaRPr lang="en-US" sz="3200" b="0" baseline="0" dirty="0">
              <a:solidFill>
                <a:schemeClr val="bg1">
                  <a:lumMod val="75000"/>
                </a:schemeClr>
              </a:solidFill>
              <a:latin typeface="Trebuchet MS" pitchFamily="34" charset="0"/>
            </a:endParaRPr>
          </a:p>
          <a:p>
            <a:pPr marL="0" marR="0" lvl="0" indent="0" algn="ctr" defTabSz="1518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0" baseline="0" dirty="0">
                <a:solidFill>
                  <a:schemeClr val="bg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itchFamily="34" charset="0"/>
              </a:rPr>
              <a:t>Titles font</a:t>
            </a:r>
          </a:p>
          <a:p>
            <a:pPr marL="0" marR="0" lvl="0" indent="0" algn="just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</a:rPr>
              <a:t>For titles use Arial 42 in corporate dark blue: CMYK (93/73/8/0) </a:t>
            </a:r>
          </a:p>
          <a:p>
            <a:pPr marL="0" marR="0" lvl="0" indent="0" algn="ctr" defTabSz="1518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0" baseline="0" dirty="0">
              <a:solidFill>
                <a:schemeClr val="bg1">
                  <a:lumMod val="75000"/>
                </a:schemeClr>
              </a:solidFill>
              <a:latin typeface="Trebuchet MS" pitchFamily="34" charset="0"/>
            </a:endParaRPr>
          </a:p>
          <a:p>
            <a:pPr marL="0" marR="0" lvl="0" indent="0" algn="ctr" defTabSz="1518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itchFamily="34" charset="0"/>
              </a:rPr>
              <a:t>Body font</a:t>
            </a:r>
          </a:p>
          <a:p>
            <a:pPr marL="0" marR="0" lvl="0" indent="0" algn="just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</a:rPr>
              <a:t>For body text use Arial 30 in black. </a:t>
            </a:r>
          </a:p>
          <a:p>
            <a:pPr marL="0" marR="0" lvl="0" indent="0" algn="ctr" defTabSz="1518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ctr" defTabSz="1518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itchFamily="34" charset="0"/>
              </a:rPr>
              <a:t>Text size</a:t>
            </a:r>
          </a:p>
          <a:p>
            <a:pPr marL="0" marR="0" lvl="0" indent="0" algn="just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</a:rPr>
              <a:t>Adjust the size of your text based on how much content you have to present.</a:t>
            </a:r>
          </a:p>
          <a:p>
            <a:pPr marL="0" marR="0" lvl="0" indent="0" algn="just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</a:rPr>
              <a:t>The default template text offers a good starting point. </a:t>
            </a:r>
          </a:p>
          <a:p>
            <a:pPr marL="0" marR="0" lvl="0" indent="0" algn="l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Trebuchet MS" pitchFamily="34" charset="0"/>
            </a:endParaRPr>
          </a:p>
          <a:p>
            <a:pPr marL="0" lvl="0" indent="0" algn="l" defTabSz="114300"/>
            <a:endParaRPr lang="en-US" sz="3200" b="0" baseline="0" dirty="0">
              <a:solidFill>
                <a:schemeClr val="bg1">
                  <a:lumMod val="75000"/>
                </a:schemeClr>
              </a:solidFill>
              <a:latin typeface="Trebuchet MS" pitchFamily="34" charset="0"/>
            </a:endParaRPr>
          </a:p>
          <a:p>
            <a:pPr marL="0" marR="0" lvl="0" indent="0" algn="ctr" defTabSz="1518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itchFamily="34" charset="0"/>
              </a:rPr>
              <a:t>Graphs / Charts</a:t>
            </a:r>
          </a:p>
          <a:p>
            <a:pPr marL="0" marR="0" lvl="0" indent="0" algn="just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</a:rPr>
              <a:t>You can simply copy and paste charts and graphs from Excel or Word. Some reformatting may be required depending on how the original document has been created.</a:t>
            </a:r>
          </a:p>
          <a:p>
            <a:pPr marL="0" marR="0" lvl="0" indent="0" algn="l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ctr" defTabSz="1518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ctr" defTabSz="1518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itchFamily="34" charset="0"/>
              </a:rPr>
              <a:t>How to remove the info bars</a:t>
            </a:r>
          </a:p>
          <a:p>
            <a:pPr marL="0" marR="0" lvl="0" indent="0" algn="just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</a:rPr>
              <a:t>You can delete the info bars by going to VIEW &gt; SLIDE MASTER. </a:t>
            </a:r>
          </a:p>
          <a:p>
            <a:pPr marL="0" marR="0" lvl="0" indent="0" algn="l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ctr" defTabSz="1518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itchFamily="34" charset="0"/>
              </a:rPr>
              <a:t>Save your work</a:t>
            </a:r>
          </a:p>
          <a:p>
            <a:pPr marL="0" marR="0" lvl="0" indent="0" algn="just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itchFamily="34" charset="0"/>
              </a:rPr>
              <a:t>Save your poster as a PowerPoint document (.ppt/.pptx)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l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l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l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</a:endParaRPr>
          </a:p>
          <a:p>
            <a:pPr marL="0" marR="0" lvl="0" indent="0" algn="ctr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</a:rPr>
              <a:t>THANK YOU!</a:t>
            </a:r>
          </a:p>
          <a:p>
            <a:pPr marL="0" marR="0" lvl="0" indent="0" algn="l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0" baseline="0" dirty="0">
              <a:solidFill>
                <a:schemeClr val="bg1">
                  <a:lumMod val="75000"/>
                </a:schemeClr>
              </a:solidFill>
              <a:latin typeface="Trebuchet MS" pitchFamily="34" charset="0"/>
            </a:endParaRPr>
          </a:p>
          <a:p>
            <a:pPr marL="0" marR="0" lvl="0" indent="0" algn="l" defTabSz="114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31" y="1354611"/>
            <a:ext cx="7061727" cy="43032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txStyles>
    <p:titleStyle>
      <a:lvl1pPr algn="ctr" defTabSz="4215567" rtl="0" eaLnBrk="1" latinLnBrk="0" hangingPunct="1">
        <a:spcBef>
          <a:spcPct val="0"/>
        </a:spcBef>
        <a:buNone/>
        <a:defRPr sz="12000" kern="1200" baseline="0">
          <a:solidFill>
            <a:srgbClr val="213C8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580838" indent="-1580838" algn="l" defTabSz="4215567" rtl="0" eaLnBrk="1" latinLnBrk="0" hangingPunct="1">
        <a:spcBef>
          <a:spcPct val="20000"/>
        </a:spcBef>
        <a:buFont typeface="Arial" pitchFamily="34" charset="0"/>
        <a:buChar char="•"/>
        <a:defRPr sz="12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425148" indent="-1317365" algn="l" defTabSz="4215567" rtl="0" eaLnBrk="1" latinLnBrk="0" hangingPunct="1">
        <a:spcBef>
          <a:spcPct val="20000"/>
        </a:spcBef>
        <a:buFont typeface="Arial" pitchFamily="34" charset="0"/>
        <a:buChar char="–"/>
        <a:defRPr sz="11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269459" indent="-1053892" algn="l" defTabSz="4215567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377242" indent="-1053892" algn="l" defTabSz="4215567" rtl="0" eaLnBrk="1" latinLnBrk="0" hangingPunct="1">
        <a:spcBef>
          <a:spcPct val="20000"/>
        </a:spcBef>
        <a:buFont typeface="Arial" pitchFamily="34" charset="0"/>
        <a:buChar char="–"/>
        <a:defRPr sz="8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9485025" indent="-1053892" algn="l" defTabSz="4215567" rtl="0" eaLnBrk="1" latinLnBrk="0" hangingPunct="1">
        <a:spcBef>
          <a:spcPct val="20000"/>
        </a:spcBef>
        <a:buFont typeface="Arial" pitchFamily="34" charset="0"/>
        <a:buChar char="»"/>
        <a:defRPr sz="8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1592809" indent="-1053892" algn="l" defTabSz="4215567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700592" indent="-1053892" algn="l" defTabSz="4215567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808376" indent="-1053892" algn="l" defTabSz="4215567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916159" indent="-1053892" algn="l" defTabSz="4215567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21556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107783" algn="l" defTabSz="421556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215567" algn="l" defTabSz="421556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323350" algn="l" defTabSz="421556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431134" algn="l" defTabSz="421556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538917" algn="l" defTabSz="421556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646701" algn="l" defTabSz="421556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754484" algn="l" defTabSz="421556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862268" algn="l" defTabSz="4215567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483" userDrawn="1">
          <p15:clr>
            <a:srgbClr val="F26B43"/>
          </p15:clr>
        </p15:guide>
        <p15:guide id="2" pos="95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texto 5">
            <a:extLst>
              <a:ext uri="{FF2B5EF4-FFF2-40B4-BE49-F238E27FC236}">
                <a16:creationId xmlns:a16="http://schemas.microsoft.com/office/drawing/2014/main" id="{76CA23FF-793C-4E7A-8B59-199266D1CB25}"/>
              </a:ext>
            </a:extLst>
          </p:cNvPr>
          <p:cNvSpPr txBox="1">
            <a:spLocks/>
          </p:cNvSpPr>
          <p:nvPr/>
        </p:nvSpPr>
        <p:spPr>
          <a:xfrm>
            <a:off x="15296656" y="7034996"/>
            <a:ext cx="14287499" cy="24734621"/>
          </a:xfrm>
          <a:prstGeom prst="rect">
            <a:avLst/>
          </a:prstGeom>
        </p:spPr>
        <p:txBody>
          <a:bodyPr wrap="square" lIns="234774" tIns="234774" rIns="0" bIns="234774" anchor="t">
            <a:spAutoFit/>
          </a:bodyPr>
          <a:lstStyle>
            <a:lvl1pPr marL="0" indent="0" algn="l" defTabSz="4215567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526024" indent="-586932" algn="l" defTabSz="421556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pitchFamily="34" charset="0"/>
              </a:defRPr>
            </a:lvl2pPr>
            <a:lvl3pPr marL="2112956" indent="-586932" algn="l" defTabSz="42155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pitchFamily="34" charset="0"/>
              </a:defRPr>
            </a:lvl3pPr>
            <a:lvl4pPr marL="2758582" indent="-645626" algn="l" defTabSz="421556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pitchFamily="34" charset="0"/>
              </a:defRPr>
            </a:lvl4pPr>
            <a:lvl5pPr marL="3228128" indent="-469546" algn="l" defTabSz="421556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pitchFamily="34" charset="0"/>
              </a:defRPr>
            </a:lvl5pPr>
            <a:lvl6pPr marL="11592809" indent="-1053892" algn="l" defTabSz="42155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00592" indent="-1053892" algn="l" defTabSz="42155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08376" indent="-1053892" algn="l" defTabSz="42155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16159" indent="-1053892" algn="l" defTabSz="42155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2107" eaLnBrk="0" hangingPunct="0">
              <a:spcBef>
                <a:spcPts val="600"/>
              </a:spcBef>
              <a:spcAft>
                <a:spcPts val="300"/>
              </a:spcAft>
            </a:pPr>
            <a:r>
              <a:rPr lang="en-CA" sz="3200" b="1" u="sng">
                <a:solidFill>
                  <a:srgbClr val="294E88"/>
                </a:solidFill>
              </a:rPr>
              <a:t>Indirect comparisons – Overall Survival</a:t>
            </a:r>
          </a:p>
          <a:p>
            <a:pPr defTabSz="952107" eaLnBrk="0" hangingPunct="0">
              <a:spcBef>
                <a:spcPts val="600"/>
              </a:spcBef>
              <a:spcAft>
                <a:spcPts val="300"/>
              </a:spcAft>
            </a:pPr>
            <a:r>
              <a:rPr lang="en-CA" i="1">
                <a:solidFill>
                  <a:srgbClr val="284D86"/>
                </a:solidFill>
              </a:rPr>
              <a:t>Naïve (unadjusted) analysis</a:t>
            </a:r>
          </a:p>
          <a:p>
            <a:pPr marL="457200" indent="-457200" defTabSz="952107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Median OS was 46.6 (95% CI: 24.9, not estimable) months for brexu-cel and 15.7 (95% CI: 10.0, 30.9) months for SOC, with a 1-year OS estimate of 80.9% and 57.5% respectively. </a:t>
            </a:r>
          </a:p>
          <a:p>
            <a:pPr marL="457200" indent="-457200" defTabSz="952107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unadjusted analysis suggested that brexu-cel was more effective compared to SOC with an OS HR of 0.43 (95% CI: 0.26, 0.69; </a:t>
            </a: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=0.001). </a:t>
            </a:r>
            <a:endParaRPr lang="en-CA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52107" eaLnBrk="0" hangingPunct="0">
              <a:spcBef>
                <a:spcPts val="600"/>
              </a:spcBef>
              <a:spcAft>
                <a:spcPts val="300"/>
              </a:spcAft>
            </a:pPr>
            <a:r>
              <a:rPr lang="en-US" i="1">
                <a:solidFill>
                  <a:srgbClr val="284D86"/>
                </a:solidFill>
              </a:rPr>
              <a:t>IPW base-case analysis</a:t>
            </a:r>
          </a:p>
          <a:p>
            <a:pPr marL="457200" indent="-457200" defTabSz="952107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Baseline characteristics before and after applying weights in the base-case analysis (IPW approach) are shown in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Table 1. </a:t>
            </a:r>
          </a:p>
          <a:p>
            <a:pPr marL="457200" indent="-457200" defTabSz="952107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following covariates were included in the final model: male sex, prior autologous stem cell transplantation, number of prior lines of therapies, duration of prior BTKi, response to prior BTKi therapy, and disease stage. </a:t>
            </a:r>
          </a:p>
          <a:p>
            <a:pPr marL="457200" marR="0" indent="-457200" defTabSz="952107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With IPW, the adjusted OS KM curve for SOC shifted slightly downward, with a median OS of 14.2 (95% CI: 6.8, 30.9) months (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Figure 1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CA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952107" eaLnBrk="0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Similar to the unadjusted results, the IPW-adjusted OS HR of </a:t>
            </a:r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0.38 (95% CI: 0.23, 0.63; </a:t>
            </a:r>
            <a:r>
              <a:rPr lang="it-IT" i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&lt;0.001) suggested that brexu-cel reduced the risk of death relative to SOC.</a:t>
            </a:r>
          </a:p>
          <a:p>
            <a:pPr algn="ctr" defTabSz="952107" eaLnBrk="0" hangingPunct="0">
              <a:spcBef>
                <a:spcPts val="0"/>
              </a:spcBef>
            </a:pPr>
            <a:r>
              <a:rPr lang="en-US" sz="2800" b="1">
                <a:solidFill>
                  <a:srgbClr val="284D86"/>
                </a:solidFill>
              </a:rPr>
              <a:t>Figure 1: Kaplan-Meier estimates of overall survival with brexu-cel (ZUMA-2) and SOC (SCHOLAR-2); IPW base-case analysis</a:t>
            </a:r>
          </a:p>
          <a:p>
            <a:pPr defTabSz="952107" eaLnBrk="0" hangingPunct="0">
              <a:spcBef>
                <a:spcPts val="0"/>
              </a:spcBef>
            </a:pPr>
            <a:endParaRPr lang="en-US" sz="3200" b="1">
              <a:solidFill>
                <a:srgbClr val="284D86"/>
              </a:solidFill>
            </a:endParaRPr>
          </a:p>
          <a:p>
            <a:pPr defTabSz="952107" eaLnBrk="0" hangingPunct="0">
              <a:spcBef>
                <a:spcPts val="0"/>
              </a:spcBef>
            </a:pPr>
            <a:endParaRPr lang="en-US" sz="2000" b="1" i="1"/>
          </a:p>
          <a:p>
            <a:pPr defTabSz="952107" eaLnBrk="0" hangingPunct="0">
              <a:spcBef>
                <a:spcPts val="0"/>
              </a:spcBef>
            </a:pPr>
            <a:endParaRPr lang="en-US" sz="2000" b="1" i="1"/>
          </a:p>
          <a:p>
            <a:pPr defTabSz="952107" eaLnBrk="0" hangingPunct="0">
              <a:spcBef>
                <a:spcPts val="0"/>
              </a:spcBef>
            </a:pPr>
            <a:endParaRPr lang="en-US" sz="3200" b="1">
              <a:solidFill>
                <a:srgbClr val="284D86"/>
              </a:solidFill>
            </a:endParaRPr>
          </a:p>
          <a:p>
            <a:pPr marL="457200" indent="-457200" defTabSz="952107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952107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it-IT" sz="2000" b="1" i="1"/>
          </a:p>
          <a:p>
            <a:pPr marL="457200" indent="-457200" defTabSz="952107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it-IT" sz="2000" b="1" i="1"/>
          </a:p>
          <a:p>
            <a:pPr marL="457200" indent="-457200" defTabSz="952107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it-IT"/>
          </a:p>
          <a:p>
            <a:pPr marL="457200" indent="-457200" defTabSz="952107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952107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it-IT"/>
          </a:p>
          <a:p>
            <a:pPr marL="457200" indent="-457200" defTabSz="952107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952107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it-IT"/>
          </a:p>
          <a:p>
            <a:pPr marL="457200" indent="-457200" defTabSz="952107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952107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it-IT"/>
          </a:p>
          <a:p>
            <a:pPr marL="457200" indent="-457200" defTabSz="952107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52107" eaLnBrk="0" hangingPunct="0">
              <a:spcBef>
                <a:spcPts val="0"/>
              </a:spcBef>
            </a:pPr>
            <a:endParaRPr lang="en-US" i="1">
              <a:solidFill>
                <a:srgbClr val="1965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52107" eaLnBrk="0" hangingPunct="0">
              <a:spcBef>
                <a:spcPts val="0"/>
              </a:spcBef>
            </a:pPr>
            <a:endParaRPr lang="en-US" i="1">
              <a:solidFill>
                <a:srgbClr val="1965A9"/>
              </a:solidFill>
            </a:endParaRPr>
          </a:p>
          <a:p>
            <a:pPr defTabSz="952107" eaLnBrk="0" hangingPunct="0">
              <a:spcBef>
                <a:spcPts val="0"/>
              </a:spcBef>
              <a:spcAft>
                <a:spcPts val="1200"/>
              </a:spcAft>
            </a:pPr>
            <a:endParaRPr lang="en-US" sz="2000" b="1" i="1"/>
          </a:p>
          <a:p>
            <a:pPr defTabSz="952107" eaLnBrk="0" hangingPunct="0">
              <a:spcBef>
                <a:spcPts val="2400"/>
              </a:spcBef>
              <a:spcAft>
                <a:spcPts val="1200"/>
              </a:spcAft>
            </a:pPr>
            <a:r>
              <a:rPr lang="en-US" sz="2000" b="1" i="1"/>
              <a:t>Note</a:t>
            </a:r>
            <a:r>
              <a:rPr lang="en-US" sz="2000" i="1"/>
              <a:t>: The weights for ‘SCHOLAR-2: IPW’ patients were standardized so that the rescaled weights are relative to the original unit weights of each SCHOLAR-2 patient; as such, the numbers at risk for both ‘SCHOLAR-2: unweighted’ and ‘SCHOLAR-2: IPW’ are the same at time=0. In the actual analysis, the unscaled conventional weights were used. </a:t>
            </a:r>
            <a:r>
              <a:rPr lang="en-US" sz="2000" b="1" i="1"/>
              <a:t>Abbreviations</a:t>
            </a:r>
            <a:r>
              <a:rPr lang="en-US" sz="2000" i="1"/>
              <a:t>: CI, confidence interval; HR, hazard ratio; IPW, inverse probability weighting; SOC, standard of care</a:t>
            </a:r>
          </a:p>
          <a:p>
            <a:pPr defTabSz="952107" eaLnBrk="0" hangingPunct="0">
              <a:spcBef>
                <a:spcPts val="600"/>
              </a:spcBef>
              <a:spcAft>
                <a:spcPts val="300"/>
              </a:spcAft>
            </a:pPr>
            <a:r>
              <a:rPr lang="en-US" i="1">
                <a:solidFill>
                  <a:srgbClr val="284D86"/>
                </a:solidFill>
              </a:rPr>
              <a:t>Multivariable regression sensitivity analysis</a:t>
            </a:r>
          </a:p>
          <a:p>
            <a:pPr marL="457200" indent="-457200" defTabSz="952107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final MVR model included treatment, duration of prior BTKi therapy, and ECOG PS; again, the estimated OS HR of 0.46 (95% CI: 0.28, 0.75; </a:t>
            </a: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=0.002) </a:t>
            </a:r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suggested that brexu-cel reduced the risk of death relative to SOC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952107" eaLnBrk="0" hangingPunct="0">
              <a:spcBef>
                <a:spcPts val="600"/>
              </a:spcBef>
              <a:spcAft>
                <a:spcPts val="300"/>
              </a:spcAft>
            </a:pPr>
            <a:r>
              <a:rPr lang="en-US" i="1">
                <a:solidFill>
                  <a:srgbClr val="284D86"/>
                </a:solidFill>
              </a:rPr>
              <a:t>Doubly robust method sensitivity analysis</a:t>
            </a:r>
          </a:p>
          <a:p>
            <a:pPr marL="457200" indent="-457200" defTabSz="952107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final DR model included treatment, number of prior therapies, duration of prior BTKi, and ECOG PS; the estimated OS HR of brexu-cel versus SOC was 0.36 (95% CI: 0.22, 0.58; </a:t>
            </a: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&lt;0.001), again, </a:t>
            </a:r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suggested that brexu-cel reduced the risk of death relative to SOC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CA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952107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CAFF2B3-4225-4B6E-9A78-29275B1EBD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 r="1652"/>
          <a:stretch/>
        </p:blipFill>
        <p:spPr bwMode="auto">
          <a:xfrm>
            <a:off x="15392399" y="17876192"/>
            <a:ext cx="14191756" cy="68326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BB9407D-8D32-5545-B828-3DFDA29A870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5363826" y="31383614"/>
            <a:ext cx="14191756" cy="4629117"/>
          </a:xfrm>
        </p:spPr>
        <p:txBody>
          <a:bodyPr/>
          <a:lstStyle/>
          <a:p>
            <a:pPr marL="457200" indent="-457200" defTabSz="952107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/>
              <a:t>These comparisons utilized the largest study to date of patients with R/R MCL treated with SOC after failing a BTKi therapy as well as long-term follow-up data (median 35.6 months) for patients treated with brexu-cel, and findings were robust across the three different adjustment methods.</a:t>
            </a:r>
          </a:p>
          <a:p>
            <a:pPr marL="457200" indent="-457200" defTabSz="952107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/>
              <a:t>Despite the limitations of an unanchored indirect treatment comparison based on non-randomized data, these updated results continue to suggest improved OS with brexu-cel versus SOC in patient with R/R MCL post-BTKi and may help inform treatment decisions in this high unmet need population.</a:t>
            </a:r>
            <a:endParaRPr lang="en-CA"/>
          </a:p>
          <a:p>
            <a:pPr marL="457200" indent="-457200" defTabSz="952107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08071F3-CF9B-5C4E-A8C2-105D86B9757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5878371" y="35446638"/>
            <a:ext cx="13355277" cy="828000"/>
          </a:xfrm>
        </p:spPr>
        <p:txBody>
          <a:bodyPr/>
          <a:lstStyle/>
          <a:p>
            <a:r>
              <a:rPr lang="es-ES"/>
              <a:t>REFERENCES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E3561F9E-AEC5-904C-B6B8-794CC1915A0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5878371" y="36143916"/>
            <a:ext cx="13705784" cy="2320793"/>
          </a:xfrm>
        </p:spPr>
        <p:txBody>
          <a:bodyPr/>
          <a:lstStyle/>
          <a:p>
            <a:pPr defTabSz="952107" eaLnBrk="0" hangingPunct="0">
              <a:spcBef>
                <a:spcPts val="0"/>
              </a:spcBef>
            </a:pPr>
            <a:r>
              <a:rPr lang="en-AU" sz="2400" b="1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AU" sz="2400">
                <a:latin typeface="Arial" panose="020B0604020202020204" pitchFamily="34" charset="0"/>
                <a:cs typeface="Arial" panose="020B0604020202020204" pitchFamily="34" charset="0"/>
              </a:rPr>
              <a:t>Owen C et al. </a:t>
            </a:r>
            <a:r>
              <a:rPr lang="en-AU" sz="2400" i="1">
                <a:latin typeface="Arial" panose="020B0604020202020204" pitchFamily="34" charset="0"/>
                <a:cs typeface="Arial" panose="020B0604020202020204" pitchFamily="34" charset="0"/>
              </a:rPr>
              <a:t>Curr Oncol. 2019;26(2):e233</a:t>
            </a:r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AU" sz="2400" i="1">
                <a:latin typeface="Arial" panose="020B0604020202020204" pitchFamily="34" charset="0"/>
                <a:cs typeface="Arial" panose="020B0604020202020204" pitchFamily="34" charset="0"/>
              </a:rPr>
              <a:t>e240. </a:t>
            </a:r>
            <a:r>
              <a:rPr lang="en-AU" sz="2400" b="1" i="1"/>
              <a:t>2</a:t>
            </a:r>
            <a:r>
              <a:rPr lang="en-AU" sz="2400" b="1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AU" sz="24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400">
                <a:latin typeface="Arial" panose="020B0604020202020204" pitchFamily="34" charset="0"/>
                <a:cs typeface="Arial" panose="020B0604020202020204" pitchFamily="34" charset="0"/>
              </a:rPr>
              <a:t>Martin et al. </a:t>
            </a:r>
            <a:r>
              <a:rPr lang="en-AU" sz="2400" i="1">
                <a:latin typeface="Arial" panose="020B0604020202020204" pitchFamily="34" charset="0"/>
                <a:cs typeface="Arial" panose="020B0604020202020204" pitchFamily="34" charset="0"/>
              </a:rPr>
              <a:t>Blood. 2016;127(12):1559–63.</a:t>
            </a:r>
            <a:r>
              <a:rPr lang="en-AU" sz="2400" b="1">
                <a:latin typeface="Arial" panose="020B0604020202020204" pitchFamily="34" charset="0"/>
                <a:cs typeface="Arial" panose="020B0604020202020204" pitchFamily="34" charset="0"/>
              </a:rPr>
              <a:t> 3)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McCulloch</a:t>
            </a:r>
            <a:r>
              <a:rPr lang="en-AU" sz="2400"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Br J Haematol. 2020;189(4):684–8. </a:t>
            </a:r>
            <a:r>
              <a:rPr lang="en-AU" sz="2400" b="1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n-AU" sz="2400">
                <a:latin typeface="Arial" panose="020B0604020202020204" pitchFamily="34" charset="0"/>
                <a:cs typeface="Arial" panose="020B0604020202020204" pitchFamily="34" charset="0"/>
              </a:rPr>
              <a:t>Eyre et al. </a:t>
            </a:r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Haematologica. 2019;104(2):e68–71. </a:t>
            </a:r>
            <a:r>
              <a:rPr lang="en-AU" sz="2400" b="1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en-AU" sz="2400">
                <a:latin typeface="Arial" panose="020B0604020202020204" pitchFamily="34" charset="0"/>
                <a:cs typeface="Arial" panose="020B0604020202020204" pitchFamily="34" charset="0"/>
              </a:rPr>
              <a:t>Jain et al. </a:t>
            </a:r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Br J Haematol. 2018;183(4):578–87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AU" sz="2400" b="1"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Cheah et al. </a:t>
            </a:r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Ann Oncol. 2015;26(6):1175–9. </a:t>
            </a:r>
            <a:r>
              <a:rPr lang="en-AU" sz="2400" b="1">
                <a:latin typeface="Arial" panose="020B0604020202020204" pitchFamily="34" charset="0"/>
                <a:cs typeface="Arial" panose="020B0604020202020204" pitchFamily="34" charset="0"/>
              </a:rPr>
              <a:t>7) </a:t>
            </a:r>
            <a:r>
              <a:rPr lang="en-AU" sz="2400">
                <a:latin typeface="Arial" panose="020B0604020202020204" pitchFamily="34" charset="0"/>
                <a:cs typeface="Arial" panose="020B0604020202020204" pitchFamily="34" charset="0"/>
              </a:rPr>
              <a:t>Hess et al. </a:t>
            </a:r>
            <a:r>
              <a:rPr lang="en-AU" sz="2400" i="1">
                <a:latin typeface="Arial" panose="020B0604020202020204" pitchFamily="34" charset="0"/>
                <a:cs typeface="Arial" panose="020B0604020202020204" pitchFamily="34" charset="0"/>
              </a:rPr>
              <a:t>Br J Haematol. 2022; 00:1</a:t>
            </a:r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AU" sz="2400" i="1"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en-AU" sz="2400" b="1">
                <a:latin typeface="Arial" panose="020B0604020202020204" pitchFamily="34" charset="0"/>
                <a:cs typeface="Arial" panose="020B0604020202020204" pitchFamily="34" charset="0"/>
              </a:rPr>
              <a:t>8) </a:t>
            </a:r>
            <a:r>
              <a:rPr lang="en-AU" sz="2400">
                <a:latin typeface="Arial" panose="020B0604020202020204" pitchFamily="34" charset="0"/>
                <a:cs typeface="Arial" panose="020B0604020202020204" pitchFamily="34" charset="0"/>
              </a:rPr>
              <a:t>Wang et al. </a:t>
            </a:r>
            <a:r>
              <a:rPr lang="it-IT" sz="2400" i="1">
                <a:latin typeface="Arial" panose="020B0604020202020204" pitchFamily="34" charset="0"/>
                <a:cs typeface="Arial" panose="020B0604020202020204" pitchFamily="34" charset="0"/>
              </a:rPr>
              <a:t>J Clin Oncol. 2022; JCO2102370. Epub ahead of print. </a:t>
            </a:r>
            <a:r>
              <a:rPr lang="en-AU" sz="2400" b="1"/>
              <a:t>9</a:t>
            </a:r>
            <a:r>
              <a:rPr lang="en-AU" sz="2400" b="1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sz="2400">
                <a:latin typeface="Arial" panose="020B0604020202020204" pitchFamily="34" charset="0"/>
                <a:cs typeface="Arial" panose="020B0604020202020204" pitchFamily="34" charset="0"/>
              </a:rPr>
              <a:t>Faria et al. </a:t>
            </a:r>
            <a:r>
              <a:rPr lang="it-IT" sz="2400" i="1">
                <a:latin typeface="Arial" panose="020B0604020202020204" pitchFamily="34" charset="0"/>
                <a:cs typeface="Arial" panose="020B0604020202020204" pitchFamily="34" charset="0"/>
              </a:rPr>
              <a:t>NICE DSU TSD 17. 2015.</a:t>
            </a:r>
            <a:endParaRPr lang="es-ES" sz="2400"/>
          </a:p>
        </p:txBody>
      </p: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E6149F73-5A11-4F4C-BB6E-5E4E88E45E94}"/>
              </a:ext>
            </a:extLst>
          </p:cNvPr>
          <p:cNvSpPr txBox="1">
            <a:spLocks/>
          </p:cNvSpPr>
          <p:nvPr/>
        </p:nvSpPr>
        <p:spPr>
          <a:xfrm>
            <a:off x="543419" y="17414797"/>
            <a:ext cx="14372731" cy="9191905"/>
          </a:xfrm>
          <a:prstGeom prst="rect">
            <a:avLst/>
          </a:prstGeom>
        </p:spPr>
        <p:txBody>
          <a:bodyPr wrap="square" lIns="234774" tIns="234774" rIns="234774" bIns="234774" anchor="t">
            <a:spAutoFit/>
          </a:bodyPr>
          <a:lstStyle>
            <a:lvl1pPr marL="0" indent="0" algn="l" defTabSz="4215567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526024" indent="-586932" algn="l" defTabSz="421556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pitchFamily="34" charset="0"/>
              </a:defRPr>
            </a:lvl2pPr>
            <a:lvl3pPr marL="2112956" indent="-586932" algn="l" defTabSz="42155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pitchFamily="34" charset="0"/>
              </a:defRPr>
            </a:lvl3pPr>
            <a:lvl4pPr marL="2758582" indent="-645626" algn="l" defTabSz="421556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pitchFamily="34" charset="0"/>
              </a:defRPr>
            </a:lvl4pPr>
            <a:lvl5pPr marL="3228128" indent="-469546" algn="l" defTabSz="421556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pitchFamily="34" charset="0"/>
              </a:defRPr>
            </a:lvl5pPr>
            <a:lvl6pPr marL="11592809" indent="-1053892" algn="l" defTabSz="42155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00592" indent="-1053892" algn="l" defTabSz="42155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08376" indent="-1053892" algn="l" defTabSz="42155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16159" indent="-1053892" algn="l" defTabSz="42155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2107" eaLnBrk="0" hangingPunct="0">
              <a:spcBef>
                <a:spcPts val="600"/>
              </a:spcBef>
              <a:spcAft>
                <a:spcPts val="300"/>
              </a:spcAft>
            </a:pPr>
            <a:r>
              <a:rPr lang="en-US" sz="3200" b="1" u="sng">
                <a:solidFill>
                  <a:srgbClr val="294E88"/>
                </a:solidFill>
              </a:rPr>
              <a:t>Statistical Analysis</a:t>
            </a:r>
          </a:p>
          <a:p>
            <a:pPr marL="334963" indent="-334963" defTabSz="952107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>
                <a:latin typeface="+mj-lt"/>
                <a:cs typeface="Arial" panose="020B0604020202020204" pitchFamily="34" charset="0"/>
              </a:rPr>
              <a:t>Indirect comparisons were conducted using three different statistical methods which adjusted for imbalances in prognostic factors between the two non-randomized study populations: 1) inverse probability weighting (IPW) with ZUMA-2 as the target population, 2) multivariable regression (MVR), and 3) doubly robust (DR) method.</a:t>
            </a:r>
          </a:p>
          <a:p>
            <a:pPr marL="812800" lvl="1" indent="-406400" defTabSz="952107" eaLnBrk="0" hangingPunct="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50938" algn="l"/>
              </a:tabLst>
            </a:pPr>
            <a:r>
              <a:rPr lang="en-US" b="1">
                <a:latin typeface="+mj-lt"/>
              </a:rPr>
              <a:t>IPW method (base case analysis): </a:t>
            </a:r>
            <a:r>
              <a:rPr lang="en-US">
                <a:latin typeface="+mj-lt"/>
              </a:rPr>
              <a:t>weights were generated from the model among all possible propensity score models which provided i) an absolute standardized difference of &lt;10% for the four pre-specified prognostic factors (bolded in </a:t>
            </a:r>
            <a:r>
              <a:rPr lang="en-US" b="1">
                <a:latin typeface="+mj-lt"/>
              </a:rPr>
              <a:t>Table 1</a:t>
            </a:r>
            <a:r>
              <a:rPr lang="en-US">
                <a:latin typeface="+mj-lt"/>
              </a:rPr>
              <a:t>) and ii) the minimum sum of absolute standardized differences.</a:t>
            </a:r>
          </a:p>
          <a:p>
            <a:pPr marL="812800" lvl="1" indent="-406400" defTabSz="952107" eaLnBrk="0" hangingPunct="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50938" algn="l"/>
              </a:tabLst>
            </a:pPr>
            <a:r>
              <a:rPr lang="en-US" b="1">
                <a:latin typeface="+mj-lt"/>
              </a:rPr>
              <a:t>MVR and DR method (sensitivity analyses): </a:t>
            </a:r>
            <a:r>
              <a:rPr lang="en-US">
                <a:latin typeface="+mj-lt"/>
              </a:rPr>
              <a:t>univariate Cox models were first performed to identify potential confounders for OS (P&lt;0.3); backward elimination was then performed to build a parsimonious model based on the Akaike Information Criterion. </a:t>
            </a:r>
          </a:p>
          <a:p>
            <a:pPr marL="457200" indent="-457200" defTabSz="952107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>
                <a:latin typeface="+mj-lt"/>
                <a:cs typeface="Arial" panose="020B0604020202020204" pitchFamily="34" charset="0"/>
              </a:rPr>
              <a:t>OS was measured from the date of brexu-cel infusion in ZUMA-2 and initiation of the first post-BTKi therapy (i.e., index SOC) in SCHOLAR-2.</a:t>
            </a:r>
          </a:p>
          <a:p>
            <a:pPr marL="457200" indent="-457200" defTabSz="952107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>
                <a:latin typeface="+mj-lt"/>
                <a:cs typeface="Arial" panose="020B0604020202020204" pitchFamily="34" charset="0"/>
              </a:rPr>
              <a:t>As there was no strong evidence of non-proportional hazards based on Schoenfeld residuals and visual inspection of plots of the log cumulative hazards, relative treatment effects were estimated from Cox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models and summarized as hazard ratios (HRs) with 95% confidence intervals (CIs).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CDCAD42-8A38-784C-AA34-D0E83797FF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7752539"/>
            <a:ext cx="14287500" cy="9415043"/>
          </a:xfrm>
        </p:spPr>
        <p:txBody>
          <a:bodyPr/>
          <a:lstStyle/>
          <a:p>
            <a:pPr defTabSz="952107" eaLnBrk="0" hangingPunct="0">
              <a:spcBef>
                <a:spcPts val="0"/>
              </a:spcBef>
              <a:spcAft>
                <a:spcPts val="1200"/>
              </a:spcAft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Patients with MCL typically require multiple lines of therapy and have poor prognosis, especially after having failed BTKi therapy.</a:t>
            </a:r>
            <a:r>
              <a:rPr lang="en-US" baseline="3000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There are limited published survival data for patients with R/R MCL in the post-BTKi setting and small retrospective studies have reported median overall survival (OS) ranging from 5.8 to 12.5 months.</a:t>
            </a:r>
            <a:r>
              <a:rPr lang="en-US" baseline="30000">
                <a:latin typeface="Arial" panose="020B0604020202020204" pitchFamily="34" charset="0"/>
                <a:cs typeface="Arial" panose="020B0604020202020204" pitchFamily="34" charset="0"/>
              </a:rPr>
              <a:t>2–6 </a:t>
            </a:r>
          </a:p>
          <a:p>
            <a:pPr defTabSz="952107" eaLnBrk="0" hangingPunct="0">
              <a:spcBef>
                <a:spcPts val="0"/>
              </a:spcBef>
            </a:pPr>
            <a:r>
              <a:rPr lang="en-US"/>
              <a:t>Here, we aim to compare the efficacy, in terms of OS, of brexu-cel (an anti-CD19 CAR T-cell therapy, formerly known as KTE-X19) versus standard of care (SOC) in patients with R/R MCL post-BTKi using individual patient data from both ZUMA‑2 and SCHOLAR-2.</a:t>
            </a:r>
            <a:endParaRPr lang="es-ES"/>
          </a:p>
          <a:p>
            <a:pPr marL="812800" lvl="1" indent="-406400" defTabSz="952107" eaLnBrk="0" hangingPunct="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50938" algn="l"/>
              </a:tabLst>
            </a:pPr>
            <a:r>
              <a:rPr lang="en-US">
                <a:latin typeface="+mj-lt"/>
              </a:rPr>
              <a:t>SCHOLAR-2 is a retrospective, observational study reporting OS among 240 patients with R/R MCL who received covalent BTKi therapy between July 2012–July 2018 in 7 European countries (Denmark, France, Germany, Italy, Spain, Sweden, and the UK) and either had disease progression while on BTKi therapy or discontinued BTKi therapy due to intolerance, and SCHOLAR-2 data reflects recent clinical practice (excluding chimeric antigen receptor [CAR] T-cell therapies), thus providing a benchmark for indirect treatment comparisons of newer agents to SOC.</a:t>
            </a:r>
            <a:r>
              <a:rPr lang="en-US" baseline="30000">
                <a:latin typeface="+mj-lt"/>
              </a:rPr>
              <a:t>7 </a:t>
            </a:r>
          </a:p>
          <a:p>
            <a:pPr marL="812800" lvl="1" indent="-406400" defTabSz="952107" eaLnBrk="0" hangingPunct="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50938" algn="l"/>
              </a:tabLst>
            </a:pPr>
            <a:r>
              <a:rPr lang="en-US">
                <a:latin typeface="+mj-lt"/>
              </a:rPr>
              <a:t>ZUMA-2 is a phase 2 multicenter, single-arm trial investigating the efficacy and safety of brexu-cel in patients with R/R MCL who had 1–5 prior therapies, including a BTKi; updated clinical efficacy results based on ZUMA-2 3-year follow-up (N=68 treated patients) were used for this analysis.</a:t>
            </a:r>
            <a:r>
              <a:rPr lang="en-US" baseline="30000">
                <a:latin typeface="+mj-lt"/>
              </a:rPr>
              <a:t>8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73002E-74B3-7549-95D0-1AAD4B6036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/>
              <a:t>INTRODUCTION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9CC61B-634D-BA40-A08E-075530592EB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5878371" y="38553127"/>
            <a:ext cx="13350196" cy="835985"/>
          </a:xfrm>
        </p:spPr>
        <p:txBody>
          <a:bodyPr/>
          <a:lstStyle/>
          <a:p>
            <a:r>
              <a:rPr lang="es-ES"/>
              <a:t>ACKNOWLEDGMENTS/CONTACT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63EE0D1-B6D4-5446-BB3F-A80609DFEAF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5392400" y="39138892"/>
            <a:ext cx="14163182" cy="2413126"/>
          </a:xfrm>
        </p:spPr>
        <p:txBody>
          <a:bodyPr/>
          <a:lstStyle/>
          <a:p>
            <a:pPr marL="457200" indent="-457200" defTabSz="952107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/>
              <a:t>This study was supported by Kite, a Gilead Company. Writing and editorial support was provided by PRECISIONheor, Vancouver, BC, Canada and funded by Kite, a Gilead Company. </a:t>
            </a:r>
          </a:p>
          <a:p>
            <a:pPr marL="457200" indent="-457200" defTabSz="952107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/>
              <a:t>Corresponding author: Georg Hess, georg.hess@unimedizin-mainz.de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8266993-204D-1A4C-85DF-FCD2CEDA7B6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5878371" y="30760368"/>
            <a:ext cx="13355275" cy="828000"/>
          </a:xfrm>
        </p:spPr>
        <p:txBody>
          <a:bodyPr/>
          <a:lstStyle/>
          <a:p>
            <a:r>
              <a:rPr lang="es-ES"/>
              <a:t>CONCLUSION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F8542AB5-406E-3748-98EC-83BC6F47F7E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41248" y="26396764"/>
            <a:ext cx="13355274" cy="828000"/>
          </a:xfrm>
        </p:spPr>
        <p:txBody>
          <a:bodyPr/>
          <a:lstStyle/>
          <a:p>
            <a:r>
              <a:rPr lang="es-ES"/>
              <a:t>RESULTS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28D0624E-2390-7D4D-A6D3-AA94BE23C28A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>
          <a:xfrm>
            <a:off x="543420" y="26806673"/>
            <a:ext cx="14287500" cy="15685990"/>
          </a:xfrm>
        </p:spPr>
        <p:txBody>
          <a:bodyPr/>
          <a:lstStyle/>
          <a:p>
            <a:pPr defTabSz="952107" eaLnBrk="0" hangingPunct="0">
              <a:spcBef>
                <a:spcPts val="0"/>
              </a:spcBef>
              <a:spcAft>
                <a:spcPts val="300"/>
              </a:spcAft>
            </a:pPr>
            <a:r>
              <a:rPr lang="en-US" sz="3200" b="1" u="sng">
                <a:solidFill>
                  <a:srgbClr val="294E88"/>
                </a:solidFill>
              </a:rPr>
              <a:t>Evidence base</a:t>
            </a:r>
          </a:p>
          <a:p>
            <a:pPr marL="457200" indent="-457200" defTabSz="952107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/>
              <a:t>Prior to the analyses, key eligibility criteria from the ZUMA-2 trial, i.e., Eastern Cooperative Oncology Group performance status (ECOG PS) score of 0–1 and a minimum of 12-month potential follow-up from initiation of active therapy post-BTKi, were first applied to the SCHOLAR-2 population to construct an SOC cohort (n=59 patients) that resembled patients in ZUMA-2. </a:t>
            </a:r>
          </a:p>
          <a:p>
            <a:pPr marL="457200" indent="-457200" defTabSz="952107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/>
              <a:t>Index </a:t>
            </a:r>
            <a:r>
              <a:rPr lang="en-US">
                <a:latin typeface="+mj-lt"/>
              </a:rPr>
              <a:t>SOC treatments received by the SCHOLAR-2 cohort included: </a:t>
            </a:r>
          </a:p>
          <a:p>
            <a:pPr marL="812800" lvl="1" indent="-406400" defTabSz="952107" eaLnBrk="0" hangingPunct="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50938" algn="l"/>
              </a:tabLst>
            </a:pPr>
            <a:r>
              <a:rPr lang="en-US">
                <a:latin typeface="+mj-lt"/>
              </a:rPr>
              <a:t>BTKi regimens (n=2), rituximab + bendamustine + cytarabine (n=5), bendamustine + rituximab (n=11), cytarabine-containing regimens (n=4), lenalidomide-containing regimens (n=11), bortezomib-containing regimens (n=7), other targeted therapy ± antibodies (n=12), other chemotherapy ± antibodies (n=5), and radiotherapy (n=2).</a:t>
            </a:r>
          </a:p>
          <a:p>
            <a:pPr marL="457200" lvl="1" indent="-457200" defTabSz="952107" eaLnBrk="0" hangingPunct="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150938" algn="l"/>
              </a:tabLst>
            </a:pPr>
            <a:r>
              <a:rPr lang="en-US" sz="3000">
                <a:latin typeface="Arial" pitchFamily="34" charset="0"/>
              </a:rPr>
              <a:t>At baseline, the study populations were broadly comparable in terms of age, mean number of prior therapies, prior BTKi duration, and prior BTKi response (</a:t>
            </a:r>
            <a:r>
              <a:rPr lang="en-US" sz="3000" b="1">
                <a:latin typeface="Arial" pitchFamily="34" charset="0"/>
              </a:rPr>
              <a:t>Table 1</a:t>
            </a:r>
            <a:r>
              <a:rPr lang="en-US" sz="3000">
                <a:latin typeface="Arial" pitchFamily="34" charset="0"/>
              </a:rPr>
              <a:t>); the proportions of patients with prior autologous stem cell transplantation, Stage IV disease, and ECOG PS score of 0 were higher in ZUMA-2 compared to SCHOLAR-2.</a:t>
            </a:r>
            <a:r>
              <a:rPr lang="en-US" sz="3200"/>
              <a:t> </a:t>
            </a:r>
          </a:p>
          <a:p>
            <a:pPr marL="457200" lvl="1" indent="-457200" defTabSz="952107" eaLnBrk="0" hangingPunct="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150938" algn="l"/>
              </a:tabLst>
            </a:pPr>
            <a:r>
              <a:rPr lang="en-US" sz="3000">
                <a:latin typeface="Arial" pitchFamily="34" charset="0"/>
              </a:rPr>
              <a:t>Median follow-up times were 35.6 months for brexu-cel and 27.6 months for SOC.</a:t>
            </a:r>
          </a:p>
          <a:p>
            <a:pPr marR="0" lvl="0" algn="ctr" defTabSz="952107" eaLnBrk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>
                <a:solidFill>
                  <a:srgbClr val="284D86"/>
                </a:solidFill>
              </a:rPr>
              <a:t>Table 1: Baseline characteristics before and after applying weights; IPW base‑case analysis</a:t>
            </a:r>
          </a:p>
          <a:p>
            <a:pPr marR="0" lvl="0" defTabSz="952107" eaLnBrk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b="1">
              <a:solidFill>
                <a:srgbClr val="284D86"/>
              </a:solidFill>
            </a:endParaRPr>
          </a:p>
          <a:p>
            <a:pPr marR="0" lvl="0" defTabSz="952107" eaLnBrk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b="1">
              <a:solidFill>
                <a:srgbClr val="284D86"/>
              </a:solidFill>
            </a:endParaRPr>
          </a:p>
          <a:p>
            <a:pPr marR="0" lvl="0" defTabSz="952107" eaLnBrk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i="1">
              <a:solidFill>
                <a:prstClr val="black"/>
              </a:solidFill>
            </a:endParaRPr>
          </a:p>
          <a:p>
            <a:pPr marR="0" lvl="0" defTabSz="952107" eaLnBrk="0" fontAlgn="auto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i="1">
              <a:solidFill>
                <a:prstClr val="black"/>
              </a:solidFill>
            </a:endParaRPr>
          </a:p>
          <a:p>
            <a:pPr marL="0" marR="0" lvl="0" indent="0" algn="l" defTabSz="95210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i="1">
              <a:solidFill>
                <a:prstClr val="black"/>
              </a:solidFill>
            </a:endParaRPr>
          </a:p>
          <a:p>
            <a:pPr marL="0" marR="0" lvl="0" indent="0" algn="l" defTabSz="95210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i="1">
              <a:solidFill>
                <a:prstClr val="black"/>
              </a:solidFill>
            </a:endParaRPr>
          </a:p>
          <a:p>
            <a:pPr marL="0" marR="0" lvl="0" indent="0" algn="l" defTabSz="95210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i="1">
              <a:solidFill>
                <a:prstClr val="black"/>
              </a:solidFill>
            </a:endParaRPr>
          </a:p>
          <a:p>
            <a:pPr marL="0" marR="0" lvl="0" indent="0" algn="l" defTabSz="95210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52107" rtl="0" eaLnBrk="0" fontAlgn="auto" latinLnBrk="0" hangingPunc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The final propensity score model </a:t>
            </a:r>
            <a:r>
              <a:rPr lang="en-US" sz="2000" b="1" i="1">
                <a:solidFill>
                  <a:prstClr val="black"/>
                </a:solidFill>
              </a:rPr>
              <a:t>provided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best balance in the key prognostic factors marked </a:t>
            </a: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bold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(i.e., absolute standardized difference &lt;10% for all four variables with the minimum sum of absolute standardized differences among all possible models). </a:t>
            </a:r>
            <a:r>
              <a:rPr lang="en-US" sz="2000" b="1" i="1">
                <a:solidFill>
                  <a:prstClr val="black"/>
                </a:solidFill>
              </a:rPr>
              <a:t>Abbreviations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CA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BTKi, Bruton tyrosine kinase inhibitor;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ECOG, Eastern Cooperative Oncology Group; ESS, effective sample size; IPW, </a:t>
            </a:r>
            <a:r>
              <a:rPr lang="en-US" sz="2000" b="1" i="1">
                <a:solidFill>
                  <a:prstClr val="black"/>
                </a:solidFill>
              </a:rPr>
              <a:t>inverse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probability weighting; n, number of patients</a:t>
            </a:r>
            <a:endParaRPr kumimoji="0" lang="en-CA" sz="4000" b="1" i="0" u="none" strike="noStrike" kern="1200" cap="none" spc="0" normalizeH="0" baseline="0" noProof="0">
              <a:ln>
                <a:noFill/>
              </a:ln>
              <a:solidFill>
                <a:srgbClr val="1965A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-457200" defTabSz="952107" eaLnBrk="0" hangingPunct="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150938" algn="l"/>
              </a:tabLst>
            </a:pPr>
            <a:endParaRPr lang="en-US" sz="2000" b="1" i="1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457200" lvl="1" indent="-457200" defTabSz="952107" eaLnBrk="0" hangingPunct="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150938" algn="l"/>
              </a:tabLst>
            </a:pPr>
            <a:endParaRPr lang="en-US" sz="2000" b="1" i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A7EE22AF-7CC3-C443-A126-7057AB5920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29750" y="3858986"/>
            <a:ext cx="20326260" cy="2245250"/>
          </a:xfrm>
        </p:spPr>
        <p:txBody>
          <a:bodyPr/>
          <a:lstStyle/>
          <a:p>
            <a:pPr marL="0" marR="0" algn="just">
              <a:spcBef>
                <a:spcPts val="0"/>
              </a:spcBef>
            </a:pPr>
            <a:r>
              <a:rPr lang="en-CA" sz="24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G. Hess,</a:t>
            </a:r>
            <a:r>
              <a:rPr lang="en-CA" sz="24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CA" sz="24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M. Dreyling,</a:t>
            </a:r>
            <a:r>
              <a:rPr lang="en-CA" sz="24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CA" sz="24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L. Oberic,</a:t>
            </a:r>
            <a:r>
              <a:rPr lang="en-CA" sz="24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CA" sz="24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E. Gine,</a:t>
            </a:r>
            <a:r>
              <a:rPr lang="en-CA" sz="24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CA" sz="24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P.L. Zinzani,</a:t>
            </a:r>
            <a:r>
              <a:rPr lang="en-CA" sz="24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en-CA" sz="24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K. Linton,</a:t>
            </a:r>
            <a:r>
              <a:rPr lang="en-CA" sz="24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lang="en-CA" sz="24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A. Vilmar,</a:t>
            </a:r>
            <a:r>
              <a:rPr lang="en-CA" sz="24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</a:t>
            </a:r>
            <a:r>
              <a:rPr lang="en-CA" sz="24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M. Jerkeman,</a:t>
            </a:r>
            <a:r>
              <a:rPr lang="en-CA" sz="24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</a:t>
            </a:r>
            <a:r>
              <a:rPr lang="en-CA" sz="24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J.M.H. Chen,</a:t>
            </a:r>
            <a:r>
              <a:rPr lang="en-CA" sz="24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</a:t>
            </a:r>
            <a:r>
              <a:rPr lang="en-CA" sz="24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A. Ohler,</a:t>
            </a:r>
            <a:r>
              <a:rPr lang="en-CA" sz="24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CA" sz="24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S. Stilgenbauer,</a:t>
            </a:r>
            <a:r>
              <a:rPr lang="en-CA" sz="24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</a:t>
            </a:r>
            <a:r>
              <a:rPr lang="en-CA" sz="24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C. Thieblemont,</a:t>
            </a:r>
            <a:r>
              <a:rPr lang="en-CA" sz="24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11</a:t>
            </a:r>
            <a:r>
              <a:rPr lang="en-CA" sz="24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J. Lambert,</a:t>
            </a:r>
            <a:r>
              <a:rPr lang="en-CA" sz="24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12</a:t>
            </a:r>
            <a:r>
              <a:rPr lang="en-CA" sz="24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V.R. Zilioli,</a:t>
            </a:r>
            <a:r>
              <a:rPr lang="en-CA" sz="24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13</a:t>
            </a:r>
            <a:r>
              <a:rPr lang="en-CA" sz="24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J.M. Sancho,</a:t>
            </a:r>
            <a:r>
              <a:rPr lang="en-CA" sz="24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14</a:t>
            </a:r>
            <a:r>
              <a:rPr lang="en-CA" sz="24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A. Jiménez-Ubieto,</a:t>
            </a:r>
            <a:r>
              <a:rPr lang="en-CA" sz="24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15</a:t>
            </a:r>
            <a:r>
              <a:rPr lang="en-CA" sz="24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L.</a:t>
            </a:r>
            <a:r>
              <a:rPr lang="en-US" sz="1200" b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 </a:t>
            </a:r>
            <a:r>
              <a:rPr lang="en-CA" sz="24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Fischer,</a:t>
            </a:r>
            <a:r>
              <a:rPr lang="en-CA" sz="24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CA" sz="24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T.A. Eyre,</a:t>
            </a:r>
            <a:r>
              <a:rPr lang="en-CA" sz="24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16</a:t>
            </a:r>
            <a:r>
              <a:rPr lang="en-CA" sz="24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S. Keeping,</a:t>
            </a:r>
            <a:r>
              <a:rPr lang="en-CA" sz="24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</a:t>
            </a:r>
            <a:r>
              <a:rPr lang="en-CA" sz="24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J.E. Park,</a:t>
            </a:r>
            <a:r>
              <a:rPr lang="en-CA" sz="24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</a:t>
            </a:r>
            <a:r>
              <a:rPr lang="en-CA" sz="24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J.J Wu,</a:t>
            </a:r>
            <a:r>
              <a:rPr lang="en-CA" sz="24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17</a:t>
            </a:r>
            <a:r>
              <a:rPr lang="en-CA" sz="24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R. Siddiqi,</a:t>
            </a:r>
            <a:r>
              <a:rPr lang="en-CA" sz="24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17</a:t>
            </a:r>
            <a:r>
              <a:rPr lang="en-CA" sz="24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J. Reitan,</a:t>
            </a:r>
            <a:r>
              <a:rPr lang="en-CA" sz="24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18</a:t>
            </a:r>
            <a:r>
              <a:rPr lang="en-CA" sz="24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G. Castaigne</a:t>
            </a:r>
            <a:r>
              <a:rPr lang="en-AU" sz="24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17</a:t>
            </a:r>
            <a:r>
              <a:rPr lang="en-CA" sz="24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G. Salles</a:t>
            </a:r>
            <a:r>
              <a:rPr lang="en-AU" sz="24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19 </a:t>
            </a:r>
            <a:endParaRPr lang="en-US" sz="2400" b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</a:pPr>
            <a:r>
              <a:rPr lang="en-AU" sz="16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AU" sz="16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Department of Hematology, Oncology and Pneumology, Comprehensive Cancer Center, University Medical School of the Johannes Gutenberg-University, Mainz, Germany, </a:t>
            </a:r>
            <a:r>
              <a:rPr lang="en-AU" sz="16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AU" sz="16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Medizinische Klinik III, LMU Klinikum, Munich, Germany, </a:t>
            </a:r>
            <a:r>
              <a:rPr lang="en-AU" sz="16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AU" sz="16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Service d’Hématologie, Toulouse, France, </a:t>
            </a:r>
            <a:r>
              <a:rPr lang="en-AU" sz="16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AU" sz="16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GELTAMO, Hematology Department, Hospital Clínic of Barcelona, Barcelona, Spain, </a:t>
            </a:r>
            <a:r>
              <a:rPr lang="en-AU" sz="16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en-AU" sz="16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IRCCS Azienda Ospedaliero-Universitaria di Bologna Istituto di Ematologia “Seràgnoli”, Dipartimento di Medicina Specialistica, Diagnostica e Sperimentale, Università di Bologna, Bologna, Italy, </a:t>
            </a:r>
            <a:r>
              <a:rPr lang="en-AU" sz="16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lang="en-AU" sz="16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Manchester Cancer Research Center, Manchester, United Kingdom, </a:t>
            </a:r>
            <a:r>
              <a:rPr lang="en-AU" sz="16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</a:t>
            </a:r>
            <a:r>
              <a:rPr lang="en-AU" sz="16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Odense University Hospital, Odense, Denmark, </a:t>
            </a:r>
            <a:r>
              <a:rPr lang="en-AU" sz="16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</a:t>
            </a:r>
            <a:r>
              <a:rPr lang="en-AU" sz="16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Department of Oncology, Skane University Hospital and Lund University, Lund, Sweden, </a:t>
            </a:r>
            <a:r>
              <a:rPr lang="en-AU" sz="16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</a:t>
            </a:r>
            <a:r>
              <a:rPr lang="en-AU" sz="16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PRECISIONheor, Vancouver, Canada, </a:t>
            </a:r>
            <a:r>
              <a:rPr lang="en-AU" sz="16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</a:t>
            </a:r>
            <a:r>
              <a:rPr lang="en-AU" sz="16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Department of Internal Medicine III, Ulm University, Ulm, Germany, </a:t>
            </a:r>
            <a:r>
              <a:rPr lang="en-AU" sz="16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11</a:t>
            </a:r>
            <a:r>
              <a:rPr lang="en-AU" sz="16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APHP, Hôpital Saint-Louis, Hemato-oncologie; Université de Paris, Paris, France, </a:t>
            </a:r>
            <a:r>
              <a:rPr lang="en-AU" sz="16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12</a:t>
            </a:r>
            <a:r>
              <a:rPr lang="en-AU" sz="16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University College London Hospitals NHS Foundation Trust, London, United Kingdom, </a:t>
            </a:r>
            <a:r>
              <a:rPr lang="en-AU" sz="16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13</a:t>
            </a:r>
            <a:r>
              <a:rPr lang="en-AU" sz="16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Division of Hematology, ASST Grande Ospedale Metropolitano Niguarda, Milano, Italy, </a:t>
            </a:r>
            <a:r>
              <a:rPr lang="en-AU" sz="16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14</a:t>
            </a:r>
            <a:r>
              <a:rPr lang="en-AU" sz="16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GELTAMO, Institut Català d’Oncologia, Hospital Germans Trias i Pujol, Badalona, Spain, </a:t>
            </a:r>
            <a:r>
              <a:rPr lang="en-AU" sz="16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15</a:t>
            </a:r>
            <a:r>
              <a:rPr lang="en-AU" sz="16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GELTAMO, Hospital Doce de Octubre, Madrid, Spain, </a:t>
            </a:r>
            <a:r>
              <a:rPr lang="en-AU" sz="16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16</a:t>
            </a:r>
            <a:r>
              <a:rPr lang="en-AU" sz="16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Oxford University Hospitals, Oxford, UK, </a:t>
            </a:r>
            <a:r>
              <a:rPr lang="en-AU" sz="16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17</a:t>
            </a:r>
            <a:r>
              <a:rPr lang="en-AU" sz="16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Kite, a Gilead Company, Santa Monica, CA, USA, </a:t>
            </a:r>
            <a:r>
              <a:rPr lang="en-AU" sz="16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18</a:t>
            </a:r>
            <a:r>
              <a:rPr lang="en-AU" sz="16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RJM Group, LLC, Crown Point, USA, </a:t>
            </a:r>
            <a:r>
              <a:rPr lang="en-AU" sz="1600" b="0" baseline="30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19</a:t>
            </a:r>
            <a:r>
              <a:rPr lang="en-GB" sz="1600" b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Department of Medicine, Memorial Sloan Kettering Cancer Center, New York, USA </a:t>
            </a:r>
            <a:endParaRPr lang="en-US" sz="1600" b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s-ES" sz="2400"/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E4662053-6265-9C4B-8BC0-39A316BF6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0" y="840403"/>
            <a:ext cx="20707350" cy="1923790"/>
          </a:xfrm>
        </p:spPr>
        <p:txBody>
          <a:bodyPr/>
          <a:lstStyle/>
          <a:p>
            <a:r>
              <a:rPr lang="es-ES" sz="4300"/>
              <a:t>A Comparison of Overall Survival with Brexucabtagene Autoleucel (Brexu-cel) CAR T-Cell Therapy (ZUMA-2) and Standard of Care (SCHOLAR-2) in Patients with Relapsed/Refractory Mantle Cell Lymphoma (R/R MCL) Previously Treated with a Covalent Bruton Tyrosine Kinase Inhibitor (BTKi)</a:t>
            </a:r>
            <a:br>
              <a:rPr lang="es-ES" sz="4300"/>
            </a:br>
            <a:endParaRPr lang="es-ES" sz="4300"/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id="{06D1A0E6-F847-4A95-82A8-55B58840EE6F}"/>
              </a:ext>
            </a:extLst>
          </p:cNvPr>
          <p:cNvSpPr txBox="1">
            <a:spLocks/>
          </p:cNvSpPr>
          <p:nvPr/>
        </p:nvSpPr>
        <p:spPr>
          <a:xfrm>
            <a:off x="1197126" y="16998620"/>
            <a:ext cx="13355274" cy="828000"/>
          </a:xfrm>
          <a:prstGeom prst="rect">
            <a:avLst/>
          </a:prstGeom>
          <a:noFill/>
        </p:spPr>
        <p:txBody>
          <a:bodyPr wrap="square" lIns="93910" tIns="93910" rIns="93910" bIns="93910" anchor="ctr" anchorCtr="0">
            <a:spAutoFit/>
          </a:bodyPr>
          <a:lstStyle>
            <a:lvl1pPr marL="0" indent="0" algn="ctr" defTabSz="4215567" rtl="0" eaLnBrk="1" latinLnBrk="0" hangingPunct="1">
              <a:spcBef>
                <a:spcPts val="0"/>
              </a:spcBef>
              <a:buFont typeface="Arial" pitchFamily="34" charset="0"/>
              <a:buNone/>
              <a:defRPr sz="4200" b="1" u="none" kern="1200" baseline="0">
                <a:solidFill>
                  <a:srgbClr val="294E8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25148" indent="-1317365" algn="l" defTabSz="421556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269459" indent="-1053892" algn="l" defTabSz="42155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377242" indent="-1053892" algn="l" defTabSz="421556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9485025" indent="-1053892" algn="l" defTabSz="421556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1592809" indent="-1053892" algn="l" defTabSz="42155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00592" indent="-1053892" algn="l" defTabSz="42155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08376" indent="-1053892" algn="l" defTabSz="42155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16159" indent="-1053892" algn="l" defTabSz="42155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METHODS</a:t>
            </a:r>
          </a:p>
        </p:txBody>
      </p:sp>
      <p:graphicFrame>
        <p:nvGraphicFramePr>
          <p:cNvPr id="18" name="Tabla 13">
            <a:extLst>
              <a:ext uri="{FF2B5EF4-FFF2-40B4-BE49-F238E27FC236}">
                <a16:creationId xmlns:a16="http://schemas.microsoft.com/office/drawing/2014/main" id="{0049F8D2-4D0A-4509-82B3-B3BB72C11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981160"/>
              </p:ext>
            </p:extLst>
          </p:nvPr>
        </p:nvGraphicFramePr>
        <p:xfrm>
          <a:off x="744815" y="36393025"/>
          <a:ext cx="13807584" cy="362407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930337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2625749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2625749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2625749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</a:tblGrid>
              <a:tr h="3905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Variables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18288" anchor="ctr">
                    <a:solidFill>
                      <a:srgbClr val="2685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ZUMA-2</a:t>
                      </a:r>
                      <a:endParaRPr lang="en-US" sz="20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(n=68)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18288" anchor="ctr">
                    <a:solidFill>
                      <a:srgbClr val="2685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SCHOLAR-2:</a:t>
                      </a:r>
                      <a:r>
                        <a:rPr lang="en-US" sz="2000" b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unweighted (n=59)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18288" anchor="ctr">
                    <a:solidFill>
                      <a:srgbClr val="2685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SCHOLAR-2: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IPW (ESS=40.1)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18288" anchor="ctr">
                    <a:solidFill>
                      <a:srgbClr val="2685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2138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autologous stem cell transplantation (%)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42.6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35.6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42.6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18288" anchor="ctr"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2138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prior lines of therapy, mean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18288" anchor="ctr"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2138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of prior BTKi (months), mean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11.9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18288" anchor="ctr"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2138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 to prior BTKi therapy (%)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38.2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40.4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38.4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18288" anchor="ctr"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2138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(years), mean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63.4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18288" anchor="ctr"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2138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Male sex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83.8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18288" anchor="ctr"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  <a:tr h="2138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 IV disease (%)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83.4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18288" anchor="ctr"/>
                </a:tc>
                <a:extLst>
                  <a:ext uri="{0D108BD9-81ED-4DB2-BD59-A6C34878D82A}">
                    <a16:rowId xmlns:a16="http://schemas.microsoft.com/office/drawing/2014/main" val="2154764352"/>
                  </a:ext>
                </a:extLst>
              </a:tr>
              <a:tr h="2138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ECOG performance status 0 / 1 (%)</a:t>
                      </a:r>
                    </a:p>
                  </a:txBody>
                  <a:tcPr marL="45720" marR="45720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64.7 / 35.3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45.8 / 54.2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48.1 / 51.9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18288" anchor="ctr"/>
                </a:tc>
                <a:extLst>
                  <a:ext uri="{0D108BD9-81ED-4DB2-BD59-A6C34878D82A}">
                    <a16:rowId xmlns:a16="http://schemas.microsoft.com/office/drawing/2014/main" val="633145208"/>
                  </a:ext>
                </a:extLst>
              </a:tr>
            </a:tbl>
          </a:graphicData>
        </a:graphic>
      </p:graphicFrame>
      <p:graphicFrame>
        <p:nvGraphicFramePr>
          <p:cNvPr id="30" name="Tabla 13">
            <a:extLst>
              <a:ext uri="{FF2B5EF4-FFF2-40B4-BE49-F238E27FC236}">
                <a16:creationId xmlns:a16="http://schemas.microsoft.com/office/drawing/2014/main" id="{68E0373C-1A5C-4667-AED2-F23D8987E0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729753"/>
              </p:ext>
            </p:extLst>
          </p:nvPr>
        </p:nvGraphicFramePr>
        <p:xfrm>
          <a:off x="23412893" y="17034420"/>
          <a:ext cx="6171261" cy="281025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57914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1704449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1704449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1704449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</a:tblGrid>
              <a:tr h="117367">
                <a:tc rowSpan="2">
                  <a:txBody>
                    <a:bodyPr/>
                    <a:lstStyle/>
                    <a:p>
                      <a:pPr marL="0" marR="0" algn="ctr" defTabSz="3780038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Time-points (months)</a:t>
                      </a:r>
                      <a:endParaRPr lang="en-US" sz="1600" b="1" kern="120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685C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 defTabSz="3780038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Overall survival rate, % (95% CI)</a:t>
                      </a:r>
                    </a:p>
                  </a:txBody>
                  <a:tcPr marL="45720" marR="45720" marB="18288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85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18288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85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18288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85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67887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algn="ctr" defTabSz="3780038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Time-points (months)</a:t>
                      </a:r>
                    </a:p>
                  </a:txBody>
                  <a:tcPr marL="68580" marR="68580" marT="0" marB="0" anchor="ctr">
                    <a:solidFill>
                      <a:srgbClr val="2685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ZUMA-2</a:t>
                      </a:r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18288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685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SCHOLAR-2: 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unweighted</a:t>
                      </a:r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18288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685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SCHOLAR-2: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IPW</a:t>
                      </a:r>
                      <a:endParaRPr lang="en-U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B="18288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685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989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85.3 (74.4, 91.8)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74.6 (61.4, 83.8)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68.1 (50.9, 80.3)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989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80.9 (69.4, 88.4)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57.5 (43.9, 68.9)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52.9 (36.5, 66.9)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101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73.5 (61.3, 82.4)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46.1 (32.8, 58.4)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42.8 (27.3, 57.3)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989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63.2 (50.6, 73.4)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39.5 (26.4, 52.2)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 (24.8, 54.7)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111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60.3 (47.7, 70.8)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39.5 (26.4, 52.2)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 (24.8, 54.7)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989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57.9 (44.9, 68.9)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26.3 (12.9, 41.8)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21.8 (7.7, 40.5)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  <a:tr h="989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54.7 (40.9, 66.5)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19.7 (7.0, 37.2)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16.1 (4.1, 35.2)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4764352"/>
                  </a:ext>
                </a:extLst>
              </a:tr>
              <a:tr h="989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45.0 (30.2, 58.7)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 (1.0, 31.3)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 (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0.1, 14.1)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3145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998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7EC08B706AE4469F6C70B72F8FC6B5" ma:contentTypeVersion="8" ma:contentTypeDescription="Create a new document." ma:contentTypeScope="" ma:versionID="d4f09408ad78da4460eb15928530136d">
  <xsd:schema xmlns:xsd="http://www.w3.org/2001/XMLSchema" xmlns:xs="http://www.w3.org/2001/XMLSchema" xmlns:p="http://schemas.microsoft.com/office/2006/metadata/properties" xmlns:ns2="ada563bf-a832-414c-9123-de735371d672" xmlns:ns3="3cb7c5ec-336f-4665-bb0f-d4b9fe1adbd3" targetNamespace="http://schemas.microsoft.com/office/2006/metadata/properties" ma:root="true" ma:fieldsID="078cef773810b8f30fbc199f5249a124" ns2:_="" ns3:_="">
    <xsd:import namespace="ada563bf-a832-414c-9123-de735371d672"/>
    <xsd:import namespace="3cb7c5ec-336f-4665-bb0f-d4b9fe1adb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a563bf-a832-414c-9123-de735371d6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7c5ec-336f-4665-bb0f-d4b9fe1adbd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D3B8BE-39CB-43B4-A0FB-CFEC8CDBF494}"/>
</file>

<file path=customXml/itemProps2.xml><?xml version="1.0" encoding="utf-8"?>
<ds:datastoreItem xmlns:ds="http://schemas.openxmlformats.org/officeDocument/2006/customXml" ds:itemID="{3F549B44-A7FC-4DFE-AFC2-1760C8A59455}"/>
</file>

<file path=customXml/itemProps3.xml><?xml version="1.0" encoding="utf-8"?>
<ds:datastoreItem xmlns:ds="http://schemas.openxmlformats.org/officeDocument/2006/customXml" ds:itemID="{B209AC88-6E0C-4C68-A06A-5DF575DF76F9}"/>
</file>

<file path=docProps/app.xml><?xml version="1.0" encoding="utf-8"?>
<Properties xmlns="http://schemas.openxmlformats.org/officeDocument/2006/extended-properties" xmlns:vt="http://schemas.openxmlformats.org/officeDocument/2006/docPropsVTypes">
  <TotalTime>2596</TotalTime>
  <Words>2273</Words>
  <Application>Microsoft Office PowerPoint</Application>
  <PresentationFormat>Custom</PresentationFormat>
  <Paragraphs>150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Courier New</vt:lpstr>
      <vt:lpstr>Trebuchet MS</vt:lpstr>
      <vt:lpstr>Office Theme</vt:lpstr>
      <vt:lpstr>A Comparison of Overall Survival with Brexucabtagene Autoleucel (Brexu-cel) CAR T-Cell Therapy (ZUMA-2) and Standard of Care (SCHOLAR-2) in Patients with Relapsed/Refractory Mantle Cell Lymphoma (R/R MCL) Previously Treated with a Covalent Bruton Tyrosine Kinase Inhibitor (BTKi)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Ebmt</dc:creator>
  <cp:lastModifiedBy>Jim Wu</cp:lastModifiedBy>
  <cp:revision>162</cp:revision>
  <dcterms:created xsi:type="dcterms:W3CDTF">2014-12-29T08:14:33Z</dcterms:created>
  <dcterms:modified xsi:type="dcterms:W3CDTF">2023-04-12T20:24:26Z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18c1083-8924-401d-97ae-40f5eed0fcd8_Enabled">
    <vt:lpwstr>true</vt:lpwstr>
  </property>
  <property fmtid="{D5CDD505-2E9C-101B-9397-08002B2CF9AE}" pid="3" name="MSIP_Label_418c1083-8924-401d-97ae-40f5eed0fcd8_SetDate">
    <vt:lpwstr>2023-04-12T20:24:21Z</vt:lpwstr>
  </property>
  <property fmtid="{D5CDD505-2E9C-101B-9397-08002B2CF9AE}" pid="4" name="MSIP_Label_418c1083-8924-401d-97ae-40f5eed0fcd8_Method">
    <vt:lpwstr>Standard</vt:lpwstr>
  </property>
  <property fmtid="{D5CDD505-2E9C-101B-9397-08002B2CF9AE}" pid="5" name="MSIP_Label_418c1083-8924-401d-97ae-40f5eed0fcd8_Name">
    <vt:lpwstr>418c1083-8924-401d-97ae-40f5eed0fcd8</vt:lpwstr>
  </property>
  <property fmtid="{D5CDD505-2E9C-101B-9397-08002B2CF9AE}" pid="6" name="MSIP_Label_418c1083-8924-401d-97ae-40f5eed0fcd8_SiteId">
    <vt:lpwstr>a5a8bcaa-3292-41e6-b735-5e8b21f4dbfd</vt:lpwstr>
  </property>
  <property fmtid="{D5CDD505-2E9C-101B-9397-08002B2CF9AE}" pid="7" name="MSIP_Label_418c1083-8924-401d-97ae-40f5eed0fcd8_ActionId">
    <vt:lpwstr>3a804dc7-d62f-4be0-93a2-69587a830ccb</vt:lpwstr>
  </property>
  <property fmtid="{D5CDD505-2E9C-101B-9397-08002B2CF9AE}" pid="8" name="MSIP_Label_418c1083-8924-401d-97ae-40f5eed0fcd8_ContentBits">
    <vt:lpwstr>0</vt:lpwstr>
  </property>
  <property fmtid="{D5CDD505-2E9C-101B-9397-08002B2CF9AE}" pid="9" name="ContentTypeId">
    <vt:lpwstr>0x010100CB7EC08B706AE4469F6C70B72F8FC6B5</vt:lpwstr>
  </property>
</Properties>
</file>